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85"/>
  </p:notesMasterIdLst>
  <p:handoutMasterIdLst>
    <p:handoutMasterId r:id="rId86"/>
  </p:handoutMasterIdLst>
  <p:sldIdLst>
    <p:sldId id="2145708289" r:id="rId5"/>
    <p:sldId id="2145708290" r:id="rId6"/>
    <p:sldId id="287" r:id="rId7"/>
    <p:sldId id="574" r:id="rId8"/>
    <p:sldId id="903" r:id="rId9"/>
    <p:sldId id="905" r:id="rId10"/>
    <p:sldId id="874" r:id="rId11"/>
    <p:sldId id="2145708266" r:id="rId12"/>
    <p:sldId id="2145708217" r:id="rId13"/>
    <p:sldId id="2145708285" r:id="rId14"/>
    <p:sldId id="2145708184" r:id="rId15"/>
    <p:sldId id="2145708220" r:id="rId16"/>
    <p:sldId id="2145708221" r:id="rId17"/>
    <p:sldId id="942" r:id="rId18"/>
    <p:sldId id="949" r:id="rId19"/>
    <p:sldId id="866" r:id="rId20"/>
    <p:sldId id="1218" r:id="rId21"/>
    <p:sldId id="1203" r:id="rId22"/>
    <p:sldId id="2145708203" r:id="rId23"/>
    <p:sldId id="1219" r:id="rId24"/>
    <p:sldId id="2145708202" r:id="rId25"/>
    <p:sldId id="846" r:id="rId26"/>
    <p:sldId id="2145708273" r:id="rId27"/>
    <p:sldId id="2145708274" r:id="rId28"/>
    <p:sldId id="945" r:id="rId29"/>
    <p:sldId id="2145708205" r:id="rId30"/>
    <p:sldId id="1106" r:id="rId31"/>
    <p:sldId id="2145708275" r:id="rId32"/>
    <p:sldId id="1213" r:id="rId33"/>
    <p:sldId id="604" r:id="rId34"/>
    <p:sldId id="2145708276" r:id="rId35"/>
    <p:sldId id="1215" r:id="rId36"/>
    <p:sldId id="1207" r:id="rId37"/>
    <p:sldId id="898" r:id="rId38"/>
    <p:sldId id="924" r:id="rId39"/>
    <p:sldId id="980" r:id="rId40"/>
    <p:sldId id="973" r:id="rId41"/>
    <p:sldId id="930" r:id="rId42"/>
    <p:sldId id="2145708206" r:id="rId43"/>
    <p:sldId id="983" r:id="rId44"/>
    <p:sldId id="931" r:id="rId45"/>
    <p:sldId id="933" r:id="rId46"/>
    <p:sldId id="2145708291" r:id="rId47"/>
    <p:sldId id="935" r:id="rId48"/>
    <p:sldId id="1021" r:id="rId49"/>
    <p:sldId id="993" r:id="rId50"/>
    <p:sldId id="308" r:id="rId51"/>
    <p:sldId id="994" r:id="rId52"/>
    <p:sldId id="997" r:id="rId53"/>
    <p:sldId id="2145708271" r:id="rId54"/>
    <p:sldId id="2145708270" r:id="rId55"/>
    <p:sldId id="1000" r:id="rId56"/>
    <p:sldId id="1001" r:id="rId57"/>
    <p:sldId id="1002" r:id="rId58"/>
    <p:sldId id="1003" r:id="rId59"/>
    <p:sldId id="1004" r:id="rId60"/>
    <p:sldId id="1012" r:id="rId61"/>
    <p:sldId id="1009" r:id="rId62"/>
    <p:sldId id="1006" r:id="rId63"/>
    <p:sldId id="1005" r:id="rId64"/>
    <p:sldId id="2145708228" r:id="rId65"/>
    <p:sldId id="1014" r:id="rId66"/>
    <p:sldId id="1013" r:id="rId67"/>
    <p:sldId id="1015" r:id="rId68"/>
    <p:sldId id="1008" r:id="rId69"/>
    <p:sldId id="1560" r:id="rId70"/>
    <p:sldId id="1018" r:id="rId71"/>
    <p:sldId id="897" r:id="rId72"/>
    <p:sldId id="851" r:id="rId73"/>
    <p:sldId id="2145708288" r:id="rId74"/>
    <p:sldId id="954" r:id="rId75"/>
    <p:sldId id="912" r:id="rId76"/>
    <p:sldId id="2145708279" r:id="rId77"/>
    <p:sldId id="922" r:id="rId78"/>
    <p:sldId id="914" r:id="rId79"/>
    <p:sldId id="2145708281" r:id="rId80"/>
    <p:sldId id="2145708280" r:id="rId81"/>
    <p:sldId id="975" r:id="rId82"/>
    <p:sldId id="2145708286" r:id="rId83"/>
    <p:sldId id="2145708194" r:id="rId8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193948-45ED-21AF-191D-7021DDA6FE57}" name="Guest User" initials="GU" userId="S::urn:spo:anon#5f095e55b8a67667420fc4c86593ceaaab17fc00eb36cc1ad0d3af1be105367e::"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8D0B97B9-7721-1BC1-654C-901BAC989CCE}" name="Guest User" initials="GU" userId="S::urn:spo:anon#d904136b9fb956cb14335d5d16412b1c2f3a914225a82b133a01c9f1ee1f2d9d::" providerId="AD"/>
  <p188:author id="{74D313C6-59A6-FE4C-4A62-327BBF48BE08}" name="Guest User" initials="GU" userId="S::urn:spo:anon#40f9abbb86226b50c2f2ed30ca9e9c5f4256d02f55925a568763d94b333d3398::" providerId="AD"/>
  <p188:author id="{0F1856C8-F57A-9F3E-84F0-70A0EB23FFF5}" name="Guest User" initials="GU" userId="S::urn:spo:anon#7030134245bd16b84066394ad1b9db803ecc38bc2b3977094f04c623831eb07d::" providerId="AD"/>
  <p188:author id="{261EB2C8-27FD-A859-CA0D-ADB62167BE41}" name="Tom Coleman-Haynes" initials="TCH"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008F00"/>
    <a:srgbClr val="051D39"/>
    <a:srgbClr val="02366A"/>
    <a:srgbClr val="00294F"/>
    <a:srgbClr val="DAE4F3"/>
    <a:srgbClr val="FF7700"/>
    <a:srgbClr val="E3D9B2"/>
    <a:srgbClr val="C69D96"/>
    <a:srgbClr val="934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618F4D-3648-0549-FC47-593CC232151E}" v="53" dt="2024-03-03T20:26:06.780"/>
    <p1510:client id="{5559157C-A1F1-49B4-AB0F-FFBE1476236E}" v="1" dt="2024-03-04T11:45:34.2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3" autoAdjust="0"/>
    <p:restoredTop sz="86385" autoAdjust="0"/>
  </p:normalViewPr>
  <p:slideViewPr>
    <p:cSldViewPr snapToGrid="0">
      <p:cViewPr varScale="1">
        <p:scale>
          <a:sx n="98" d="100"/>
          <a:sy n="98" d="100"/>
        </p:scale>
        <p:origin x="1572" y="108"/>
      </p:cViewPr>
      <p:guideLst>
        <p:guide orient="horz" pos="2160"/>
        <p:guide pos="2880"/>
        <p:guide orient="horz" pos="3113"/>
        <p:guide pos="5321"/>
      </p:guideLst>
    </p:cSldViewPr>
  </p:slideViewPr>
  <p:outlineViewPr>
    <p:cViewPr>
      <p:scale>
        <a:sx n="33" d="100"/>
        <a:sy n="33" d="100"/>
      </p:scale>
      <p:origin x="0" y="-7668"/>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93"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microsoft.com/office/2015/10/relationships/revisionInfo" Target="revisionInfo.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35EEEB0C-73DC-3199-EFE4-CCC95ABE8F9F}"/>
    <pc:docChg chg="addSld delSld modSld">
      <pc:chgData name="Sophia Papadakis" userId="S::sophia@ncsct.co.uk::b95f17c4-d9c4-4e13-899b-4e888ddd5376" providerId="AD" clId="Web-{35EEEB0C-73DC-3199-EFE4-CCC95ABE8F9F}" dt="2024-03-01T09:46:01.546" v="50"/>
      <pc:docMkLst>
        <pc:docMk/>
      </pc:docMkLst>
      <pc:sldChg chg="del modNotes">
        <pc:chgData name="Sophia Papadakis" userId="S::sophia@ncsct.co.uk::b95f17c4-d9c4-4e13-899b-4e888ddd5376" providerId="AD" clId="Web-{35EEEB0C-73DC-3199-EFE4-CCC95ABE8F9F}" dt="2024-03-01T09:46:01.546" v="50"/>
        <pc:sldMkLst>
          <pc:docMk/>
          <pc:sldMk cId="2569142041" sldId="2145708265"/>
        </pc:sldMkLst>
      </pc:sldChg>
      <pc:sldChg chg="modSp add del">
        <pc:chgData name="Sophia Papadakis" userId="S::sophia@ncsct.co.uk::b95f17c4-d9c4-4e13-899b-4e888ddd5376" providerId="AD" clId="Web-{35EEEB0C-73DC-3199-EFE4-CCC95ABE8F9F}" dt="2024-03-01T09:43:09.745" v="7"/>
        <pc:sldMkLst>
          <pc:docMk/>
          <pc:sldMk cId="583665457" sldId="2145708291"/>
        </pc:sldMkLst>
        <pc:spChg chg="mod">
          <ac:chgData name="Sophia Papadakis" userId="S::sophia@ncsct.co.uk::b95f17c4-d9c4-4e13-899b-4e888ddd5376" providerId="AD" clId="Web-{35EEEB0C-73DC-3199-EFE4-CCC95ABE8F9F}" dt="2024-03-01T09:43:08.073" v="6" actId="20577"/>
          <ac:spMkLst>
            <pc:docMk/>
            <pc:sldMk cId="583665457" sldId="2145708291"/>
            <ac:spMk id="5" creationId="{920A9F2D-995D-89A4-A92A-4973072CB86C}"/>
          </ac:spMkLst>
        </pc:spChg>
      </pc:sldChg>
      <pc:sldChg chg="modSp add modNotes">
        <pc:chgData name="Sophia Papadakis" userId="S::sophia@ncsct.co.uk::b95f17c4-d9c4-4e13-899b-4e888ddd5376" providerId="AD" clId="Web-{35EEEB0C-73DC-3199-EFE4-CCC95ABE8F9F}" dt="2024-03-01T09:46:00.015" v="49"/>
        <pc:sldMkLst>
          <pc:docMk/>
          <pc:sldMk cId="1460131571" sldId="2145708291"/>
        </pc:sldMkLst>
        <pc:spChg chg="mod">
          <ac:chgData name="Sophia Papadakis" userId="S::sophia@ncsct.co.uk::b95f17c4-d9c4-4e13-899b-4e888ddd5376" providerId="AD" clId="Web-{35EEEB0C-73DC-3199-EFE4-CCC95ABE8F9F}" dt="2024-03-01T09:44:57.701" v="39" actId="20577"/>
          <ac:spMkLst>
            <pc:docMk/>
            <pc:sldMk cId="1460131571" sldId="2145708291"/>
            <ac:spMk id="5" creationId="{920A9F2D-995D-89A4-A92A-4973072CB86C}"/>
          </ac:spMkLst>
        </pc:spChg>
        <pc:picChg chg="mod">
          <ac:chgData name="Sophia Papadakis" userId="S::sophia@ncsct.co.uk::b95f17c4-d9c4-4e13-899b-4e888ddd5376" providerId="AD" clId="Web-{35EEEB0C-73DC-3199-EFE4-CCC95ABE8F9F}" dt="2024-03-01T09:45:05.045" v="40" actId="1076"/>
          <ac:picMkLst>
            <pc:docMk/>
            <pc:sldMk cId="1460131571" sldId="2145708291"/>
            <ac:picMk id="3" creationId="{1BFCCFB5-21DC-83A2-8004-5EBEE81BBCDE}"/>
          </ac:picMkLst>
        </pc:picChg>
      </pc:sldChg>
    </pc:docChg>
  </pc:docChgLst>
  <pc:docChgLst>
    <pc:chgData name="Sophia Papadakis" userId="S::sophia@ncsct.co.uk::b95f17c4-d9c4-4e13-899b-4e888ddd5376" providerId="AD" clId="Web-{236C1ECE-6D88-7044-6390-DAD1BC6861A6}"/>
    <pc:docChg chg="modSld">
      <pc:chgData name="Sophia Papadakis" userId="S::sophia@ncsct.co.uk::b95f17c4-d9c4-4e13-899b-4e888ddd5376" providerId="AD" clId="Web-{236C1ECE-6D88-7044-6390-DAD1BC6861A6}" dt="2024-03-03T20:27:54.526" v="18"/>
      <pc:docMkLst>
        <pc:docMk/>
      </pc:docMkLst>
      <pc:sldChg chg="modNotes">
        <pc:chgData name="Sophia Papadakis" userId="S::sophia@ncsct.co.uk::b95f17c4-d9c4-4e13-899b-4e888ddd5376" providerId="AD" clId="Web-{236C1ECE-6D88-7044-6390-DAD1BC6861A6}" dt="2024-03-03T20:27:54.526" v="18"/>
        <pc:sldMkLst>
          <pc:docMk/>
          <pc:sldMk cId="2615979445" sldId="945"/>
        </pc:sldMkLst>
      </pc:sldChg>
    </pc:docChg>
  </pc:docChgLst>
  <pc:docChgLst>
    <pc:chgData name="Sophia Papadakis" userId="S::sophia@ncsct.co.uk::b95f17c4-d9c4-4e13-899b-4e888ddd5376" providerId="AD" clId="Web-{FB7B5BBE-CD76-2FD2-BE6F-692F245257A0}"/>
    <pc:docChg chg="modSld">
      <pc:chgData name="Sophia Papadakis" userId="S::sophia@ncsct.co.uk::b95f17c4-d9c4-4e13-899b-4e888ddd5376" providerId="AD" clId="Web-{FB7B5BBE-CD76-2FD2-BE6F-692F245257A0}" dt="2024-02-28T16:47:29.745" v="326"/>
      <pc:docMkLst>
        <pc:docMk/>
      </pc:docMkLst>
      <pc:sldChg chg="modNotes">
        <pc:chgData name="Sophia Papadakis" userId="S::sophia@ncsct.co.uk::b95f17c4-d9c4-4e13-899b-4e888ddd5376" providerId="AD" clId="Web-{FB7B5BBE-CD76-2FD2-BE6F-692F245257A0}" dt="2024-02-28T16:47:29.745" v="326"/>
        <pc:sldMkLst>
          <pc:docMk/>
          <pc:sldMk cId="2569142041" sldId="2145708265"/>
        </pc:sldMkLst>
      </pc:sldChg>
    </pc:docChg>
  </pc:docChgLst>
  <pc:docChgLst>
    <pc:chgData name="Sophia Papadakis" userId="S::sophia@ncsct.co.uk::b95f17c4-d9c4-4e13-899b-4e888ddd5376" providerId="AD" clId="Web-{8523A6BF-5D30-0037-26CC-081500DCA874}"/>
    <pc:docChg chg="addSld">
      <pc:chgData name="Sophia Papadakis" userId="S::sophia@ncsct.co.uk::b95f17c4-d9c4-4e13-899b-4e888ddd5376" providerId="AD" clId="Web-{8523A6BF-5D30-0037-26CC-081500DCA874}" dt="2024-02-28T11:59:31.408" v="0"/>
      <pc:docMkLst>
        <pc:docMk/>
      </pc:docMkLst>
      <pc:sldChg chg="add">
        <pc:chgData name="Sophia Papadakis" userId="S::sophia@ncsct.co.uk::b95f17c4-d9c4-4e13-899b-4e888ddd5376" providerId="AD" clId="Web-{8523A6BF-5D30-0037-26CC-081500DCA874}" dt="2024-02-28T11:59:31.408" v="0"/>
        <pc:sldMkLst>
          <pc:docMk/>
          <pc:sldMk cId="2569142041" sldId="2145708265"/>
        </pc:sldMkLst>
      </pc:sldChg>
    </pc:docChg>
  </pc:docChgLst>
  <pc:docChgLst>
    <pc:chgData name="Tom Coleman-Haynes" userId="feac02dd-ca1d-495d-907d-e6674be69fc7" providerId="ADAL" clId="{68274EF1-F526-4621-AD22-8A54DBF192F0}"/>
    <pc:docChg chg="undo custSel addSld delSld modSld">
      <pc:chgData name="Tom Coleman-Haynes" userId="feac02dd-ca1d-495d-907d-e6674be69fc7" providerId="ADAL" clId="{68274EF1-F526-4621-AD22-8A54DBF192F0}" dt="2024-02-27T16:14:57.711" v="100" actId="700"/>
      <pc:docMkLst>
        <pc:docMk/>
      </pc:docMkLst>
      <pc:sldChg chg="del">
        <pc:chgData name="Tom Coleman-Haynes" userId="feac02dd-ca1d-495d-907d-e6674be69fc7" providerId="ADAL" clId="{68274EF1-F526-4621-AD22-8A54DBF192F0}" dt="2024-02-20T12:26:05.931" v="0" actId="47"/>
        <pc:sldMkLst>
          <pc:docMk/>
          <pc:sldMk cId="3440007382" sldId="825"/>
        </pc:sldMkLst>
      </pc:sldChg>
      <pc:sldChg chg="modSp mod modNotes modNotesTx">
        <pc:chgData name="Tom Coleman-Haynes" userId="feac02dd-ca1d-495d-907d-e6674be69fc7" providerId="ADAL" clId="{68274EF1-F526-4621-AD22-8A54DBF192F0}" dt="2024-02-22T15:57:31.166" v="59" actId="20577"/>
        <pc:sldMkLst>
          <pc:docMk/>
          <pc:sldMk cId="1072927205" sldId="846"/>
        </pc:sldMkLst>
        <pc:spChg chg="mod">
          <ac:chgData name="Tom Coleman-Haynes" userId="feac02dd-ca1d-495d-907d-e6674be69fc7" providerId="ADAL" clId="{68274EF1-F526-4621-AD22-8A54DBF192F0}" dt="2024-02-22T15:57:20.423" v="56" actId="20577"/>
          <ac:spMkLst>
            <pc:docMk/>
            <pc:sldMk cId="1072927205" sldId="846"/>
            <ac:spMk id="2" creationId="{CFD72020-B668-FA9F-F509-1A85B9709F82}"/>
          </ac:spMkLst>
        </pc:spChg>
        <pc:spChg chg="mod">
          <ac:chgData name="Tom Coleman-Haynes" userId="feac02dd-ca1d-495d-907d-e6674be69fc7" providerId="ADAL" clId="{68274EF1-F526-4621-AD22-8A54DBF192F0}" dt="2024-02-22T15:57:25.650" v="57" actId="20577"/>
          <ac:spMkLst>
            <pc:docMk/>
            <pc:sldMk cId="1072927205" sldId="846"/>
            <ac:spMk id="3" creationId="{5A9CC8A1-0DD3-1FB2-15A6-3C50F4CB51D5}"/>
          </ac:spMkLst>
        </pc:spChg>
      </pc:sldChg>
      <pc:sldChg chg="modNotes">
        <pc:chgData name="Tom Coleman-Haynes" userId="feac02dd-ca1d-495d-907d-e6674be69fc7" providerId="ADAL" clId="{68274EF1-F526-4621-AD22-8A54DBF192F0}" dt="2024-02-22T15:57:05.241" v="54"/>
        <pc:sldMkLst>
          <pc:docMk/>
          <pc:sldMk cId="3316647171" sldId="866"/>
        </pc:sldMkLst>
      </pc:sldChg>
      <pc:sldChg chg="modSp del mod">
        <pc:chgData name="Tom Coleman-Haynes" userId="feac02dd-ca1d-495d-907d-e6674be69fc7" providerId="ADAL" clId="{68274EF1-F526-4621-AD22-8A54DBF192F0}" dt="2024-02-27T16:12:33.807" v="66" actId="47"/>
        <pc:sldMkLst>
          <pc:docMk/>
          <pc:sldMk cId="4245921548" sldId="870"/>
        </pc:sldMkLst>
        <pc:spChg chg="mod">
          <ac:chgData name="Tom Coleman-Haynes" userId="feac02dd-ca1d-495d-907d-e6674be69fc7" providerId="ADAL" clId="{68274EF1-F526-4621-AD22-8A54DBF192F0}" dt="2024-02-22T15:56:01.398" v="45" actId="20577"/>
          <ac:spMkLst>
            <pc:docMk/>
            <pc:sldMk cId="4245921548" sldId="870"/>
            <ac:spMk id="8" creationId="{7D8A41FF-41DE-62DF-8522-FCAA41F6E092}"/>
          </ac:spMkLst>
        </pc:spChg>
      </pc:sldChg>
      <pc:sldChg chg="modSp mod modNotesTx">
        <pc:chgData name="Tom Coleman-Haynes" userId="feac02dd-ca1d-495d-907d-e6674be69fc7" providerId="ADAL" clId="{68274EF1-F526-4621-AD22-8A54DBF192F0}" dt="2024-02-22T15:56:48.246" v="51" actId="20577"/>
        <pc:sldMkLst>
          <pc:docMk/>
          <pc:sldMk cId="2784418245" sldId="874"/>
        </pc:sldMkLst>
        <pc:spChg chg="mod">
          <ac:chgData name="Tom Coleman-Haynes" userId="feac02dd-ca1d-495d-907d-e6674be69fc7" providerId="ADAL" clId="{68274EF1-F526-4621-AD22-8A54DBF192F0}" dt="2024-02-22T15:56:42.286" v="49" actId="20577"/>
          <ac:spMkLst>
            <pc:docMk/>
            <pc:sldMk cId="2784418245" sldId="874"/>
            <ac:spMk id="6" creationId="{08D7B355-C076-0FEB-A4AE-489823FD7B04}"/>
          </ac:spMkLst>
        </pc:spChg>
      </pc:sldChg>
      <pc:sldChg chg="addSp delSp modSp mod modClrScheme chgLayout">
        <pc:chgData name="Tom Coleman-Haynes" userId="feac02dd-ca1d-495d-907d-e6674be69fc7" providerId="ADAL" clId="{68274EF1-F526-4621-AD22-8A54DBF192F0}" dt="2024-02-27T16:14:45.603" v="98" actId="478"/>
        <pc:sldMkLst>
          <pc:docMk/>
          <pc:sldMk cId="2817009932" sldId="897"/>
        </pc:sldMkLst>
        <pc:spChg chg="del mod ord">
          <ac:chgData name="Tom Coleman-Haynes" userId="feac02dd-ca1d-495d-907d-e6674be69fc7" providerId="ADAL" clId="{68274EF1-F526-4621-AD22-8A54DBF192F0}" dt="2024-02-27T16:14:43.544" v="97" actId="700"/>
          <ac:spMkLst>
            <pc:docMk/>
            <pc:sldMk cId="2817009932" sldId="897"/>
            <ac:spMk id="2" creationId="{DC545335-1911-D06F-88C0-E76B0646A64B}"/>
          </ac:spMkLst>
        </pc:spChg>
        <pc:spChg chg="mod ord">
          <ac:chgData name="Tom Coleman-Haynes" userId="feac02dd-ca1d-495d-907d-e6674be69fc7" providerId="ADAL" clId="{68274EF1-F526-4621-AD22-8A54DBF192F0}" dt="2024-02-27T16:14:43.544" v="97" actId="700"/>
          <ac:spMkLst>
            <pc:docMk/>
            <pc:sldMk cId="2817009932" sldId="897"/>
            <ac:spMk id="3" creationId="{CA33C355-53C8-9979-BED2-5DF8C2C35006}"/>
          </ac:spMkLst>
        </pc:spChg>
        <pc:spChg chg="add del mod ord">
          <ac:chgData name="Tom Coleman-Haynes" userId="feac02dd-ca1d-495d-907d-e6674be69fc7" providerId="ADAL" clId="{68274EF1-F526-4621-AD22-8A54DBF192F0}" dt="2024-02-27T16:14:45.603" v="98" actId="478"/>
          <ac:spMkLst>
            <pc:docMk/>
            <pc:sldMk cId="2817009932" sldId="897"/>
            <ac:spMk id="4" creationId="{B4758CF2-E565-C0C4-E058-2E0561906C72}"/>
          </ac:spMkLst>
        </pc:spChg>
      </pc:sldChg>
      <pc:sldChg chg="addSp delSp modSp mod modClrScheme chgLayout">
        <pc:chgData name="Tom Coleman-Haynes" userId="feac02dd-ca1d-495d-907d-e6674be69fc7" providerId="ADAL" clId="{68274EF1-F526-4621-AD22-8A54DBF192F0}" dt="2024-02-27T16:14:21.874" v="91" actId="478"/>
        <pc:sldMkLst>
          <pc:docMk/>
          <pc:sldMk cId="1494742896" sldId="898"/>
        </pc:sldMkLst>
        <pc:spChg chg="add del mod ord">
          <ac:chgData name="Tom Coleman-Haynes" userId="feac02dd-ca1d-495d-907d-e6674be69fc7" providerId="ADAL" clId="{68274EF1-F526-4621-AD22-8A54DBF192F0}" dt="2024-02-27T16:14:21.874" v="91" actId="478"/>
          <ac:spMkLst>
            <pc:docMk/>
            <pc:sldMk cId="1494742896" sldId="898"/>
            <ac:spMk id="2" creationId="{9203A7E3-5191-D6DE-EEBE-8B279EB715E1}"/>
          </ac:spMkLst>
        </pc:spChg>
        <pc:spChg chg="mod ord">
          <ac:chgData name="Tom Coleman-Haynes" userId="feac02dd-ca1d-495d-907d-e6674be69fc7" providerId="ADAL" clId="{68274EF1-F526-4621-AD22-8A54DBF192F0}" dt="2024-02-27T16:14:16.911" v="89" actId="700"/>
          <ac:spMkLst>
            <pc:docMk/>
            <pc:sldMk cId="1494742896" sldId="898"/>
            <ac:spMk id="3" creationId="{D16E56A7-D0BC-0EAB-D2AE-D1A56EDD3208}"/>
          </ac:spMkLst>
        </pc:spChg>
        <pc:spChg chg="del mod ord">
          <ac:chgData name="Tom Coleman-Haynes" userId="feac02dd-ca1d-495d-907d-e6674be69fc7" providerId="ADAL" clId="{68274EF1-F526-4621-AD22-8A54DBF192F0}" dt="2024-02-27T16:14:16.911" v="89" actId="700"/>
          <ac:spMkLst>
            <pc:docMk/>
            <pc:sldMk cId="1494742896" sldId="898"/>
            <ac:spMk id="5" creationId="{9EE57B13-7901-FCB6-21EC-BFE376153315}"/>
          </ac:spMkLst>
        </pc:spChg>
      </pc:sldChg>
      <pc:sldChg chg="del">
        <pc:chgData name="Tom Coleman-Haynes" userId="feac02dd-ca1d-495d-907d-e6674be69fc7" providerId="ADAL" clId="{68274EF1-F526-4621-AD22-8A54DBF192F0}" dt="2024-02-20T12:26:05.931" v="0" actId="47"/>
        <pc:sldMkLst>
          <pc:docMk/>
          <pc:sldMk cId="399119301" sldId="919"/>
        </pc:sldMkLst>
      </pc:sldChg>
      <pc:sldChg chg="modNotes">
        <pc:chgData name="Tom Coleman-Haynes" userId="feac02dd-ca1d-495d-907d-e6674be69fc7" providerId="ADAL" clId="{68274EF1-F526-4621-AD22-8A54DBF192F0}" dt="2024-02-22T15:57:05.241" v="54"/>
        <pc:sldMkLst>
          <pc:docMk/>
          <pc:sldMk cId="1752665928" sldId="930"/>
        </pc:sldMkLst>
      </pc:sldChg>
      <pc:sldChg chg="modSp">
        <pc:chgData name="Tom Coleman-Haynes" userId="feac02dd-ca1d-495d-907d-e6674be69fc7" providerId="ADAL" clId="{68274EF1-F526-4621-AD22-8A54DBF192F0}" dt="2024-02-22T15:57:05.241" v="54"/>
        <pc:sldMkLst>
          <pc:docMk/>
          <pc:sldMk cId="2544510065" sldId="935"/>
        </pc:sldMkLst>
        <pc:spChg chg="mod">
          <ac:chgData name="Tom Coleman-Haynes" userId="feac02dd-ca1d-495d-907d-e6674be69fc7" providerId="ADAL" clId="{68274EF1-F526-4621-AD22-8A54DBF192F0}" dt="2024-02-22T15:57:05.241" v="54"/>
          <ac:spMkLst>
            <pc:docMk/>
            <pc:sldMk cId="2544510065" sldId="935"/>
            <ac:spMk id="3" creationId="{200202AA-9E77-CFCD-C772-C14393EDA10B}"/>
          </ac:spMkLst>
        </pc:spChg>
      </pc:sldChg>
      <pc:sldChg chg="modNotes">
        <pc:chgData name="Tom Coleman-Haynes" userId="feac02dd-ca1d-495d-907d-e6674be69fc7" providerId="ADAL" clId="{68274EF1-F526-4621-AD22-8A54DBF192F0}" dt="2024-02-22T15:57:05.241" v="54"/>
        <pc:sldMkLst>
          <pc:docMk/>
          <pc:sldMk cId="2615979445" sldId="945"/>
        </pc:sldMkLst>
      </pc:sldChg>
      <pc:sldChg chg="del">
        <pc:chgData name="Tom Coleman-Haynes" userId="feac02dd-ca1d-495d-907d-e6674be69fc7" providerId="ADAL" clId="{68274EF1-F526-4621-AD22-8A54DBF192F0}" dt="2024-02-20T12:26:05.931" v="0" actId="47"/>
        <pc:sldMkLst>
          <pc:docMk/>
          <pc:sldMk cId="500026540" sldId="955"/>
        </pc:sldMkLst>
      </pc:sldChg>
      <pc:sldChg chg="modSp">
        <pc:chgData name="Tom Coleman-Haynes" userId="feac02dd-ca1d-495d-907d-e6674be69fc7" providerId="ADAL" clId="{68274EF1-F526-4621-AD22-8A54DBF192F0}" dt="2024-02-22T15:56:23.565" v="47" actId="20577"/>
        <pc:sldMkLst>
          <pc:docMk/>
          <pc:sldMk cId="2403491504" sldId="975"/>
        </pc:sldMkLst>
        <pc:spChg chg="mod">
          <ac:chgData name="Tom Coleman-Haynes" userId="feac02dd-ca1d-495d-907d-e6674be69fc7" providerId="ADAL" clId="{68274EF1-F526-4621-AD22-8A54DBF192F0}" dt="2024-02-22T15:56:23.565" v="47" actId="20577"/>
          <ac:spMkLst>
            <pc:docMk/>
            <pc:sldMk cId="2403491504" sldId="975"/>
            <ac:spMk id="5" creationId="{DA6D4E56-3151-18DA-9C0B-98C1BAF51A65}"/>
          </ac:spMkLst>
        </pc:spChg>
      </pc:sldChg>
      <pc:sldChg chg="addSp delSp modSp mod modClrScheme chgLayout">
        <pc:chgData name="Tom Coleman-Haynes" userId="feac02dd-ca1d-495d-907d-e6674be69fc7" providerId="ADAL" clId="{68274EF1-F526-4621-AD22-8A54DBF192F0}" dt="2024-02-27T16:14:31.545" v="94" actId="478"/>
        <pc:sldMkLst>
          <pc:docMk/>
          <pc:sldMk cId="2412095323" sldId="993"/>
        </pc:sldMkLst>
        <pc:spChg chg="del mod ord">
          <ac:chgData name="Tom Coleman-Haynes" userId="feac02dd-ca1d-495d-907d-e6674be69fc7" providerId="ADAL" clId="{68274EF1-F526-4621-AD22-8A54DBF192F0}" dt="2024-02-27T16:14:29.487" v="93" actId="700"/>
          <ac:spMkLst>
            <pc:docMk/>
            <pc:sldMk cId="2412095323" sldId="993"/>
            <ac:spMk id="2" creationId="{6575E635-0D45-81CC-65F4-A508C2FD9AC5}"/>
          </ac:spMkLst>
        </pc:spChg>
        <pc:spChg chg="mod ord">
          <ac:chgData name="Tom Coleman-Haynes" userId="feac02dd-ca1d-495d-907d-e6674be69fc7" providerId="ADAL" clId="{68274EF1-F526-4621-AD22-8A54DBF192F0}" dt="2024-02-27T16:14:29.487" v="93" actId="700"/>
          <ac:spMkLst>
            <pc:docMk/>
            <pc:sldMk cId="2412095323" sldId="993"/>
            <ac:spMk id="3" creationId="{EBB67D4B-210D-8FDB-C2F3-F7185B93AE51}"/>
          </ac:spMkLst>
        </pc:spChg>
        <pc:spChg chg="add del mod ord">
          <ac:chgData name="Tom Coleman-Haynes" userId="feac02dd-ca1d-495d-907d-e6674be69fc7" providerId="ADAL" clId="{68274EF1-F526-4621-AD22-8A54DBF192F0}" dt="2024-02-27T16:14:31.545" v="94" actId="478"/>
          <ac:spMkLst>
            <pc:docMk/>
            <pc:sldMk cId="2412095323" sldId="993"/>
            <ac:spMk id="4" creationId="{9052D495-DBF8-9966-186F-833FB40A8CAE}"/>
          </ac:spMkLst>
        </pc:spChg>
      </pc:sldChg>
      <pc:sldChg chg="modSp modNotes">
        <pc:chgData name="Tom Coleman-Haynes" userId="feac02dd-ca1d-495d-907d-e6674be69fc7" providerId="ADAL" clId="{68274EF1-F526-4621-AD22-8A54DBF192F0}" dt="2024-02-22T15:57:05.241" v="54"/>
        <pc:sldMkLst>
          <pc:docMk/>
          <pc:sldMk cId="3049596282" sldId="994"/>
        </pc:sldMkLst>
        <pc:spChg chg="mod">
          <ac:chgData name="Tom Coleman-Haynes" userId="feac02dd-ca1d-495d-907d-e6674be69fc7" providerId="ADAL" clId="{68274EF1-F526-4621-AD22-8A54DBF192F0}" dt="2024-02-22T15:57:05.241" v="54"/>
          <ac:spMkLst>
            <pc:docMk/>
            <pc:sldMk cId="3049596282" sldId="994"/>
            <ac:spMk id="3" creationId="{C34B81E8-93D6-6926-8FD9-DEC4156D9673}"/>
          </ac:spMkLst>
        </pc:spChg>
      </pc:sldChg>
      <pc:sldChg chg="modNotes">
        <pc:chgData name="Tom Coleman-Haynes" userId="feac02dd-ca1d-495d-907d-e6674be69fc7" providerId="ADAL" clId="{68274EF1-F526-4621-AD22-8A54DBF192F0}" dt="2024-02-22T15:57:05.241" v="54"/>
        <pc:sldMkLst>
          <pc:docMk/>
          <pc:sldMk cId="883410895" sldId="997"/>
        </pc:sldMkLst>
      </pc:sldChg>
      <pc:sldChg chg="modSp modNotes">
        <pc:chgData name="Tom Coleman-Haynes" userId="feac02dd-ca1d-495d-907d-e6674be69fc7" providerId="ADAL" clId="{68274EF1-F526-4621-AD22-8A54DBF192F0}" dt="2024-02-22T15:57:05.241" v="54"/>
        <pc:sldMkLst>
          <pc:docMk/>
          <pc:sldMk cId="2420507056" sldId="1001"/>
        </pc:sldMkLst>
        <pc:spChg chg="mod">
          <ac:chgData name="Tom Coleman-Haynes" userId="feac02dd-ca1d-495d-907d-e6674be69fc7" providerId="ADAL" clId="{68274EF1-F526-4621-AD22-8A54DBF192F0}" dt="2024-02-22T15:57:05.241" v="54"/>
          <ac:spMkLst>
            <pc:docMk/>
            <pc:sldMk cId="2420507056" sldId="1001"/>
            <ac:spMk id="2" creationId="{42D93CF0-3A37-F225-9AF9-69A67FFD94F6}"/>
          </ac:spMkLst>
        </pc:spChg>
      </pc:sldChg>
      <pc:sldChg chg="modSp">
        <pc:chgData name="Tom Coleman-Haynes" userId="feac02dd-ca1d-495d-907d-e6674be69fc7" providerId="ADAL" clId="{68274EF1-F526-4621-AD22-8A54DBF192F0}" dt="2024-02-22T15:57:05.241" v="54"/>
        <pc:sldMkLst>
          <pc:docMk/>
          <pc:sldMk cId="4269087520" sldId="1002"/>
        </pc:sldMkLst>
        <pc:spChg chg="mod">
          <ac:chgData name="Tom Coleman-Haynes" userId="feac02dd-ca1d-495d-907d-e6674be69fc7" providerId="ADAL" clId="{68274EF1-F526-4621-AD22-8A54DBF192F0}" dt="2024-02-22T15:57:05.241" v="54"/>
          <ac:spMkLst>
            <pc:docMk/>
            <pc:sldMk cId="4269087520" sldId="1002"/>
            <ac:spMk id="2" creationId="{F4740E5F-7E43-F3EE-E230-37C4A2C875AE}"/>
          </ac:spMkLst>
        </pc:spChg>
      </pc:sldChg>
      <pc:sldChg chg="modSp">
        <pc:chgData name="Tom Coleman-Haynes" userId="feac02dd-ca1d-495d-907d-e6674be69fc7" providerId="ADAL" clId="{68274EF1-F526-4621-AD22-8A54DBF192F0}" dt="2024-02-22T15:57:05.241" v="54"/>
        <pc:sldMkLst>
          <pc:docMk/>
          <pc:sldMk cId="3999215801" sldId="1009"/>
        </pc:sldMkLst>
        <pc:spChg chg="mod">
          <ac:chgData name="Tom Coleman-Haynes" userId="feac02dd-ca1d-495d-907d-e6674be69fc7" providerId="ADAL" clId="{68274EF1-F526-4621-AD22-8A54DBF192F0}" dt="2024-02-22T15:57:05.241" v="54"/>
          <ac:spMkLst>
            <pc:docMk/>
            <pc:sldMk cId="3999215801" sldId="1009"/>
            <ac:spMk id="3" creationId="{13E4ED2C-217C-7FEF-EBE0-DBF4E49C636C}"/>
          </ac:spMkLst>
        </pc:spChg>
      </pc:sldChg>
      <pc:sldChg chg="modSp modNotes">
        <pc:chgData name="Tom Coleman-Haynes" userId="feac02dd-ca1d-495d-907d-e6674be69fc7" providerId="ADAL" clId="{68274EF1-F526-4621-AD22-8A54DBF192F0}" dt="2024-02-22T15:57:05.241" v="54"/>
        <pc:sldMkLst>
          <pc:docMk/>
          <pc:sldMk cId="1624398274" sldId="1012"/>
        </pc:sldMkLst>
        <pc:spChg chg="mod">
          <ac:chgData name="Tom Coleman-Haynes" userId="feac02dd-ca1d-495d-907d-e6674be69fc7" providerId="ADAL" clId="{68274EF1-F526-4621-AD22-8A54DBF192F0}" dt="2024-02-22T15:57:05.241" v="54"/>
          <ac:spMkLst>
            <pc:docMk/>
            <pc:sldMk cId="1624398274" sldId="1012"/>
            <ac:spMk id="5" creationId="{D20CB629-2621-D299-AE58-FE15CCB9585C}"/>
          </ac:spMkLst>
        </pc:spChg>
      </pc:sldChg>
      <pc:sldChg chg="modNotesTx">
        <pc:chgData name="Tom Coleman-Haynes" userId="feac02dd-ca1d-495d-907d-e6674be69fc7" providerId="ADAL" clId="{68274EF1-F526-4621-AD22-8A54DBF192F0}" dt="2024-02-21T15:47:33.374" v="10" actId="20577"/>
        <pc:sldMkLst>
          <pc:docMk/>
          <pc:sldMk cId="585254171" sldId="1014"/>
        </pc:sldMkLst>
      </pc:sldChg>
      <pc:sldChg chg="modSp modNotes">
        <pc:chgData name="Tom Coleman-Haynes" userId="feac02dd-ca1d-495d-907d-e6674be69fc7" providerId="ADAL" clId="{68274EF1-F526-4621-AD22-8A54DBF192F0}" dt="2024-02-22T15:57:05.241" v="54"/>
        <pc:sldMkLst>
          <pc:docMk/>
          <pc:sldMk cId="3947065325" sldId="1106"/>
        </pc:sldMkLst>
        <pc:spChg chg="mod">
          <ac:chgData name="Tom Coleman-Haynes" userId="feac02dd-ca1d-495d-907d-e6674be69fc7" providerId="ADAL" clId="{68274EF1-F526-4621-AD22-8A54DBF192F0}" dt="2024-02-22T15:57:05.241" v="54"/>
          <ac:spMkLst>
            <pc:docMk/>
            <pc:sldMk cId="3947065325" sldId="1106"/>
            <ac:spMk id="3" creationId="{28FBDB01-D922-8CB6-8482-256B7A83E63B}"/>
          </ac:spMkLst>
        </pc:spChg>
      </pc:sldChg>
      <pc:sldChg chg="del">
        <pc:chgData name="Tom Coleman-Haynes" userId="feac02dd-ca1d-495d-907d-e6674be69fc7" providerId="ADAL" clId="{68274EF1-F526-4621-AD22-8A54DBF192F0}" dt="2024-02-20T12:26:05.931" v="0" actId="47"/>
        <pc:sldMkLst>
          <pc:docMk/>
          <pc:sldMk cId="1859226396" sldId="1112"/>
        </pc:sldMkLst>
      </pc:sldChg>
      <pc:sldChg chg="modNotes">
        <pc:chgData name="Tom Coleman-Haynes" userId="feac02dd-ca1d-495d-907d-e6674be69fc7" providerId="ADAL" clId="{68274EF1-F526-4621-AD22-8A54DBF192F0}" dt="2024-02-22T15:57:05.241" v="54"/>
        <pc:sldMkLst>
          <pc:docMk/>
          <pc:sldMk cId="1191644656" sldId="1213"/>
        </pc:sldMkLst>
      </pc:sldChg>
      <pc:sldChg chg="modNotes">
        <pc:chgData name="Tom Coleman-Haynes" userId="feac02dd-ca1d-495d-907d-e6674be69fc7" providerId="ADAL" clId="{68274EF1-F526-4621-AD22-8A54DBF192F0}" dt="2024-02-22T15:57:05.241" v="54"/>
        <pc:sldMkLst>
          <pc:docMk/>
          <pc:sldMk cId="108760060" sldId="1215"/>
        </pc:sldMkLst>
      </pc:sldChg>
      <pc:sldChg chg="del">
        <pc:chgData name="Tom Coleman-Haynes" userId="feac02dd-ca1d-495d-907d-e6674be69fc7" providerId="ADAL" clId="{68274EF1-F526-4621-AD22-8A54DBF192F0}" dt="2024-02-20T12:26:05.931" v="0" actId="47"/>
        <pc:sldMkLst>
          <pc:docMk/>
          <pc:sldMk cId="1666380965" sldId="1352"/>
        </pc:sldMkLst>
      </pc:sldChg>
      <pc:sldChg chg="modNotesTx">
        <pc:chgData name="Tom Coleman-Haynes" userId="feac02dd-ca1d-495d-907d-e6674be69fc7" providerId="ADAL" clId="{68274EF1-F526-4621-AD22-8A54DBF192F0}" dt="2024-02-21T15:48:17.691" v="44" actId="20577"/>
        <pc:sldMkLst>
          <pc:docMk/>
          <pc:sldMk cId="277806113" sldId="1560"/>
        </pc:sldMkLst>
      </pc:sldChg>
      <pc:sldChg chg="addSp delSp modSp mod modClrScheme chgLayout">
        <pc:chgData name="Tom Coleman-Haynes" userId="feac02dd-ca1d-495d-907d-e6674be69fc7" providerId="ADAL" clId="{68274EF1-F526-4621-AD22-8A54DBF192F0}" dt="2024-02-27T16:14:06.337" v="86" actId="478"/>
        <pc:sldMkLst>
          <pc:docMk/>
          <pc:sldMk cId="2439682149" sldId="2145708184"/>
        </pc:sldMkLst>
        <pc:spChg chg="del mod ord">
          <ac:chgData name="Tom Coleman-Haynes" userId="feac02dd-ca1d-495d-907d-e6674be69fc7" providerId="ADAL" clId="{68274EF1-F526-4621-AD22-8A54DBF192F0}" dt="2024-02-27T16:14:04.594" v="85" actId="700"/>
          <ac:spMkLst>
            <pc:docMk/>
            <pc:sldMk cId="2439682149" sldId="2145708184"/>
            <ac:spMk id="2" creationId="{DC545335-1911-D06F-88C0-E76B0646A64B}"/>
          </ac:spMkLst>
        </pc:spChg>
        <pc:spChg chg="mod ord">
          <ac:chgData name="Tom Coleman-Haynes" userId="feac02dd-ca1d-495d-907d-e6674be69fc7" providerId="ADAL" clId="{68274EF1-F526-4621-AD22-8A54DBF192F0}" dt="2024-02-27T16:14:04.594" v="85" actId="700"/>
          <ac:spMkLst>
            <pc:docMk/>
            <pc:sldMk cId="2439682149" sldId="2145708184"/>
            <ac:spMk id="3" creationId="{CA33C355-53C8-9979-BED2-5DF8C2C35006}"/>
          </ac:spMkLst>
        </pc:spChg>
        <pc:spChg chg="add del mod ord">
          <ac:chgData name="Tom Coleman-Haynes" userId="feac02dd-ca1d-495d-907d-e6674be69fc7" providerId="ADAL" clId="{68274EF1-F526-4621-AD22-8A54DBF192F0}" dt="2024-02-27T16:14:06.337" v="86" actId="478"/>
          <ac:spMkLst>
            <pc:docMk/>
            <pc:sldMk cId="2439682149" sldId="2145708184"/>
            <ac:spMk id="4" creationId="{C657BF62-0F33-752E-1B90-8A7DEC9AD36D}"/>
          </ac:spMkLst>
        </pc:spChg>
      </pc:sldChg>
      <pc:sldChg chg="mod modClrScheme chgLayout">
        <pc:chgData name="Tom Coleman-Haynes" userId="feac02dd-ca1d-495d-907d-e6674be69fc7" providerId="ADAL" clId="{68274EF1-F526-4621-AD22-8A54DBF192F0}" dt="2024-02-27T16:14:57.711" v="100" actId="700"/>
        <pc:sldMkLst>
          <pc:docMk/>
          <pc:sldMk cId="1241974297" sldId="2145708194"/>
        </pc:sldMkLst>
      </pc:sldChg>
      <pc:sldChg chg="modNotesTx">
        <pc:chgData name="Tom Coleman-Haynes" userId="feac02dd-ca1d-495d-907d-e6674be69fc7" providerId="ADAL" clId="{68274EF1-F526-4621-AD22-8A54DBF192F0}" dt="2024-02-22T15:57:13.385" v="55" actId="2711"/>
        <pc:sldMkLst>
          <pc:docMk/>
          <pc:sldMk cId="214420288" sldId="2145708203"/>
        </pc:sldMkLst>
      </pc:sldChg>
      <pc:sldChg chg="del">
        <pc:chgData name="Tom Coleman-Haynes" userId="feac02dd-ca1d-495d-907d-e6674be69fc7" providerId="ADAL" clId="{68274EF1-F526-4621-AD22-8A54DBF192F0}" dt="2024-02-20T12:26:05.931" v="0" actId="47"/>
        <pc:sldMkLst>
          <pc:docMk/>
          <pc:sldMk cId="1674086871" sldId="2145708222"/>
        </pc:sldMkLst>
      </pc:sldChg>
      <pc:sldChg chg="del">
        <pc:chgData name="Tom Coleman-Haynes" userId="feac02dd-ca1d-495d-907d-e6674be69fc7" providerId="ADAL" clId="{68274EF1-F526-4621-AD22-8A54DBF192F0}" dt="2024-02-20T12:26:05.931" v="0" actId="47"/>
        <pc:sldMkLst>
          <pc:docMk/>
          <pc:sldMk cId="3599328674" sldId="2145708243"/>
        </pc:sldMkLst>
      </pc:sldChg>
      <pc:sldChg chg="modSp">
        <pc:chgData name="Tom Coleman-Haynes" userId="feac02dd-ca1d-495d-907d-e6674be69fc7" providerId="ADAL" clId="{68274EF1-F526-4621-AD22-8A54DBF192F0}" dt="2024-02-22T15:57:05.241" v="54"/>
        <pc:sldMkLst>
          <pc:docMk/>
          <pc:sldMk cId="157557758" sldId="2145708271"/>
        </pc:sldMkLst>
        <pc:spChg chg="mod">
          <ac:chgData name="Tom Coleman-Haynes" userId="feac02dd-ca1d-495d-907d-e6674be69fc7" providerId="ADAL" clId="{68274EF1-F526-4621-AD22-8A54DBF192F0}" dt="2024-02-22T15:57:05.241" v="54"/>
          <ac:spMkLst>
            <pc:docMk/>
            <pc:sldMk cId="157557758" sldId="2145708271"/>
            <ac:spMk id="3" creationId="{C4F14D38-3A92-C1A2-25CF-6A67071775F7}"/>
          </ac:spMkLst>
        </pc:spChg>
      </pc:sldChg>
      <pc:sldChg chg="add del modNotesTx">
        <pc:chgData name="Tom Coleman-Haynes" userId="feac02dd-ca1d-495d-907d-e6674be69fc7" providerId="ADAL" clId="{68274EF1-F526-4621-AD22-8A54DBF192F0}" dt="2024-02-27T16:13:43.808" v="82" actId="47"/>
        <pc:sldMkLst>
          <pc:docMk/>
          <pc:sldMk cId="378956753" sldId="2145708272"/>
        </pc:sldMkLst>
      </pc:sldChg>
      <pc:sldChg chg="modSp modNotes modNotesTx">
        <pc:chgData name="Tom Coleman-Haynes" userId="feac02dd-ca1d-495d-907d-e6674be69fc7" providerId="ADAL" clId="{68274EF1-F526-4621-AD22-8A54DBF192F0}" dt="2024-02-22T15:57:37.378" v="60" actId="20577"/>
        <pc:sldMkLst>
          <pc:docMk/>
          <pc:sldMk cId="888982985" sldId="2145708273"/>
        </pc:sldMkLst>
        <pc:spChg chg="mod">
          <ac:chgData name="Tom Coleman-Haynes" userId="feac02dd-ca1d-495d-907d-e6674be69fc7" providerId="ADAL" clId="{68274EF1-F526-4621-AD22-8A54DBF192F0}" dt="2024-02-22T15:57:05.241" v="54"/>
          <ac:spMkLst>
            <pc:docMk/>
            <pc:sldMk cId="888982985" sldId="2145708273"/>
            <ac:spMk id="2" creationId="{93578188-6550-76D4-F740-08B25ED5CDBF}"/>
          </ac:spMkLst>
        </pc:spChg>
      </pc:sldChg>
      <pc:sldChg chg="modSp modNotes">
        <pc:chgData name="Tom Coleman-Haynes" userId="feac02dd-ca1d-495d-907d-e6674be69fc7" providerId="ADAL" clId="{68274EF1-F526-4621-AD22-8A54DBF192F0}" dt="2024-02-22T15:57:44.100" v="61" actId="20577"/>
        <pc:sldMkLst>
          <pc:docMk/>
          <pc:sldMk cId="2923853502" sldId="2145708274"/>
        </pc:sldMkLst>
        <pc:spChg chg="mod">
          <ac:chgData name="Tom Coleman-Haynes" userId="feac02dd-ca1d-495d-907d-e6674be69fc7" providerId="ADAL" clId="{68274EF1-F526-4621-AD22-8A54DBF192F0}" dt="2024-02-22T15:57:44.100" v="61" actId="20577"/>
          <ac:spMkLst>
            <pc:docMk/>
            <pc:sldMk cId="2923853502" sldId="2145708274"/>
            <ac:spMk id="2" creationId="{BAC9225D-04E1-B763-9FEF-D213CE428260}"/>
          </ac:spMkLst>
        </pc:spChg>
      </pc:sldChg>
      <pc:sldChg chg="modSp modNotes">
        <pc:chgData name="Tom Coleman-Haynes" userId="feac02dd-ca1d-495d-907d-e6674be69fc7" providerId="ADAL" clId="{68274EF1-F526-4621-AD22-8A54DBF192F0}" dt="2024-02-27T16:12:05.725" v="62" actId="27636"/>
        <pc:sldMkLst>
          <pc:docMk/>
          <pc:sldMk cId="2133925068" sldId="2145708275"/>
        </pc:sldMkLst>
        <pc:spChg chg="mod">
          <ac:chgData name="Tom Coleman-Haynes" userId="feac02dd-ca1d-495d-907d-e6674be69fc7" providerId="ADAL" clId="{68274EF1-F526-4621-AD22-8A54DBF192F0}" dt="2024-02-22T15:57:05.241" v="54"/>
          <ac:spMkLst>
            <pc:docMk/>
            <pc:sldMk cId="2133925068" sldId="2145708275"/>
            <ac:spMk id="2" creationId="{8BE26158-DE73-9037-1A2A-ADE2AA77B077}"/>
          </ac:spMkLst>
        </pc:spChg>
      </pc:sldChg>
      <pc:sldChg chg="modNotes">
        <pc:chgData name="Tom Coleman-Haynes" userId="feac02dd-ca1d-495d-907d-e6674be69fc7" providerId="ADAL" clId="{68274EF1-F526-4621-AD22-8A54DBF192F0}" dt="2024-02-27T16:12:05.893" v="63" actId="27636"/>
        <pc:sldMkLst>
          <pc:docMk/>
          <pc:sldMk cId="2740694628" sldId="2145708280"/>
        </pc:sldMkLst>
      </pc:sldChg>
      <pc:sldChg chg="modNotesTx">
        <pc:chgData name="Tom Coleman-Haynes" userId="feac02dd-ca1d-495d-907d-e6674be69fc7" providerId="ADAL" clId="{68274EF1-F526-4621-AD22-8A54DBF192F0}" dt="2024-02-22T15:56:52.740" v="52" actId="20577"/>
        <pc:sldMkLst>
          <pc:docMk/>
          <pc:sldMk cId="2580827332" sldId="2145708281"/>
        </pc:sldMkLst>
      </pc:sldChg>
      <pc:sldChg chg="del">
        <pc:chgData name="Tom Coleman-Haynes" userId="feac02dd-ca1d-495d-907d-e6674be69fc7" providerId="ADAL" clId="{68274EF1-F526-4621-AD22-8A54DBF192F0}" dt="2024-02-20T12:26:05.931" v="0" actId="47"/>
        <pc:sldMkLst>
          <pc:docMk/>
          <pc:sldMk cId="3114066828" sldId="2145708282"/>
        </pc:sldMkLst>
      </pc:sldChg>
      <pc:sldChg chg="del">
        <pc:chgData name="Tom Coleman-Haynes" userId="feac02dd-ca1d-495d-907d-e6674be69fc7" providerId="ADAL" clId="{68274EF1-F526-4621-AD22-8A54DBF192F0}" dt="2024-02-20T12:26:05.931" v="0" actId="47"/>
        <pc:sldMkLst>
          <pc:docMk/>
          <pc:sldMk cId="3105168212" sldId="2145708283"/>
        </pc:sldMkLst>
      </pc:sldChg>
      <pc:sldChg chg="del">
        <pc:chgData name="Tom Coleman-Haynes" userId="feac02dd-ca1d-495d-907d-e6674be69fc7" providerId="ADAL" clId="{68274EF1-F526-4621-AD22-8A54DBF192F0}" dt="2024-02-20T12:26:05.931" v="0" actId="47"/>
        <pc:sldMkLst>
          <pc:docMk/>
          <pc:sldMk cId="863750078" sldId="2145708284"/>
        </pc:sldMkLst>
      </pc:sldChg>
      <pc:sldChg chg="modNotesTx">
        <pc:chgData name="Tom Coleman-Haynes" userId="feac02dd-ca1d-495d-907d-e6674be69fc7" providerId="ADAL" clId="{68274EF1-F526-4621-AD22-8A54DBF192F0}" dt="2024-02-20T12:26:12.742" v="1" actId="2711"/>
        <pc:sldMkLst>
          <pc:docMk/>
          <pc:sldMk cId="3135661085" sldId="2145708286"/>
        </pc:sldMkLst>
      </pc:sldChg>
      <pc:sldChg chg="modSp add mod modClrScheme chgLayout">
        <pc:chgData name="Tom Coleman-Haynes" userId="feac02dd-ca1d-495d-907d-e6674be69fc7" providerId="ADAL" clId="{68274EF1-F526-4621-AD22-8A54DBF192F0}" dt="2024-02-27T16:12:31.281" v="65" actId="700"/>
        <pc:sldMkLst>
          <pc:docMk/>
          <pc:sldMk cId="753316608" sldId="2145708289"/>
        </pc:sldMkLst>
        <pc:spChg chg="mod ord">
          <ac:chgData name="Tom Coleman-Haynes" userId="feac02dd-ca1d-495d-907d-e6674be69fc7" providerId="ADAL" clId="{68274EF1-F526-4621-AD22-8A54DBF192F0}" dt="2024-02-27T16:12:31.281" v="65" actId="700"/>
          <ac:spMkLst>
            <pc:docMk/>
            <pc:sldMk cId="753316608" sldId="2145708289"/>
            <ac:spMk id="3" creationId="{D58654F1-3874-EA30-ADD7-16588B609BFB}"/>
          </ac:spMkLst>
        </pc:spChg>
        <pc:spChg chg="mod ord">
          <ac:chgData name="Tom Coleman-Haynes" userId="feac02dd-ca1d-495d-907d-e6674be69fc7" providerId="ADAL" clId="{68274EF1-F526-4621-AD22-8A54DBF192F0}" dt="2024-02-27T16:12:31.281" v="65" actId="700"/>
          <ac:spMkLst>
            <pc:docMk/>
            <pc:sldMk cId="753316608" sldId="2145708289"/>
            <ac:spMk id="4" creationId="{3CE9A936-F5F6-F074-32F7-6407F484955E}"/>
          </ac:spMkLst>
        </pc:spChg>
        <pc:spChg chg="mod ord">
          <ac:chgData name="Tom Coleman-Haynes" userId="feac02dd-ca1d-495d-907d-e6674be69fc7" providerId="ADAL" clId="{68274EF1-F526-4621-AD22-8A54DBF192F0}" dt="2024-02-27T16:12:31.281" v="65" actId="700"/>
          <ac:spMkLst>
            <pc:docMk/>
            <pc:sldMk cId="753316608" sldId="2145708289"/>
            <ac:spMk id="5" creationId="{6607EEDE-8A46-0FF2-BA58-9185E724BCC5}"/>
          </ac:spMkLst>
        </pc:spChg>
        <pc:spChg chg="mod ord">
          <ac:chgData name="Tom Coleman-Haynes" userId="feac02dd-ca1d-495d-907d-e6674be69fc7" providerId="ADAL" clId="{68274EF1-F526-4621-AD22-8A54DBF192F0}" dt="2024-02-27T16:12:31.281" v="65" actId="700"/>
          <ac:spMkLst>
            <pc:docMk/>
            <pc:sldMk cId="753316608" sldId="2145708289"/>
            <ac:spMk id="8" creationId="{9BA68EDC-F630-1F76-918D-DB4A9C93C52B}"/>
          </ac:spMkLst>
        </pc:spChg>
      </pc:sldChg>
      <pc:sldChg chg="addSp delSp modSp add del mod modClrScheme chgLayout">
        <pc:chgData name="Tom Coleman-Haynes" userId="feac02dd-ca1d-495d-907d-e6674be69fc7" providerId="ADAL" clId="{68274EF1-F526-4621-AD22-8A54DBF192F0}" dt="2024-02-27T16:13:35.254" v="78" actId="47"/>
        <pc:sldMkLst>
          <pc:docMk/>
          <pc:sldMk cId="2441695281" sldId="2145708290"/>
        </pc:sldMkLst>
        <pc:spChg chg="del mod ord">
          <ac:chgData name="Tom Coleman-Haynes" userId="feac02dd-ca1d-495d-907d-e6674be69fc7" providerId="ADAL" clId="{68274EF1-F526-4621-AD22-8A54DBF192F0}" dt="2024-02-27T16:12:42.804" v="68" actId="700"/>
          <ac:spMkLst>
            <pc:docMk/>
            <pc:sldMk cId="2441695281" sldId="2145708290"/>
            <ac:spMk id="2" creationId="{8E011AEA-8BE6-31CB-A0F0-58203E134114}"/>
          </ac:spMkLst>
        </pc:spChg>
        <pc:spChg chg="add del mod ord">
          <ac:chgData name="Tom Coleman-Haynes" userId="feac02dd-ca1d-495d-907d-e6674be69fc7" providerId="ADAL" clId="{68274EF1-F526-4621-AD22-8A54DBF192F0}" dt="2024-02-27T16:13:11.564" v="76" actId="478"/>
          <ac:spMkLst>
            <pc:docMk/>
            <pc:sldMk cId="2441695281" sldId="2145708290"/>
            <ac:spMk id="3" creationId="{5FE00B68-D00E-0635-E828-0E1D0CC9DE99}"/>
          </ac:spMkLst>
        </pc:spChg>
        <pc:spChg chg="add mod ord">
          <ac:chgData name="Tom Coleman-Haynes" userId="feac02dd-ca1d-495d-907d-e6674be69fc7" providerId="ADAL" clId="{68274EF1-F526-4621-AD22-8A54DBF192F0}" dt="2024-02-27T16:13:10.306" v="74" actId="113"/>
          <ac:spMkLst>
            <pc:docMk/>
            <pc:sldMk cId="2441695281" sldId="2145708290"/>
            <ac:spMk id="4" creationId="{81F3F8ED-97A6-0E46-0DDB-B22404599BF0}"/>
          </ac:spMkLst>
        </pc:spChg>
        <pc:spChg chg="add del mod ord">
          <ac:chgData name="Tom Coleman-Haynes" userId="feac02dd-ca1d-495d-907d-e6674be69fc7" providerId="ADAL" clId="{68274EF1-F526-4621-AD22-8A54DBF192F0}" dt="2024-02-27T16:13:11.564" v="76" actId="478"/>
          <ac:spMkLst>
            <pc:docMk/>
            <pc:sldMk cId="2441695281" sldId="2145708290"/>
            <ac:spMk id="5" creationId="{5195C6EC-DCB0-5906-B349-B7B2E676FDB7}"/>
          </ac:spMkLst>
        </pc:spChg>
        <pc:spChg chg="add del mod ord">
          <ac:chgData name="Tom Coleman-Haynes" userId="feac02dd-ca1d-495d-907d-e6674be69fc7" providerId="ADAL" clId="{68274EF1-F526-4621-AD22-8A54DBF192F0}" dt="2024-02-27T16:13:11.564" v="76" actId="478"/>
          <ac:spMkLst>
            <pc:docMk/>
            <pc:sldMk cId="2441695281" sldId="2145708290"/>
            <ac:spMk id="6" creationId="{99CA6FE7-DAE7-8778-1C82-CA9E39F1A83A}"/>
          </ac:spMkLst>
        </pc:spChg>
        <pc:spChg chg="add del mod">
          <ac:chgData name="Tom Coleman-Haynes" userId="feac02dd-ca1d-495d-907d-e6674be69fc7" providerId="ADAL" clId="{68274EF1-F526-4621-AD22-8A54DBF192F0}" dt="2024-02-27T16:13:11.564" v="76" actId="478"/>
          <ac:spMkLst>
            <pc:docMk/>
            <pc:sldMk cId="2441695281" sldId="2145708290"/>
            <ac:spMk id="8" creationId="{9519B507-FF58-3064-F07C-B9F745D1363D}"/>
          </ac:spMkLst>
        </pc:spChg>
      </pc:sldChg>
      <pc:sldChg chg="addSp delSp modSp add mod modClrScheme chgLayout">
        <pc:chgData name="Tom Coleman-Haynes" userId="feac02dd-ca1d-495d-907d-e6674be69fc7" providerId="ADAL" clId="{68274EF1-F526-4621-AD22-8A54DBF192F0}" dt="2024-02-27T16:13:56.202" v="84" actId="113"/>
        <pc:sldMkLst>
          <pc:docMk/>
          <pc:sldMk cId="3097549911" sldId="2145708290"/>
        </pc:sldMkLst>
        <pc:spChg chg="del mod ord">
          <ac:chgData name="Tom Coleman-Haynes" userId="feac02dd-ca1d-495d-907d-e6674be69fc7" providerId="ADAL" clId="{68274EF1-F526-4621-AD22-8A54DBF192F0}" dt="2024-02-27T16:13:40.824" v="80" actId="700"/>
          <ac:spMkLst>
            <pc:docMk/>
            <pc:sldMk cId="3097549911" sldId="2145708290"/>
            <ac:spMk id="2" creationId="{A5DF0A8C-B4F3-E0EC-A9F7-C9CF3A07AFEF}"/>
          </ac:spMkLst>
        </pc:spChg>
        <pc:spChg chg="mod ord">
          <ac:chgData name="Tom Coleman-Haynes" userId="feac02dd-ca1d-495d-907d-e6674be69fc7" providerId="ADAL" clId="{68274EF1-F526-4621-AD22-8A54DBF192F0}" dt="2024-02-27T16:13:56.202" v="84" actId="113"/>
          <ac:spMkLst>
            <pc:docMk/>
            <pc:sldMk cId="3097549911" sldId="2145708290"/>
            <ac:spMk id="3" creationId="{3EC6FDA0-AFBE-6477-F252-7C3249B7BA47}"/>
          </ac:spMkLst>
        </pc:spChg>
        <pc:spChg chg="add del mod ord">
          <ac:chgData name="Tom Coleman-Haynes" userId="feac02dd-ca1d-495d-907d-e6674be69fc7" providerId="ADAL" clId="{68274EF1-F526-4621-AD22-8A54DBF192F0}" dt="2024-02-27T16:13:42.592" v="81" actId="478"/>
          <ac:spMkLst>
            <pc:docMk/>
            <pc:sldMk cId="3097549911" sldId="2145708290"/>
            <ac:spMk id="4" creationId="{6F72894C-24F3-854A-43AB-E71840A6B09F}"/>
          </ac:spMkLst>
        </pc:spChg>
      </pc:sldChg>
      <pc:sldChg chg="add del">
        <pc:chgData name="Tom Coleman-Haynes" userId="feac02dd-ca1d-495d-907d-e6674be69fc7" providerId="ADAL" clId="{68274EF1-F526-4621-AD22-8A54DBF192F0}" dt="2024-02-27T16:14:07.539" v="87" actId="47"/>
        <pc:sldMkLst>
          <pc:docMk/>
          <pc:sldMk cId="681671795" sldId="2145708291"/>
        </pc:sldMkLst>
      </pc:sldChg>
      <pc:sldChg chg="add del">
        <pc:chgData name="Tom Coleman-Haynes" userId="feac02dd-ca1d-495d-907d-e6674be69fc7" providerId="ADAL" clId="{68274EF1-F526-4621-AD22-8A54DBF192F0}" dt="2024-02-27T16:14:18.953" v="90" actId="47"/>
        <pc:sldMkLst>
          <pc:docMk/>
          <pc:sldMk cId="1755395602" sldId="2145708291"/>
        </pc:sldMkLst>
      </pc:sldChg>
      <pc:sldChg chg="add del">
        <pc:chgData name="Tom Coleman-Haynes" userId="feac02dd-ca1d-495d-907d-e6674be69fc7" providerId="ADAL" clId="{68274EF1-F526-4621-AD22-8A54DBF192F0}" dt="2024-02-27T16:14:33.271" v="95" actId="47"/>
        <pc:sldMkLst>
          <pc:docMk/>
          <pc:sldMk cId="2321473076" sldId="2145708291"/>
        </pc:sldMkLst>
      </pc:sldChg>
      <pc:sldChg chg="add del">
        <pc:chgData name="Tom Coleman-Haynes" userId="feac02dd-ca1d-495d-907d-e6674be69fc7" providerId="ADAL" clId="{68274EF1-F526-4621-AD22-8A54DBF192F0}" dt="2024-02-27T16:14:47.052" v="99" actId="47"/>
        <pc:sldMkLst>
          <pc:docMk/>
          <pc:sldMk cId="3461163769" sldId="2145708291"/>
        </pc:sldMkLst>
      </pc:sldChg>
      <pc:sldMasterChg chg="delSldLayout">
        <pc:chgData name="Tom Coleman-Haynes" userId="feac02dd-ca1d-495d-907d-e6674be69fc7" providerId="ADAL" clId="{68274EF1-F526-4621-AD22-8A54DBF192F0}" dt="2024-02-20T12:26:05.931" v="0" actId="47"/>
        <pc:sldMasterMkLst>
          <pc:docMk/>
          <pc:sldMasterMk cId="0" sldId="2147483648"/>
        </pc:sldMasterMkLst>
        <pc:sldLayoutChg chg="del">
          <pc:chgData name="Tom Coleman-Haynes" userId="feac02dd-ca1d-495d-907d-e6674be69fc7" providerId="ADAL" clId="{68274EF1-F526-4621-AD22-8A54DBF192F0}" dt="2024-02-20T12:26:05.931" v="0" actId="47"/>
          <pc:sldLayoutMkLst>
            <pc:docMk/>
            <pc:sldMasterMk cId="0" sldId="2147483648"/>
            <pc:sldLayoutMk cId="58107811" sldId="2147483689"/>
          </pc:sldLayoutMkLst>
        </pc:sldLayoutChg>
      </pc:sldMasterChg>
    </pc:docChg>
  </pc:docChgLst>
  <pc:docChgLst>
    <pc:chgData name="Sophia Papadakis" userId="S::sophia@ncsct.co.uk::b95f17c4-d9c4-4e13-899b-4e888ddd5376" providerId="AD" clId="Web-{C3D9050D-79D9-99C1-4261-B56DA3815194}"/>
    <pc:docChg chg="modSld">
      <pc:chgData name="Sophia Papadakis" userId="S::sophia@ncsct.co.uk::b95f17c4-d9c4-4e13-899b-4e888ddd5376" providerId="AD" clId="Web-{C3D9050D-79D9-99C1-4261-B56DA3815194}" dt="2024-02-23T17:22:34.028" v="29" actId="20577"/>
      <pc:docMkLst>
        <pc:docMk/>
      </pc:docMkLst>
      <pc:sldChg chg="modSp">
        <pc:chgData name="Sophia Papadakis" userId="S::sophia@ncsct.co.uk::b95f17c4-d9c4-4e13-899b-4e888ddd5376" providerId="AD" clId="Web-{C3D9050D-79D9-99C1-4261-B56DA3815194}" dt="2024-02-23T17:22:34.028" v="29" actId="20577"/>
        <pc:sldMkLst>
          <pc:docMk/>
          <pc:sldMk cId="1990610106" sldId="1219"/>
        </pc:sldMkLst>
        <pc:spChg chg="mod">
          <ac:chgData name="Sophia Papadakis" userId="S::sophia@ncsct.co.uk::b95f17c4-d9c4-4e13-899b-4e888ddd5376" providerId="AD" clId="Web-{C3D9050D-79D9-99C1-4261-B56DA3815194}" dt="2024-02-23T17:22:34.028" v="29" actId="20577"/>
          <ac:spMkLst>
            <pc:docMk/>
            <pc:sldMk cId="1990610106" sldId="1219"/>
            <ac:spMk id="2" creationId="{0BCECC29-4697-5C3F-E548-9E53FBACC043}"/>
          </ac:spMkLst>
        </pc:spChg>
      </pc:sldChg>
      <pc:sldChg chg="modSp">
        <pc:chgData name="Sophia Papadakis" userId="S::sophia@ncsct.co.uk::b95f17c4-d9c4-4e13-899b-4e888ddd5376" providerId="AD" clId="Web-{C3D9050D-79D9-99C1-4261-B56DA3815194}" dt="2024-02-23T17:22:10.199" v="8" actId="20577"/>
        <pc:sldMkLst>
          <pc:docMk/>
          <pc:sldMk cId="214420288" sldId="2145708203"/>
        </pc:sldMkLst>
        <pc:spChg chg="mod">
          <ac:chgData name="Sophia Papadakis" userId="S::sophia@ncsct.co.uk::b95f17c4-d9c4-4e13-899b-4e888ddd5376" providerId="AD" clId="Web-{C3D9050D-79D9-99C1-4261-B56DA3815194}" dt="2024-02-23T17:22:10.199" v="8" actId="20577"/>
          <ac:spMkLst>
            <pc:docMk/>
            <pc:sldMk cId="214420288" sldId="2145708203"/>
            <ac:spMk id="19" creationId="{F6E81A5A-9F0A-9893-3C91-F386CDE0D94F}"/>
          </ac:spMkLst>
        </pc:spChg>
      </pc:sldChg>
    </pc:docChg>
  </pc:docChgLst>
  <pc:docChgLst>
    <pc:chgData name="Sophia Papadakis" userId="S::sophia@ncsct.co.uk::b95f17c4-d9c4-4e13-899b-4e888ddd5376" providerId="AD" clId="Web-{09F28245-5F2E-686C-D19A-A3EA8AA7CE75}"/>
    <pc:docChg chg="addSld delSld modSld">
      <pc:chgData name="Sophia Papadakis" userId="S::sophia@ncsct.co.uk::b95f17c4-d9c4-4e13-899b-4e888ddd5376" providerId="AD" clId="Web-{09F28245-5F2E-686C-D19A-A3EA8AA7CE75}" dt="2024-02-22T07:43:40.085" v="162"/>
      <pc:docMkLst>
        <pc:docMk/>
      </pc:docMkLst>
      <pc:sldChg chg="modNotes">
        <pc:chgData name="Sophia Papadakis" userId="S::sophia@ncsct.co.uk::b95f17c4-d9c4-4e13-899b-4e888ddd5376" providerId="AD" clId="Web-{09F28245-5F2E-686C-D19A-A3EA8AA7CE75}" dt="2024-02-22T06:44:33.386" v="0"/>
        <pc:sldMkLst>
          <pc:docMk/>
          <pc:sldMk cId="3827878640" sldId="942"/>
        </pc:sldMkLst>
      </pc:sldChg>
      <pc:sldChg chg="modNotes">
        <pc:chgData name="Sophia Papadakis" userId="S::sophia@ncsct.co.uk::b95f17c4-d9c4-4e13-899b-4e888ddd5376" providerId="AD" clId="Web-{09F28245-5F2E-686C-D19A-A3EA8AA7CE75}" dt="2024-02-22T07:08:31.862" v="4"/>
        <pc:sldMkLst>
          <pc:docMk/>
          <pc:sldMk cId="2190745793" sldId="973"/>
        </pc:sldMkLst>
      </pc:sldChg>
      <pc:sldChg chg="modNotes">
        <pc:chgData name="Sophia Papadakis" userId="S::sophia@ncsct.co.uk::b95f17c4-d9c4-4e13-899b-4e888ddd5376" providerId="AD" clId="Web-{09F28245-5F2E-686C-D19A-A3EA8AA7CE75}" dt="2024-02-22T07:02:49.552" v="2"/>
        <pc:sldMkLst>
          <pc:docMk/>
          <pc:sldMk cId="2403491504" sldId="975"/>
        </pc:sldMkLst>
      </pc:sldChg>
      <pc:sldChg chg="modNotes">
        <pc:chgData name="Sophia Papadakis" userId="S::sophia@ncsct.co.uk::b95f17c4-d9c4-4e13-899b-4e888ddd5376" providerId="AD" clId="Web-{09F28245-5F2E-686C-D19A-A3EA8AA7CE75}" dt="2024-02-22T07:19:31.326" v="44"/>
        <pc:sldMkLst>
          <pc:docMk/>
          <pc:sldMk cId="3049596282" sldId="994"/>
        </pc:sldMkLst>
      </pc:sldChg>
      <pc:sldChg chg="del">
        <pc:chgData name="Sophia Papadakis" userId="S::sophia@ncsct.co.uk::b95f17c4-d9c4-4e13-899b-4e888ddd5376" providerId="AD" clId="Web-{09F28245-5F2E-686C-D19A-A3EA8AA7CE75}" dt="2024-02-22T07:30:02.303" v="75"/>
        <pc:sldMkLst>
          <pc:docMk/>
          <pc:sldMk cId="1345086941" sldId="996"/>
        </pc:sldMkLst>
      </pc:sldChg>
      <pc:sldChg chg="delSp modSp add del modNotes">
        <pc:chgData name="Sophia Papadakis" userId="S::sophia@ncsct.co.uk::b95f17c4-d9c4-4e13-899b-4e888ddd5376" providerId="AD" clId="Web-{09F28245-5F2E-686C-D19A-A3EA8AA7CE75}" dt="2024-02-22T07:29:44.708" v="74"/>
        <pc:sldMkLst>
          <pc:docMk/>
          <pc:sldMk cId="883410895" sldId="997"/>
        </pc:sldMkLst>
        <pc:spChg chg="del mod">
          <ac:chgData name="Sophia Papadakis" userId="S::sophia@ncsct.co.uk::b95f17c4-d9c4-4e13-899b-4e888ddd5376" providerId="AD" clId="Web-{09F28245-5F2E-686C-D19A-A3EA8AA7CE75}" dt="2024-02-22T07:27:09.827" v="67"/>
          <ac:spMkLst>
            <pc:docMk/>
            <pc:sldMk cId="883410895" sldId="997"/>
            <ac:spMk id="2" creationId="{E2391CA3-52DA-5DB5-1F46-AAC65D0CDD03}"/>
          </ac:spMkLst>
        </pc:spChg>
        <pc:spChg chg="mod">
          <ac:chgData name="Sophia Papadakis" userId="S::sophia@ncsct.co.uk::b95f17c4-d9c4-4e13-899b-4e888ddd5376" providerId="AD" clId="Web-{09F28245-5F2E-686C-D19A-A3EA8AA7CE75}" dt="2024-02-22T07:29:20.113" v="72" actId="20577"/>
          <ac:spMkLst>
            <pc:docMk/>
            <pc:sldMk cId="883410895" sldId="997"/>
            <ac:spMk id="12" creationId="{D9C8977C-593C-8779-1EC9-FAC90D245AA5}"/>
          </ac:spMkLst>
        </pc:spChg>
      </pc:sldChg>
      <pc:sldChg chg="modNotes">
        <pc:chgData name="Sophia Papadakis" userId="S::sophia@ncsct.co.uk::b95f17c4-d9c4-4e13-899b-4e888ddd5376" providerId="AD" clId="Web-{09F28245-5F2E-686C-D19A-A3EA8AA7CE75}" dt="2024-02-22T07:32:14.558" v="85"/>
        <pc:sldMkLst>
          <pc:docMk/>
          <pc:sldMk cId="790748464" sldId="1000"/>
        </pc:sldMkLst>
      </pc:sldChg>
      <pc:sldChg chg="modNotes">
        <pc:chgData name="Sophia Papadakis" userId="S::sophia@ncsct.co.uk::b95f17c4-d9c4-4e13-899b-4e888ddd5376" providerId="AD" clId="Web-{09F28245-5F2E-686C-D19A-A3EA8AA7CE75}" dt="2024-02-22T07:35:20.721" v="88"/>
        <pc:sldMkLst>
          <pc:docMk/>
          <pc:sldMk cId="2288156867" sldId="1003"/>
        </pc:sldMkLst>
      </pc:sldChg>
      <pc:sldChg chg="modNotes">
        <pc:chgData name="Sophia Papadakis" userId="S::sophia@ncsct.co.uk::b95f17c4-d9c4-4e13-899b-4e888ddd5376" providerId="AD" clId="Web-{09F28245-5F2E-686C-D19A-A3EA8AA7CE75}" dt="2024-02-22T07:38:12.322" v="105"/>
        <pc:sldMkLst>
          <pc:docMk/>
          <pc:sldMk cId="2536538235" sldId="1013"/>
        </pc:sldMkLst>
      </pc:sldChg>
      <pc:sldChg chg="modNotes">
        <pc:chgData name="Sophia Papadakis" userId="S::sophia@ncsct.co.uk::b95f17c4-d9c4-4e13-899b-4e888ddd5376" providerId="AD" clId="Web-{09F28245-5F2E-686C-D19A-A3EA8AA7CE75}" dt="2024-02-22T07:43:40.085" v="162"/>
        <pc:sldMkLst>
          <pc:docMk/>
          <pc:sldMk cId="585254171" sldId="1014"/>
        </pc:sldMkLst>
      </pc:sldChg>
    </pc:docChg>
  </pc:docChgLst>
  <pc:docChgLst>
    <pc:chgData name="Sophia Papadakis" userId="S::sophia@ncsct.co.uk::b95f17c4-d9c4-4e13-899b-4e888ddd5376" providerId="AD" clId="Web-{B249DE32-D717-6903-1B35-728C7BF1CF85}"/>
    <pc:docChg chg="modSld">
      <pc:chgData name="Sophia Papadakis" userId="S::sophia@ncsct.co.uk::b95f17c4-d9c4-4e13-899b-4e888ddd5376" providerId="AD" clId="Web-{B249DE32-D717-6903-1B35-728C7BF1CF85}" dt="2024-03-04T15:36:04.791" v="4"/>
      <pc:docMkLst>
        <pc:docMk/>
      </pc:docMkLst>
      <pc:sldChg chg="modNotes">
        <pc:chgData name="Sophia Papadakis" userId="S::sophia@ncsct.co.uk::b95f17c4-d9c4-4e13-899b-4e888ddd5376" providerId="AD" clId="Web-{B249DE32-D717-6903-1B35-728C7BF1CF85}" dt="2024-03-04T15:36:04.791" v="4"/>
        <pc:sldMkLst>
          <pc:docMk/>
          <pc:sldMk cId="1035247241" sldId="980"/>
        </pc:sldMkLst>
      </pc:sldChg>
    </pc:docChg>
  </pc:docChgLst>
  <pc:docChgLst>
    <pc:chgData name="Sophia Papadakis" userId="S::sophia@ncsct.co.uk::b95f17c4-d9c4-4e13-899b-4e888ddd5376" providerId="AD" clId="Web-{40618F4D-3648-0549-FC47-593CC232151E}"/>
    <pc:docChg chg="modSld">
      <pc:chgData name="Sophia Papadakis" userId="S::sophia@ncsct.co.uk::b95f17c4-d9c4-4e13-899b-4e888ddd5376" providerId="AD" clId="Web-{40618F4D-3648-0549-FC47-593CC232151E}" dt="2024-03-03T20:26:05.764" v="23" actId="20577"/>
      <pc:docMkLst>
        <pc:docMk/>
      </pc:docMkLst>
      <pc:sldChg chg="addSp delSp modSp modNotes">
        <pc:chgData name="Sophia Papadakis" userId="S::sophia@ncsct.co.uk::b95f17c4-d9c4-4e13-899b-4e888ddd5376" providerId="AD" clId="Web-{40618F4D-3648-0549-FC47-593CC232151E}" dt="2024-03-03T20:26:05.764" v="23" actId="20577"/>
        <pc:sldMkLst>
          <pc:docMk/>
          <pc:sldMk cId="2923853502" sldId="2145708274"/>
        </pc:sldMkLst>
        <pc:spChg chg="mod">
          <ac:chgData name="Sophia Papadakis" userId="S::sophia@ncsct.co.uk::b95f17c4-d9c4-4e13-899b-4e888ddd5376" providerId="AD" clId="Web-{40618F4D-3648-0549-FC47-593CC232151E}" dt="2024-03-03T20:23:17.885" v="15" actId="20577"/>
          <ac:spMkLst>
            <pc:docMk/>
            <pc:sldMk cId="2923853502" sldId="2145708274"/>
            <ac:spMk id="2" creationId="{BAC9225D-04E1-B763-9FEF-D213CE428260}"/>
          </ac:spMkLst>
        </pc:spChg>
        <pc:spChg chg="add del mod">
          <ac:chgData name="Sophia Papadakis" userId="S::sophia@ncsct.co.uk::b95f17c4-d9c4-4e13-899b-4e888ddd5376" providerId="AD" clId="Web-{40618F4D-3648-0549-FC47-593CC232151E}" dt="2024-03-03T20:22:26.899" v="6"/>
          <ac:spMkLst>
            <pc:docMk/>
            <pc:sldMk cId="2923853502" sldId="2145708274"/>
            <ac:spMk id="7" creationId="{18BA3A28-8731-A126-7642-3EA47A2AAACF}"/>
          </ac:spMkLst>
        </pc:spChg>
        <pc:spChg chg="add del mod">
          <ac:chgData name="Sophia Papadakis" userId="S::sophia@ncsct.co.uk::b95f17c4-d9c4-4e13-899b-4e888ddd5376" providerId="AD" clId="Web-{40618F4D-3648-0549-FC47-593CC232151E}" dt="2024-03-03T20:23:06.791" v="13"/>
          <ac:spMkLst>
            <pc:docMk/>
            <pc:sldMk cId="2923853502" sldId="2145708274"/>
            <ac:spMk id="8" creationId="{66CF1355-B8DB-1264-03AC-A68F96E906B8}"/>
          </ac:spMkLst>
        </pc:spChg>
        <pc:spChg chg="mod">
          <ac:chgData name="Sophia Papadakis" userId="S::sophia@ncsct.co.uk::b95f17c4-d9c4-4e13-899b-4e888ddd5376" providerId="AD" clId="Web-{40618F4D-3648-0549-FC47-593CC232151E}" dt="2024-03-03T20:26:05.764" v="23" actId="20577"/>
          <ac:spMkLst>
            <pc:docMk/>
            <pc:sldMk cId="2923853502" sldId="2145708274"/>
            <ac:spMk id="15" creationId="{0CC036B8-6164-F1F6-9AD7-0951B97EBACB}"/>
          </ac:spMkLst>
        </pc:spChg>
      </pc:sldChg>
    </pc:docChg>
  </pc:docChgLst>
  <pc:docChgLst>
    <pc:chgData name="Sophia Papadakis" userId="S::sophia@ncsct.co.uk::b95f17c4-d9c4-4e13-899b-4e888ddd5376" providerId="AD" clId="Web-{36C34C29-3DFA-D51E-C87B-2990E23BA44A}"/>
    <pc:docChg chg="modSld">
      <pc:chgData name="Sophia Papadakis" userId="S::sophia@ncsct.co.uk::b95f17c4-d9c4-4e13-899b-4e888ddd5376" providerId="AD" clId="Web-{36C34C29-3DFA-D51E-C87B-2990E23BA44A}" dt="2024-03-03T20:36:53.711" v="6"/>
      <pc:docMkLst>
        <pc:docMk/>
      </pc:docMkLst>
      <pc:sldChg chg="modNotes">
        <pc:chgData name="Sophia Papadakis" userId="S::sophia@ncsct.co.uk::b95f17c4-d9c4-4e13-899b-4e888ddd5376" providerId="AD" clId="Web-{36C34C29-3DFA-D51E-C87B-2990E23BA44A}" dt="2024-03-03T20:36:53.711" v="6"/>
        <pc:sldMkLst>
          <pc:docMk/>
          <pc:sldMk cId="883410895" sldId="997"/>
        </pc:sldMkLst>
      </pc:sldChg>
    </pc:docChg>
  </pc:docChgLst>
  <pc:docChgLst>
    <pc:chgData name="Tom Coleman-Haynes" userId="feac02dd-ca1d-495d-907d-e6674be69fc7" providerId="ADAL" clId="{5559157C-A1F1-49B4-AB0F-FFBE1476236E}"/>
    <pc:docChg chg="custSel modSld">
      <pc:chgData name="Tom Coleman-Haynes" userId="feac02dd-ca1d-495d-907d-e6674be69fc7" providerId="ADAL" clId="{5559157C-A1F1-49B4-AB0F-FFBE1476236E}" dt="2024-03-04T11:45:59.834" v="5" actId="1076"/>
      <pc:docMkLst>
        <pc:docMk/>
      </pc:docMkLst>
      <pc:sldChg chg="modSp mod">
        <pc:chgData name="Tom Coleman-Haynes" userId="feac02dd-ca1d-495d-907d-e6674be69fc7" providerId="ADAL" clId="{5559157C-A1F1-49B4-AB0F-FFBE1476236E}" dt="2024-03-04T11:45:59.834" v="5" actId="1076"/>
        <pc:sldMkLst>
          <pc:docMk/>
          <pc:sldMk cId="2133925068" sldId="2145708275"/>
        </pc:sldMkLst>
        <pc:spChg chg="mod">
          <ac:chgData name="Tom Coleman-Haynes" userId="feac02dd-ca1d-495d-907d-e6674be69fc7" providerId="ADAL" clId="{5559157C-A1F1-49B4-AB0F-FFBE1476236E}" dt="2024-03-04T11:45:59.834" v="5" actId="1076"/>
          <ac:spMkLst>
            <pc:docMk/>
            <pc:sldMk cId="2133925068" sldId="2145708275"/>
            <ac:spMk id="23" creationId="{027F3AA3-C2B5-24E3-0C4C-EAAE00F8AD01}"/>
          </ac:spMkLst>
        </pc:spChg>
        <pc:picChg chg="mod">
          <ac:chgData name="Tom Coleman-Haynes" userId="feac02dd-ca1d-495d-907d-e6674be69fc7" providerId="ADAL" clId="{5559157C-A1F1-49B4-AB0F-FFBE1476236E}" dt="2024-03-04T11:45:56.084" v="4" actId="1076"/>
          <ac:picMkLst>
            <pc:docMk/>
            <pc:sldMk cId="2133925068" sldId="2145708275"/>
            <ac:picMk id="4" creationId="{3A278772-D5DD-F44B-D21E-4FDD5C1343C5}"/>
          </ac:picMkLst>
        </pc:picChg>
      </pc:sldChg>
      <pc:sldChg chg="modNotes">
        <pc:chgData name="Tom Coleman-Haynes" userId="feac02dd-ca1d-495d-907d-e6674be69fc7" providerId="ADAL" clId="{5559157C-A1F1-49B4-AB0F-FFBE1476236E}" dt="2024-03-04T11:45:34.394" v="1" actId="27636"/>
        <pc:sldMkLst>
          <pc:docMk/>
          <pc:sldMk cId="1460131571" sldId="2145708291"/>
        </pc:sldMkLst>
      </pc:sldChg>
    </pc:docChg>
  </pc:docChgLst>
  <pc:docChgLst>
    <pc:chgData name="Sophia Papadakis" userId="S::sophia@ncsct.co.uk::b95f17c4-d9c4-4e13-899b-4e888ddd5376" providerId="AD" clId="Web-{F72B9935-F4C4-272A-8DE3-3F6B6B1EA5C7}"/>
    <pc:docChg chg="modSld">
      <pc:chgData name="Sophia Papadakis" userId="S::sophia@ncsct.co.uk::b95f17c4-d9c4-4e13-899b-4e888ddd5376" providerId="AD" clId="Web-{F72B9935-F4C4-272A-8DE3-3F6B6B1EA5C7}" dt="2024-03-04T15:39:04.063" v="1"/>
      <pc:docMkLst>
        <pc:docMk/>
      </pc:docMkLst>
      <pc:sldChg chg="modNotes">
        <pc:chgData name="Sophia Papadakis" userId="S::sophia@ncsct.co.uk::b95f17c4-d9c4-4e13-899b-4e888ddd5376" providerId="AD" clId="Web-{F72B9935-F4C4-272A-8DE3-3F6B6B1EA5C7}" dt="2024-03-04T15:39:04.063" v="1"/>
        <pc:sldMkLst>
          <pc:docMk/>
          <pc:sldMk cId="1035247241" sldId="980"/>
        </pc:sldMkLst>
      </pc:sldChg>
    </pc:docChg>
  </pc:docChgLst>
  <pc:docChgLst>
    <pc:chgData name="Sophia Papadakis" userId="S::sophia@ncsct.co.uk::b95f17c4-d9c4-4e13-899b-4e888ddd5376" providerId="AD" clId="Web-{AC98746C-7EC4-1149-2FD7-BD8036EBFE2D}"/>
    <pc:docChg chg="modSld">
      <pc:chgData name="Sophia Papadakis" userId="S::sophia@ncsct.co.uk::b95f17c4-d9c4-4e13-899b-4e888ddd5376" providerId="AD" clId="Web-{AC98746C-7EC4-1149-2FD7-BD8036EBFE2D}" dt="2024-02-29T13:54:44.380" v="14"/>
      <pc:docMkLst>
        <pc:docMk/>
      </pc:docMkLst>
      <pc:sldChg chg="modNotes">
        <pc:chgData name="Sophia Papadakis" userId="S::sophia@ncsct.co.uk::b95f17c4-d9c4-4e13-899b-4e888ddd5376" providerId="AD" clId="Web-{AC98746C-7EC4-1149-2FD7-BD8036EBFE2D}" dt="2024-02-29T13:54:44.380" v="14"/>
        <pc:sldMkLst>
          <pc:docMk/>
          <pc:sldMk cId="2569142041" sldId="2145708265"/>
        </pc:sldMkLst>
      </pc:sldChg>
    </pc:docChg>
  </pc:docChgLst>
  <pc:docChgLst>
    <pc:chgData name="Sophia Papadakis" userId="S::sophia@ncsct.co.uk::b95f17c4-d9c4-4e13-899b-4e888ddd5376" providerId="AD" clId="Web-{E88B3337-F8A0-9E72-AA43-87D0F4FD9960}"/>
    <pc:docChg chg="modSld">
      <pc:chgData name="Sophia Papadakis" userId="S::sophia@ncsct.co.uk::b95f17c4-d9c4-4e13-899b-4e888ddd5376" providerId="AD" clId="Web-{E88B3337-F8A0-9E72-AA43-87D0F4FD9960}" dt="2024-02-25T06:02:41.004" v="151"/>
      <pc:docMkLst>
        <pc:docMk/>
      </pc:docMkLst>
      <pc:sldChg chg="modSp">
        <pc:chgData name="Sophia Papadakis" userId="S::sophia@ncsct.co.uk::b95f17c4-d9c4-4e13-899b-4e888ddd5376" providerId="AD" clId="Web-{E88B3337-F8A0-9E72-AA43-87D0F4FD9960}" dt="2024-02-25T05:51:58.356" v="20" actId="1076"/>
        <pc:sldMkLst>
          <pc:docMk/>
          <pc:sldMk cId="1787875391" sldId="1218"/>
        </pc:sldMkLst>
        <pc:spChg chg="mod">
          <ac:chgData name="Sophia Papadakis" userId="S::sophia@ncsct.co.uk::b95f17c4-d9c4-4e13-899b-4e888ddd5376" providerId="AD" clId="Web-{E88B3337-F8A0-9E72-AA43-87D0F4FD9960}" dt="2024-02-25T05:51:52.122" v="18" actId="1076"/>
          <ac:spMkLst>
            <pc:docMk/>
            <pc:sldMk cId="1787875391" sldId="1218"/>
            <ac:spMk id="4" creationId="{EE682477-2EFB-7ECC-9C49-A44112EBD9DD}"/>
          </ac:spMkLst>
        </pc:spChg>
        <pc:spChg chg="mod">
          <ac:chgData name="Sophia Papadakis" userId="S::sophia@ncsct.co.uk::b95f17c4-d9c4-4e13-899b-4e888ddd5376" providerId="AD" clId="Web-{E88B3337-F8A0-9E72-AA43-87D0F4FD9960}" dt="2024-02-25T05:51:58.356" v="20" actId="1076"/>
          <ac:spMkLst>
            <pc:docMk/>
            <pc:sldMk cId="1787875391" sldId="1218"/>
            <ac:spMk id="9" creationId="{913865C0-00B4-6FFA-288F-09D8BBF9FEBE}"/>
          </ac:spMkLst>
        </pc:spChg>
      </pc:sldChg>
      <pc:sldChg chg="addSp delSp modSp addAnim delAnim modNotes">
        <pc:chgData name="Sophia Papadakis" userId="S::sophia@ncsct.co.uk::b95f17c4-d9c4-4e13-899b-4e888ddd5376" providerId="AD" clId="Web-{E88B3337-F8A0-9E72-AA43-87D0F4FD9960}" dt="2024-02-25T05:58:43.576" v="149"/>
        <pc:sldMkLst>
          <pc:docMk/>
          <pc:sldMk cId="2133925068" sldId="2145708275"/>
        </pc:sldMkLst>
        <pc:spChg chg="mod">
          <ac:chgData name="Sophia Papadakis" userId="S::sophia@ncsct.co.uk::b95f17c4-d9c4-4e13-899b-4e888ddd5376" providerId="AD" clId="Web-{E88B3337-F8A0-9E72-AA43-87D0F4FD9960}" dt="2024-02-25T05:53:41.406" v="77" actId="20577"/>
          <ac:spMkLst>
            <pc:docMk/>
            <pc:sldMk cId="2133925068" sldId="2145708275"/>
            <ac:spMk id="2" creationId="{8BE26158-DE73-9037-1A2A-ADE2AA77B077}"/>
          </ac:spMkLst>
        </pc:spChg>
        <pc:spChg chg="add del mod">
          <ac:chgData name="Sophia Papadakis" userId="S::sophia@ncsct.co.uk::b95f17c4-d9c4-4e13-899b-4e888ddd5376" providerId="AD" clId="Web-{E88B3337-F8A0-9E72-AA43-87D0F4FD9960}" dt="2024-02-25T05:55:29.065" v="142" actId="20577"/>
          <ac:spMkLst>
            <pc:docMk/>
            <pc:sldMk cId="2133925068" sldId="2145708275"/>
            <ac:spMk id="23" creationId="{027F3AA3-C2B5-24E3-0C4C-EAAE00F8AD01}"/>
          </ac:spMkLst>
        </pc:spChg>
        <pc:picChg chg="add mod">
          <ac:chgData name="Sophia Papadakis" userId="S::sophia@ncsct.co.uk::b95f17c4-d9c4-4e13-899b-4e888ddd5376" providerId="AD" clId="Web-{E88B3337-F8A0-9E72-AA43-87D0F4FD9960}" dt="2024-02-25T05:52:42.670" v="22" actId="1076"/>
          <ac:picMkLst>
            <pc:docMk/>
            <pc:sldMk cId="2133925068" sldId="2145708275"/>
            <ac:picMk id="4" creationId="{3A278772-D5DD-F44B-D21E-4FDD5C1343C5}"/>
          </ac:picMkLst>
        </pc:picChg>
        <pc:picChg chg="del">
          <ac:chgData name="Sophia Papadakis" userId="S::sophia@ncsct.co.uk::b95f17c4-d9c4-4e13-899b-4e888ddd5376" providerId="AD" clId="Web-{E88B3337-F8A0-9E72-AA43-87D0F4FD9960}" dt="2024-02-25T05:49:54.900" v="3"/>
          <ac:picMkLst>
            <pc:docMk/>
            <pc:sldMk cId="2133925068" sldId="2145708275"/>
            <ac:picMk id="14" creationId="{9337124A-4DFB-B91B-0A9B-C65D568FF2AD}"/>
          </ac:picMkLst>
        </pc:picChg>
      </pc:sldChg>
      <pc:sldChg chg="modNotes">
        <pc:chgData name="Sophia Papadakis" userId="S::sophia@ncsct.co.uk::b95f17c4-d9c4-4e13-899b-4e888ddd5376" providerId="AD" clId="Web-{E88B3337-F8A0-9E72-AA43-87D0F4FD9960}" dt="2024-02-25T06:02:41.004" v="151"/>
        <pc:sldMkLst>
          <pc:docMk/>
          <pc:sldMk cId="2740694628" sldId="2145708280"/>
        </pc:sldMkLst>
      </pc:sldChg>
    </pc:docChg>
  </pc:docChgLst>
  <pc:docChgLst>
    <pc:chgData name="Sophia Papadakis" userId="S::sophia@ncsct.co.uk::b95f17c4-d9c4-4e13-899b-4e888ddd5376" providerId="AD" clId="Web-{75E19C78-AC6B-6F97-0048-7EE29078CA5E}"/>
    <pc:docChg chg="modSld">
      <pc:chgData name="Sophia Papadakis" userId="S::sophia@ncsct.co.uk::b95f17c4-d9c4-4e13-899b-4e888ddd5376" providerId="AD" clId="Web-{75E19C78-AC6B-6F97-0048-7EE29078CA5E}" dt="2024-02-25T05:07:32.655" v="69" actId="20577"/>
      <pc:docMkLst>
        <pc:docMk/>
      </pc:docMkLst>
      <pc:sldChg chg="modSp">
        <pc:chgData name="Sophia Papadakis" userId="S::sophia@ncsct.co.uk::b95f17c4-d9c4-4e13-899b-4e888ddd5376" providerId="AD" clId="Web-{75E19C78-AC6B-6F97-0048-7EE29078CA5E}" dt="2024-02-25T05:07:32.655" v="69" actId="20577"/>
        <pc:sldMkLst>
          <pc:docMk/>
          <pc:sldMk cId="2133925068" sldId="2145708275"/>
        </pc:sldMkLst>
        <pc:spChg chg="mod">
          <ac:chgData name="Sophia Papadakis" userId="S::sophia@ncsct.co.uk::b95f17c4-d9c4-4e13-899b-4e888ddd5376" providerId="AD" clId="Web-{75E19C78-AC6B-6F97-0048-7EE29078CA5E}" dt="2024-02-25T05:07:32.655" v="69" actId="20577"/>
          <ac:spMkLst>
            <pc:docMk/>
            <pc:sldMk cId="2133925068" sldId="2145708275"/>
            <ac:spMk id="2" creationId="{8BE26158-DE73-9037-1A2A-ADE2AA77B077}"/>
          </ac:spMkLst>
        </pc:spChg>
      </pc:sldChg>
      <pc:sldChg chg="modNotes">
        <pc:chgData name="Sophia Papadakis" userId="S::sophia@ncsct.co.uk::b95f17c4-d9c4-4e13-899b-4e888ddd5376" providerId="AD" clId="Web-{75E19C78-AC6B-6F97-0048-7EE29078CA5E}" dt="2024-02-25T05:06:56.654" v="61"/>
        <pc:sldMkLst>
          <pc:docMk/>
          <pc:sldMk cId="2740694628" sldId="214570828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igital.nhs.uk/data-and-information/publications/statistical/statistics-on-smoking"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smokefreeaction.org.uk/icsbriefings/" TargetMode="External"/><Relationship Id="rId5" Type="http://schemas.openxmlformats.org/officeDocument/2006/relationships/hyperlink" Target="https://fingertips.phe.org.uk/profile/tobacco-control/data" TargetMode="External"/><Relationship Id="rId4" Type="http://schemas.openxmlformats.org/officeDocument/2006/relationships/hyperlink" Target="https://ash.org.uk/information-and-resources/reports-submissions/reports/the-stolen-years/"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ash.org.uk/information-and-resources/reports-submissions/reports/the-stolen-years/"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pubmed.ncbi.nlm.nih.gov/34563995/"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hs.uk/live-well/quit-smoking/paan-bidi-and-shisha-risks/#:~:text=Cigarettes%2C%20bidi%20and%20shisha&amp;text=Like%20cigarette%20smoke%2C%20waterpipe%20smoke,they%20had%20smoked%2025%20cigarett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ncsct.co.uk/pub_secondary-care-resources.php"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ash.org.uk/information-and-resources/reports-submissions/reports/the-stolen-years/"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digital.nhs.uk/data-and-information/publications/statistical/health-survey-for-england#:~:text=The%20Health%20Survey%20for%20England,in%20private%20households%20in%20England"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oi.org/10.1007/s12160-016-9869-6"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ash.org.uk/information-and-resources/reports-submissions/reports/the-stolen-years/"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sciencedirect.com/science/article/pii/"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primetheory.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8" Type="http://schemas.openxmlformats.org/officeDocument/2006/relationships/hyperlink" Target="https://ash.org.uk/wp-content/uploads/2022/06/Public-mental-health-and-smoking.pdf" TargetMode="External"/><Relationship Id="rId3" Type="http://schemas.openxmlformats.org/officeDocument/2006/relationships/hyperlink" Target="https://ash.org.uk/information-and-resources/reports-submissions/reports/the-stolen-years/" TargetMode="External"/><Relationship Id="rId7" Type="http://schemas.openxmlformats.org/officeDocument/2006/relationships/hyperlink" Target="https://www.nice.org.uk/guidance/ng209" TargetMode="External"/><Relationship Id="rId2" Type="http://schemas.openxmlformats.org/officeDocument/2006/relationships/slide" Target="../slides/slide69.xml"/><Relationship Id="rId1" Type="http://schemas.openxmlformats.org/officeDocument/2006/relationships/notesMaster" Target="../notesMasters/notesMaster1.xml"/><Relationship Id="rId6" Type="http://schemas.openxmlformats.org/officeDocument/2006/relationships/hyperlink" Target="https://www.longtermplan.nhs.uk/" TargetMode="External"/><Relationship Id="rId5" Type="http://schemas.openxmlformats.org/officeDocument/2006/relationships/hyperlink" Target="https://www.health.org.uk/publications/reports/the-marmot-review-10-years-on?gclid=CjwKCAjw2rmWBhB4EiwAiJ0mtV9F3Twbf3SRqrrdXO1cmSxLM7kgrkKpKVPjZDnO8vD_XPxjsawrShoCmJ0QAvD_BwE" TargetMode="External"/><Relationship Id="rId4" Type="http://schemas.openxmlformats.org/officeDocument/2006/relationships/hyperlink" Target="https://www.rcplondon.ac.uk/projects/outputs/smoking-and-mental-health"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8AE37-D436-2314-9DAC-1C178AAF7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F21F40-AEA4-6DA6-A9F9-35231D674F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4BA0EA-01A3-E85F-74BF-77E82AD2209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A782783-7892-2F6B-D50F-9F6A093A0F68}"/>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2887517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ABECE-EE43-CE1F-EE7C-7958EAA478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782D8A-B3F0-541C-5EDC-0D3CECB90D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6A4DC5-B07F-1F59-4A37-DDBC3286EA5C}"/>
              </a:ext>
            </a:extLst>
          </p:cNvPr>
          <p:cNvSpPr>
            <a:spLocks noGrp="1"/>
          </p:cNvSpPr>
          <p:nvPr>
            <p:ph type="body" idx="1"/>
          </p:nvPr>
        </p:nvSpPr>
        <p:spPr/>
        <p:txBody>
          <a:bodyPr/>
          <a:lstStyle/>
          <a:p>
            <a:r>
              <a:rPr lang="en-GB" sz="1200" b="0" i="0" kern="1200" dirty="0">
                <a:solidFill>
                  <a:schemeClr val="tx1"/>
                </a:solidFill>
                <a:effectLst/>
                <a:ea typeface="Geneva" pitchFamily="-109" charset="0"/>
                <a:cs typeface="Geneva" pitchFamily="-109" charset="0"/>
              </a:rPr>
              <a:t>Review programme for day 2 of the training course. </a:t>
            </a:r>
            <a:endParaRPr lang="en-CA"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a:extLst>
              <a:ext uri="{FF2B5EF4-FFF2-40B4-BE49-F238E27FC236}">
                <a16:creationId xmlns:a16="http://schemas.microsoft.com/office/drawing/2014/main" id="{9305B74A-392A-39FA-F2B4-7FA3FB0F1548}"/>
              </a:ext>
            </a:extLst>
          </p:cNvPr>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3913369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cs typeface="Arial"/>
              </a:rPr>
              <a:t>Mental health, smoking and stopping: changing lives</a:t>
            </a:r>
          </a:p>
          <a:p>
            <a:endParaRPr lang="en-GB"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cs typeface="Arial"/>
              </a:rPr>
              <a:t>We will get started with the first session which focuses on </a:t>
            </a:r>
            <a:r>
              <a:rPr lang="en-GB" dirty="0">
                <a:cs typeface="Arial"/>
              </a:rPr>
              <a:t>understanding why addressing smoking</a:t>
            </a:r>
            <a:r>
              <a:rPr lang="en-GB" sz="1200" b="0" i="0" kern="1200" dirty="0">
                <a:solidFill>
                  <a:schemeClr val="tx1"/>
                </a:solidFill>
                <a:effectLst/>
                <a:cs typeface="Arial"/>
              </a:rPr>
              <a:t> among people with SMI</a:t>
            </a:r>
            <a:r>
              <a:rPr lang="en-GB" dirty="0">
                <a:cs typeface="Arial"/>
              </a:rPr>
              <a:t> is so important, </a:t>
            </a:r>
            <a:r>
              <a:rPr lang="en-GB" sz="1200" b="0" i="0" kern="1200" dirty="0">
                <a:solidFill>
                  <a:schemeClr val="tx1"/>
                </a:solidFill>
                <a:effectLst/>
                <a:cs typeface="Arial"/>
              </a:rPr>
              <a:t>the health impacts of smoking and the benefits </a:t>
            </a:r>
            <a:r>
              <a:rPr lang="en-GB" dirty="0">
                <a:cs typeface="Arial"/>
              </a:rPr>
              <a:t>of stopping for</a:t>
            </a:r>
            <a:r>
              <a:rPr lang="en-GB" sz="1200" b="0" i="0" kern="1200" dirty="0">
                <a:solidFill>
                  <a:schemeClr val="tx1"/>
                </a:solidFill>
                <a:effectLst/>
                <a:cs typeface="Arial"/>
              </a:rPr>
              <a:t> those with </a:t>
            </a:r>
            <a:r>
              <a:rPr lang="en-GB" dirty="0">
                <a:cs typeface="Arial"/>
              </a:rPr>
              <a:t>SMI and some of the considerations that will help you in your work as a TDA</a:t>
            </a:r>
            <a:r>
              <a:rPr lang="en-GB" sz="1200" b="0" i="0" kern="1200" dirty="0">
                <a:solidFill>
                  <a:schemeClr val="tx1"/>
                </a:solidFill>
                <a:effectLst/>
                <a:cs typeface="Arial"/>
              </a:rPr>
              <a:t>.</a:t>
            </a:r>
            <a:endParaRPr lang="en-CA" sz="1200" b="0" i="0" kern="1200" dirty="0">
              <a:solidFill>
                <a:schemeClr val="tx1"/>
              </a:solidFill>
              <a:effectLst/>
              <a:cs typeface="Arial"/>
            </a:endParaRPr>
          </a:p>
          <a:p>
            <a:endParaRPr lang="en-GB" sz="1200"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3540323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kern="1200" dirty="0">
                <a:solidFill>
                  <a:schemeClr val="tx1"/>
                </a:solidFill>
                <a:effectLst/>
                <a:cs typeface="Arial"/>
              </a:rPr>
              <a:t>Smoking rates among people with SMI are more than three times the general population.</a:t>
            </a:r>
            <a:r>
              <a:rPr lang="en-US" dirty="0">
                <a:cs typeface="Arial"/>
              </a:rPr>
              <a:t> </a:t>
            </a:r>
            <a:endParaRPr lang="en-CA"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cs typeface="Arial"/>
              </a:rPr>
              <a:t> </a:t>
            </a:r>
            <a:endParaRPr lang="en-CA" sz="1200" b="0" i="0" kern="1200" dirty="0">
              <a:solidFill>
                <a:schemeClr val="tx1"/>
              </a:solidFill>
              <a:effectLst/>
              <a:cs typeface="Arial"/>
            </a:endParaRPr>
          </a:p>
          <a:p>
            <a:r>
              <a:rPr lang="en-GB" sz="1200" b="0" i="0" kern="1200" dirty="0">
                <a:solidFill>
                  <a:schemeClr val="tx1"/>
                </a:solidFill>
                <a:effectLst/>
                <a:cs typeface="Arial"/>
              </a:rPr>
              <a:t>While rates of smoking in England are now </a:t>
            </a:r>
            <a:r>
              <a:rPr lang="en-GB" dirty="0">
                <a:cs typeface="Arial"/>
              </a:rPr>
              <a:t>13</a:t>
            </a:r>
            <a:r>
              <a:rPr lang="en-GB" sz="1200" b="0" i="0" kern="1200" dirty="0">
                <a:solidFill>
                  <a:schemeClr val="tx1"/>
                </a:solidFill>
                <a:effectLst/>
                <a:cs typeface="Arial"/>
              </a:rPr>
              <a:t>%, people with SMI smoke at significantly higher rates.</a:t>
            </a:r>
            <a:endParaRPr lang="en-CA" sz="1200" b="0" i="0" kern="1200" dirty="0">
              <a:solidFill>
                <a:schemeClr val="tx1"/>
              </a:solidFill>
              <a:effectLst/>
              <a:cs typeface="Arial"/>
            </a:endParaRPr>
          </a:p>
          <a:p>
            <a:r>
              <a:rPr lang="en-GB" dirty="0">
                <a:cs typeface="Arial"/>
              </a:rPr>
              <a:t>  </a:t>
            </a:r>
            <a:endParaRPr lang="en-CA"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cs typeface="Arial"/>
              </a:rPr>
              <a:t>Rates of smoking differ between specific patient groups and with severity of the illness:</a:t>
            </a:r>
            <a:endParaRPr lang="en-CA" sz="1200" b="0" i="0" kern="1200" dirty="0">
              <a:solidFill>
                <a:schemeClr val="tx1"/>
              </a:solidFill>
              <a:effectLst/>
              <a:cs typeface="Arial"/>
            </a:endParaRPr>
          </a:p>
          <a:p>
            <a:pPr marL="171450" indent="-171450">
              <a:buFont typeface="Arial" panose="020B0604020202020204" pitchFamily="34" charset="0"/>
              <a:buChar char="•"/>
            </a:pPr>
            <a:r>
              <a:rPr lang="en-GB" sz="1200" b="0" i="0" kern="1200" dirty="0">
                <a:solidFill>
                  <a:schemeClr val="tx1"/>
                </a:solidFill>
                <a:effectLst/>
                <a:cs typeface="Arial"/>
              </a:rPr>
              <a:t>Depression and anxiety: 28%</a:t>
            </a:r>
            <a:r>
              <a:rPr lang="en-GB" dirty="0">
                <a:cs typeface="Arial"/>
              </a:rPr>
              <a:t> </a:t>
            </a:r>
            <a:endParaRPr lang="en-CA" sz="1200" b="0" i="0" kern="1200" dirty="0">
              <a:solidFill>
                <a:schemeClr val="tx1"/>
              </a:solidFill>
              <a:effectLst/>
              <a:ea typeface="Geneva" pitchFamily="-109" charset="0"/>
              <a:cs typeface="Geneva" pitchFamily="-109" charset="0"/>
            </a:endParaRPr>
          </a:p>
          <a:p>
            <a:pPr marL="171450" indent="-171450">
              <a:buFont typeface="Arial" panose="020B0604020202020204" pitchFamily="34" charset="0"/>
              <a:buChar char="•"/>
            </a:pPr>
            <a:r>
              <a:rPr lang="en-GB" sz="1200" b="0" i="0" kern="1200" dirty="0">
                <a:solidFill>
                  <a:schemeClr val="tx1"/>
                </a:solidFill>
                <a:effectLst/>
                <a:cs typeface="Arial"/>
              </a:rPr>
              <a:t>Long-term MH condition: 34%</a:t>
            </a:r>
            <a:r>
              <a:rPr lang="en-GB" dirty="0">
                <a:cs typeface="Arial"/>
              </a:rPr>
              <a:t> </a:t>
            </a:r>
            <a:endParaRPr lang="en-CA" sz="1200" b="0" i="0" kern="1200" dirty="0">
              <a:solidFill>
                <a:schemeClr val="tx1"/>
              </a:solidFill>
              <a:effectLst/>
              <a:ea typeface="Geneva" pitchFamily="-109" charset="0"/>
              <a:cs typeface="Geneva" pitchFamily="-109" charset="0"/>
            </a:endParaRPr>
          </a:p>
          <a:p>
            <a:pPr marL="171450" lvl="0" indent="-171450">
              <a:buFont typeface="Arial" panose="020B0604020202020204" pitchFamily="34" charset="0"/>
              <a:buChar char="•"/>
            </a:pPr>
            <a:r>
              <a:rPr lang="en-GB" sz="1200" b="0" i="0" kern="1200" dirty="0">
                <a:solidFill>
                  <a:schemeClr val="tx1"/>
                </a:solidFill>
                <a:effectLst/>
                <a:cs typeface="Arial"/>
              </a:rPr>
              <a:t>Severe mental illness: 40%</a:t>
            </a:r>
            <a:endParaRPr lang="en-CA" sz="1200" b="0" i="0" kern="1200" dirty="0">
              <a:solidFill>
                <a:schemeClr val="tx1"/>
              </a:solidFill>
              <a:effectLst/>
              <a:cs typeface="Arial"/>
            </a:endParaRPr>
          </a:p>
          <a:p>
            <a:pPr marL="171450" lvl="0" indent="-171450">
              <a:buFont typeface="Arial" panose="020B0604020202020204" pitchFamily="34" charset="0"/>
              <a:buChar char="•"/>
            </a:pPr>
            <a:r>
              <a:rPr lang="en-GB" sz="1200" b="0" i="0" kern="1200" dirty="0">
                <a:solidFill>
                  <a:schemeClr val="tx1"/>
                </a:solidFill>
                <a:effectLst/>
                <a:cs typeface="Arial"/>
              </a:rPr>
              <a:t>Schizophrenia: 60-70%</a:t>
            </a:r>
            <a:endParaRPr lang="en-CA" sz="1200" b="0" i="0" kern="1200" dirty="0">
              <a:solidFill>
                <a:schemeClr val="tx1"/>
              </a:solidFill>
              <a:effectLst/>
              <a:cs typeface="Arial"/>
            </a:endParaRPr>
          </a:p>
          <a:p>
            <a:pPr marL="171450" lvl="0" indent="-171450">
              <a:buFont typeface="Arial" panose="020B0604020202020204" pitchFamily="34" charset="0"/>
              <a:buChar char="•"/>
            </a:pPr>
            <a:r>
              <a:rPr lang="en-GB" sz="1200" b="0" i="0" kern="1200" dirty="0">
                <a:solidFill>
                  <a:schemeClr val="tx1"/>
                </a:solidFill>
                <a:effectLst/>
                <a:cs typeface="Arial"/>
              </a:rPr>
              <a:t>70% of those discharged from a psychiatric hospital are smokers</a:t>
            </a:r>
            <a:endParaRPr lang="en-CA" sz="1200" b="0" i="0" kern="1200" dirty="0">
              <a:solidFill>
                <a:schemeClr val="tx1"/>
              </a:solidFill>
              <a:effectLst/>
              <a:cs typeface="Arial"/>
            </a:endParaRPr>
          </a:p>
          <a:p>
            <a:endParaRPr lang="en-GB"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cs typeface="Arial"/>
              </a:rPr>
              <a:t>The NHSE has specifically chosen to focus the specialist tobacco dependence service on people </a:t>
            </a:r>
            <a:r>
              <a:rPr lang="en-GB" dirty="0">
                <a:cs typeface="Arial"/>
              </a:rPr>
              <a:t>with SMI admitted to hospital </a:t>
            </a:r>
            <a:r>
              <a:rPr lang="en-GB" sz="1200" b="0" i="0" kern="1200" dirty="0">
                <a:solidFill>
                  <a:schemeClr val="tx1"/>
                </a:solidFill>
                <a:effectLst/>
                <a:cs typeface="Arial"/>
              </a:rPr>
              <a:t>to address this large discrepancy.</a:t>
            </a:r>
            <a:endParaRPr lang="en-CA" sz="1200" b="0" i="0" kern="1200" dirty="0">
              <a:solidFill>
                <a:schemeClr val="tx1"/>
              </a:solidFill>
              <a:effectLst/>
              <a:cs typeface="Arial"/>
            </a:endParaRPr>
          </a:p>
          <a:p>
            <a:endParaRPr lang="en-CA" dirty="0"/>
          </a:p>
          <a:p>
            <a:r>
              <a:rPr lang="en-GB" b="1" dirty="0">
                <a:cs typeface="Arial"/>
              </a:rPr>
              <a:t>Sources: </a:t>
            </a:r>
            <a:endParaRPr lang="en-CA" dirty="0"/>
          </a:p>
          <a:p>
            <a:pPr lvl="0"/>
            <a:r>
              <a:rPr lang="en-GB" dirty="0">
                <a:cs typeface="Arial"/>
              </a:rPr>
              <a:t>NHS Digital 2021. </a:t>
            </a:r>
            <a:r>
              <a:rPr lang="en-GB" u="sng" dirty="0">
                <a:cs typeface="Arial"/>
                <a:hlinkClick r:id="rId3"/>
              </a:rPr>
              <a:t>https://digital.nhs.uk/data-and-information/publications/statistical/statistics-on-smoking</a:t>
            </a:r>
            <a:endParaRPr lang="en-CA" dirty="0">
              <a:cs typeface="Arial"/>
            </a:endParaRPr>
          </a:p>
          <a:p>
            <a:r>
              <a:rPr lang="en-GB" dirty="0">
                <a:cs typeface="Arial"/>
              </a:rPr>
              <a:t>Stolen Years Report (2016): </a:t>
            </a:r>
            <a:r>
              <a:rPr lang="en-GB" u="sng" dirty="0">
                <a:cs typeface="Arial"/>
                <a:hlinkClick r:id="rId4"/>
              </a:rPr>
              <a:t>https://ash.org.uk/information-and-resources/reports-submissions/reports/the-stolen-years/</a:t>
            </a:r>
            <a:r>
              <a:rPr lang="en-GB" dirty="0">
                <a:cs typeface="Arial"/>
              </a:rPr>
              <a:t> </a:t>
            </a:r>
            <a:endParaRPr lang="en-CA" dirty="0"/>
          </a:p>
          <a:p>
            <a:r>
              <a:rPr lang="en-CA" sz="1200" b="0" i="0" kern="1200" dirty="0">
                <a:solidFill>
                  <a:schemeClr val="tx1"/>
                </a:solidFill>
                <a:effectLst/>
                <a:cs typeface="Arial"/>
              </a:rPr>
              <a:t> </a:t>
            </a:r>
          </a:p>
          <a:p>
            <a:r>
              <a:rPr lang="en-CA" sz="1200" b="1" i="0" kern="1200" dirty="0">
                <a:solidFill>
                  <a:schemeClr val="tx1"/>
                </a:solidFill>
                <a:effectLst/>
                <a:cs typeface="Arial"/>
              </a:rPr>
              <a:t>If delivering the training locally, include </a:t>
            </a:r>
            <a:r>
              <a:rPr lang="en-GB" sz="1200" b="1" i="0" kern="1200" dirty="0">
                <a:solidFill>
                  <a:schemeClr val="tx1"/>
                </a:solidFill>
                <a:effectLst/>
                <a:cs typeface="Arial"/>
              </a:rPr>
              <a:t>what percentage of adults in the locality smoke and what percentage of people with SMI smoke</a:t>
            </a:r>
            <a:r>
              <a:rPr lang="en-GB" b="1" dirty="0">
                <a:cs typeface="Arial"/>
              </a:rPr>
              <a:t>:</a:t>
            </a:r>
            <a:endParaRPr lang="en-CA" sz="1200" b="0" i="0" kern="1200" dirty="0">
              <a:solidFill>
                <a:schemeClr val="tx1"/>
              </a:solidFill>
              <a:effectLst/>
              <a:cs typeface="Arial"/>
            </a:endParaRPr>
          </a:p>
          <a:p>
            <a:r>
              <a:rPr lang="en-GB" sz="1200" b="0" i="0" kern="1200" dirty="0">
                <a:solidFill>
                  <a:schemeClr val="tx1"/>
                </a:solidFill>
                <a:effectLst/>
                <a:cs typeface="Arial"/>
              </a:rPr>
              <a:t> </a:t>
            </a:r>
            <a:endParaRPr lang="en-CA" sz="1200" b="0" i="0" kern="1200" dirty="0">
              <a:solidFill>
                <a:schemeClr val="tx1"/>
              </a:solidFill>
              <a:effectLst/>
              <a:cs typeface="Arial"/>
            </a:endParaRPr>
          </a:p>
          <a:p>
            <a:r>
              <a:rPr lang="en-GB" sz="1200" b="0" i="0" kern="1200" dirty="0">
                <a:solidFill>
                  <a:schemeClr val="tx1"/>
                </a:solidFill>
                <a:effectLst/>
                <a:cs typeface="Arial"/>
              </a:rPr>
              <a:t>Data can be pulled for localities from the following sources:</a:t>
            </a:r>
            <a:r>
              <a:rPr lang="en-GB" dirty="0">
                <a:cs typeface="Arial"/>
              </a:rPr>
              <a:t> </a:t>
            </a:r>
            <a:endParaRPr lang="en-CA" sz="1200" b="0" i="0" kern="1200" dirty="0">
              <a:solidFill>
                <a:schemeClr val="tx1"/>
              </a:solidFill>
              <a:effectLst/>
              <a:ea typeface="Geneva" pitchFamily="-109" charset="0"/>
              <a:cs typeface="Geneva" pitchFamily="-109" charset="0"/>
            </a:endParaRPr>
          </a:p>
          <a:p>
            <a:r>
              <a:rPr lang="en-GB" sz="1200" b="0" i="0" u="none" strike="noStrike" kern="1200" dirty="0">
                <a:solidFill>
                  <a:schemeClr val="tx1"/>
                </a:solidFill>
                <a:effectLst/>
                <a:cs typeface="Arial"/>
                <a:hlinkClick r:id="rId5"/>
              </a:rPr>
              <a:t>Local Tobacco Control Profiles - Data - OHID (phe.org.uk)</a:t>
            </a:r>
            <a:r>
              <a:rPr lang="en-GB" sz="1200" b="0" i="0" kern="1200" dirty="0">
                <a:solidFill>
                  <a:schemeClr val="tx1"/>
                </a:solidFill>
                <a:effectLst/>
                <a:cs typeface="Arial"/>
              </a:rPr>
              <a:t>  </a:t>
            </a:r>
            <a:endParaRPr lang="en-CA" sz="1200" b="0" i="0" kern="1200" dirty="0">
              <a:solidFill>
                <a:schemeClr val="tx1"/>
              </a:solidFill>
              <a:effectLst/>
              <a:cs typeface="Arial"/>
            </a:endParaRPr>
          </a:p>
          <a:p>
            <a:r>
              <a:rPr lang="en-GB" sz="1200" b="0" i="0" kern="1200" dirty="0">
                <a:solidFill>
                  <a:schemeClr val="tx1"/>
                </a:solidFill>
                <a:effectLst/>
                <a:cs typeface="Arial"/>
              </a:rPr>
              <a:t>Integrated Health System (ICS) data can be found at the following link: </a:t>
            </a:r>
            <a:r>
              <a:rPr lang="en-GB" sz="1200" b="0" i="0" u="sng" kern="1200" dirty="0">
                <a:solidFill>
                  <a:schemeClr val="tx1"/>
                </a:solidFill>
                <a:effectLst/>
                <a:cs typeface="Arial"/>
                <a:hlinkClick r:id="rId6"/>
              </a:rPr>
              <a:t>https://smokefreeaction.org.uk/icsbriefings/</a:t>
            </a:r>
            <a:endParaRPr lang="en-CA" sz="1200" b="0" i="0" kern="1200" dirty="0">
              <a:solidFill>
                <a:schemeClr val="tx1"/>
              </a:solidFill>
              <a:effectLst/>
              <a:cs typeface="Arial"/>
            </a:endParaRPr>
          </a:p>
          <a:p>
            <a:r>
              <a:rPr lang="en-GB" sz="1200" b="1" i="0" kern="1200" dirty="0">
                <a:solidFill>
                  <a:schemeClr val="tx1"/>
                </a:solidFill>
                <a:effectLst/>
                <a:cs typeface="Arial"/>
              </a:rPr>
              <a:t> </a:t>
            </a:r>
          </a:p>
          <a:p>
            <a:endParaRPr lang="en-CA"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1222522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cs typeface="Arial" panose="020B0604020202020204" pitchFamily="34" charset="0"/>
              </a:rPr>
              <a:t>[Animated slide: two clicks to reveal all content]</a:t>
            </a:r>
            <a:endParaRPr lang="en-CA" sz="1200" b="0" i="0" kern="1200" dirty="0">
              <a:solidFill>
                <a:schemeClr val="tx1"/>
              </a:solidFill>
              <a:effectLst/>
              <a:cs typeface="Arial" panose="020B0604020202020204" pitchFamily="34" charset="0"/>
            </a:endParaRPr>
          </a:p>
          <a:p>
            <a:r>
              <a:rPr lang="en-CA" sz="1200" b="1" i="0" kern="1200" dirty="0">
                <a:solidFill>
                  <a:schemeClr val="tx1"/>
                </a:solidFill>
                <a:effectLst/>
                <a:cs typeface="Arial" panose="020B0604020202020204" pitchFamily="34" charset="0"/>
              </a:rPr>
              <a:t> </a:t>
            </a:r>
            <a:endParaRPr lang="en-CA" sz="1200" b="0" i="0" kern="1200" dirty="0">
              <a:solidFill>
                <a:schemeClr val="tx1"/>
              </a:solidFill>
              <a:effectLst/>
              <a:cs typeface="Arial" panose="020B0604020202020204" pitchFamily="34" charset="0"/>
            </a:endParaRPr>
          </a:p>
          <a:p>
            <a:r>
              <a:rPr lang="en-US" sz="1200" b="0" i="0" kern="1200" dirty="0">
                <a:solidFill>
                  <a:schemeClr val="tx1"/>
                </a:solidFill>
                <a:effectLst/>
                <a:cs typeface="Arial" panose="020B0604020202020204" pitchFamily="34" charset="0"/>
              </a:rPr>
              <a:t>We know that people with a mental health condition die on average 10 to 20 years earlier than the general population. This is not the result of higher rates of suicide or accident but rather one of the primary factors is smoking related illness. </a:t>
            </a:r>
          </a:p>
          <a:p>
            <a:endParaRPr lang="en-US" sz="1200" b="0" i="0" kern="1200" dirty="0">
              <a:solidFill>
                <a:schemeClr val="tx1"/>
              </a:solidFill>
              <a:effectLst/>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dirty="0">
                <a:solidFill>
                  <a:srgbClr val="3F3F3F"/>
                </a:solidFill>
                <a:effectLst/>
              </a:rPr>
              <a:t>A UK study found that among people with SMI, smoking possibly accounted for half the premature life expectancy in women and a third in men.</a:t>
            </a:r>
            <a:endParaRPr lang="en-CA" sz="1200" b="0" i="0" kern="1200" dirty="0">
              <a:solidFill>
                <a:schemeClr val="tx1"/>
              </a:solidFill>
              <a:effectLst/>
              <a:cs typeface="Arial" panose="020B0604020202020204" pitchFamily="34" charset="0"/>
            </a:endParaRPr>
          </a:p>
          <a:p>
            <a:r>
              <a:rPr lang="en-US" sz="1200" b="0" i="0" kern="1200" dirty="0">
                <a:solidFill>
                  <a:schemeClr val="tx1"/>
                </a:solidFill>
                <a:effectLst/>
                <a:cs typeface="Arial" panose="020B0604020202020204" pitchFamily="34" charset="0"/>
              </a:rPr>
              <a:t> </a:t>
            </a:r>
            <a:endParaRPr lang="en-CA" sz="1200" b="0" i="0" kern="1200" dirty="0">
              <a:solidFill>
                <a:schemeClr val="tx1"/>
              </a:solidFill>
              <a:effectLst/>
              <a:cs typeface="Arial" panose="020B0604020202020204" pitchFamily="34" charset="0"/>
            </a:endParaRPr>
          </a:p>
          <a:p>
            <a:r>
              <a:rPr lang="en-US" sz="1200" b="1" i="0" kern="1200" dirty="0">
                <a:solidFill>
                  <a:schemeClr val="tx1"/>
                </a:solidFill>
                <a:effectLst/>
                <a:cs typeface="Arial" panose="020B0604020202020204" pitchFamily="34" charset="0"/>
              </a:rPr>
              <a:t>Sources:</a:t>
            </a:r>
            <a:r>
              <a:rPr lang="en-US" sz="1200" b="1" dirty="0">
                <a:cs typeface="Arial" panose="020B0604020202020204" pitchFamily="34" charset="0"/>
              </a:rPr>
              <a:t> </a:t>
            </a:r>
            <a:endParaRPr lang="en-CA" sz="1200" dirty="0">
              <a:cs typeface="Arial" panose="020B0604020202020204" pitchFamily="34" charset="0"/>
            </a:endParaRPr>
          </a:p>
          <a:p>
            <a:r>
              <a:rPr lang="en-CA" dirty="0">
                <a:cs typeface="Arial"/>
              </a:rPr>
              <a:t>Action on Smoking and Health (ASH). Stolen</a:t>
            </a:r>
            <a:r>
              <a:rPr lang="en-CA" sz="1200" b="0" i="0" kern="1200" dirty="0">
                <a:solidFill>
                  <a:schemeClr val="tx1"/>
                </a:solidFill>
                <a:effectLst/>
                <a:cs typeface="Arial"/>
              </a:rPr>
              <a:t> Years Report (2016): </a:t>
            </a:r>
            <a:r>
              <a:rPr lang="en-CA" sz="1200" b="0" i="0" u="sng" kern="1200" dirty="0">
                <a:solidFill>
                  <a:schemeClr val="tx1"/>
                </a:solidFill>
                <a:effectLst/>
                <a:cs typeface="Arial"/>
                <a:hlinkClick r:id="rId3"/>
              </a:rPr>
              <a:t>https://ash.org.uk/information-and-resources/reports-submissions/reports/the-stolen-years/</a:t>
            </a:r>
            <a:r>
              <a:rPr lang="en-CA" sz="1200" dirty="0">
                <a:cs typeface="Arial"/>
              </a:rPr>
              <a:t> </a:t>
            </a:r>
          </a:p>
          <a:p>
            <a:pPr>
              <a:defRPr/>
            </a:pPr>
            <a:r>
              <a:rPr lang="en-CA" dirty="0">
                <a:solidFill>
                  <a:srgbClr val="212121"/>
                </a:solidFill>
                <a:cs typeface="Arial"/>
              </a:rPr>
              <a:t>Chesney E, Robson D, Patel R, et al.The</a:t>
            </a:r>
            <a:r>
              <a:rPr lang="en-CA" sz="1200" i="0" dirty="0">
                <a:solidFill>
                  <a:srgbClr val="212121"/>
                </a:solidFill>
                <a:effectLst/>
                <a:cs typeface="Arial"/>
              </a:rPr>
              <a:t> impact of cigarette smoking on life expectancy in schizophrenia, schizoaffective disorder and bipolar affective disorder: An electronic case register cohort study.</a:t>
            </a:r>
            <a:r>
              <a:rPr lang="en-CA" dirty="0">
                <a:solidFill>
                  <a:srgbClr val="212121"/>
                </a:solidFill>
                <a:cs typeface="Arial"/>
              </a:rPr>
              <a:t> </a:t>
            </a:r>
            <a:r>
              <a:rPr lang="en-CA" sz="1200" dirty="0">
                <a:solidFill>
                  <a:srgbClr val="3F3F3F"/>
                </a:solidFill>
                <a:effectLst/>
                <a:cs typeface="Arial"/>
                <a:hlinkClick r:id="rId4"/>
              </a:rPr>
              <a:t>https://pubmed.ncbi.nlm.nih.gov/34563995/</a:t>
            </a:r>
            <a:r>
              <a:rPr lang="en-CA" sz="1200" dirty="0">
                <a:solidFill>
                  <a:srgbClr val="3F3F3F"/>
                </a:solidFill>
                <a:effectLst/>
                <a:cs typeface="Arial"/>
              </a:rPr>
              <a:t>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684711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399"/>
            <a:ext cx="5486400" cy="4341813"/>
          </a:xfrm>
        </p:spPr>
        <p:txBody>
          <a:bodyPr/>
          <a:lstStyle/>
          <a:p>
            <a:pPr>
              <a:defRPr/>
            </a:pPr>
            <a:r>
              <a:rPr lang="en-CA" dirty="0">
                <a:solidFill>
                  <a:srgbClr val="3F3F3F"/>
                </a:solidFill>
                <a:latin typeface="Helvetica"/>
                <a:cs typeface="Helvetica"/>
              </a:rPr>
              <a:t>Smoking affects every organ in the body. </a:t>
            </a:r>
          </a:p>
          <a:p>
            <a:pPr>
              <a:defRPr/>
            </a:pPr>
            <a:endParaRPr lang="en-CA" dirty="0">
              <a:solidFill>
                <a:srgbClr val="3F3F3F"/>
              </a:solidFill>
              <a:latin typeface="Helvetica"/>
              <a:cs typeface="Helvetica"/>
            </a:endParaRPr>
          </a:p>
          <a:p>
            <a:pPr marL="0" marR="0" lvl="0" indent="0" algn="l" defTabSz="457200">
              <a:lnSpc>
                <a:spcPct val="100000"/>
              </a:lnSpc>
              <a:spcBef>
                <a:spcPct val="30000"/>
              </a:spcBef>
              <a:spcAft>
                <a:spcPct val="0"/>
              </a:spcAft>
              <a:buClrTx/>
              <a:buSzTx/>
              <a:buFontTx/>
              <a:buNone/>
              <a:tabLst/>
              <a:defRPr/>
            </a:pPr>
            <a:r>
              <a:rPr lang="en-CA" dirty="0">
                <a:solidFill>
                  <a:srgbClr val="3F3F3F"/>
                </a:solidFill>
                <a:effectLst/>
                <a:latin typeface="Helvetica"/>
                <a:cs typeface="Helvetica"/>
              </a:rPr>
              <a:t>Smoking is a leading cause of heart disease, lung disease and at least </a:t>
            </a:r>
            <a:r>
              <a:rPr lang="en-CA" dirty="0">
                <a:solidFill>
                  <a:srgbClr val="3F3F3F"/>
                </a:solidFill>
                <a:latin typeface="Helvetica"/>
                <a:cs typeface="Helvetica"/>
              </a:rPr>
              <a:t>16</a:t>
            </a:r>
            <a:r>
              <a:rPr lang="en-CA" dirty="0">
                <a:solidFill>
                  <a:srgbClr val="3F3F3F"/>
                </a:solidFill>
                <a:effectLst/>
                <a:latin typeface="Helvetica"/>
                <a:cs typeface="Helvetica"/>
              </a:rPr>
              <a:t> types of cancer. </a:t>
            </a:r>
            <a:endParaRPr lang="en-CA" dirty="0"/>
          </a:p>
          <a:p>
            <a:endParaRPr lang="en-CA" dirty="0">
              <a:solidFill>
                <a:srgbClr val="3F3F3F"/>
              </a:solidFill>
              <a:latin typeface="Helvetica"/>
              <a:cs typeface="Helvetica"/>
            </a:endParaRPr>
          </a:p>
          <a:p>
            <a:r>
              <a:rPr lang="en-CA" dirty="0">
                <a:solidFill>
                  <a:srgbClr val="3F3F3F"/>
                </a:solidFill>
              </a:rPr>
              <a:t>Beyond the better known smoking related illness, smoking also affects every part of the body causing many long term, often debilitating, conditions </a:t>
            </a:r>
            <a:endParaRPr lang="en-CA" dirty="0"/>
          </a:p>
          <a:p>
            <a:endParaRPr lang="en-CA" dirty="0">
              <a:solidFill>
                <a:srgbClr val="3F3F3F"/>
              </a:solidFill>
              <a:latin typeface="Helvetica"/>
              <a:cs typeface="Helvetica"/>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23381461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cs typeface="Arial"/>
              </a:rPr>
              <a:t>We also know there is no safe level of tobacco use.</a:t>
            </a:r>
          </a:p>
          <a:p>
            <a:endParaRPr lang="en-US" dirty="0">
              <a:cs typeface="Arial" panose="020B0604020202020204" pitchFamily="34" charset="0"/>
            </a:endParaRPr>
          </a:p>
          <a:p>
            <a:r>
              <a:rPr lang="en-US" dirty="0">
                <a:cs typeface="Arial" panose="020B0604020202020204" pitchFamily="34" charset="0"/>
              </a:rPr>
              <a:t>Even light smoking (1-4 cigarettes per day) has substantial health risks. </a:t>
            </a:r>
          </a:p>
          <a:p>
            <a:endParaRPr lang="en-US" dirty="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cs typeface="Arial" panose="020B0604020202020204" pitchFamily="34" charset="0"/>
              </a:rPr>
              <a:t>Light and intermittent smoking carry nearly </a:t>
            </a:r>
            <a:r>
              <a:rPr lang="en-US" b="1" dirty="0">
                <a:cs typeface="Arial" panose="020B0604020202020204" pitchFamily="34" charset="0"/>
              </a:rPr>
              <a:t>the same risk</a:t>
            </a:r>
            <a:r>
              <a:rPr lang="en-US" dirty="0">
                <a:cs typeface="Arial" panose="020B0604020202020204" pitchFamily="34" charset="0"/>
              </a:rPr>
              <a:t> for cardiovascular disease as daily smoking</a:t>
            </a:r>
          </a:p>
          <a:p>
            <a:endParaRPr lang="en-US" dirty="0">
              <a:cs typeface="Arial" panose="020B0604020202020204" pitchFamily="34" charset="0"/>
            </a:endParaRPr>
          </a:p>
          <a:p>
            <a:r>
              <a:rPr lang="en-GB" b="1" dirty="0"/>
              <a:t>A word on the health risks of smokeless tobacco (chewing tobacco, snuff, bidi, hookah, shisha):</a:t>
            </a:r>
            <a:endParaRPr lang="en-CA" dirty="0"/>
          </a:p>
          <a:p>
            <a:r>
              <a:rPr lang="en-GB" dirty="0"/>
              <a:t>C</a:t>
            </a:r>
            <a:r>
              <a:rPr lang="en-CA" dirty="0"/>
              <a:t>hewing tobacco is used by a proportion of people with SMI and is popular with many people from south Asian communities. Some individuals may perceive smokeless tobacco as a safe alternative to smoking. While there is no combustion with smokeless tobacco there are established health risks, in particular increased risk of throat, mouth and oesophageal cancer. </a:t>
            </a:r>
            <a:endParaRPr lang="en-US" dirty="0"/>
          </a:p>
          <a:p>
            <a:r>
              <a:rPr lang="en-CA" dirty="0"/>
              <a:t> </a:t>
            </a:r>
            <a:endParaRPr lang="en-US" dirty="0"/>
          </a:p>
          <a:p>
            <a:r>
              <a:rPr lang="en-CA" dirty="0"/>
              <a:t>Like cigarettes, bidi (thin cigarettes of tobacco wrapped in brown tendu leaf) or shisha (also known as a waterpipe or hookah) contain cancer-causing chemicals and toxic gases such as carbon monoxide. A 2016 analysis of several studies suggested that during one session on a waterpipe a person can take in up to:</a:t>
            </a:r>
            <a:endParaRPr lang="en-US" dirty="0"/>
          </a:p>
          <a:p>
            <a:pPr marL="171450" indent="-171450">
              <a:buFont typeface="Arial" panose="020B0604020202020204" pitchFamily="34" charset="0"/>
              <a:buChar char="•"/>
            </a:pPr>
            <a:r>
              <a:rPr lang="en-CA" dirty="0"/>
              <a:t>the same amount of tar as if they had smoked 25 cigarettes</a:t>
            </a:r>
          </a:p>
          <a:p>
            <a:pPr marL="171450" indent="-171450">
              <a:buFont typeface="Arial" panose="020B0604020202020204" pitchFamily="34" charset="0"/>
              <a:buChar char="•"/>
            </a:pPr>
            <a:r>
              <a:rPr lang="en-CA" dirty="0"/>
              <a:t>the same amount of carbon monoxide as if they had smoked 11 cigarettes</a:t>
            </a:r>
            <a:endParaRPr lang="en-US" dirty="0"/>
          </a:p>
          <a:p>
            <a:pPr marL="171450" indent="-171450">
              <a:buFont typeface="Arial" panose="020B0604020202020204" pitchFamily="34" charset="0"/>
              <a:buChar char="•"/>
            </a:pPr>
            <a:r>
              <a:rPr lang="en-CA" dirty="0"/>
              <a:t>the same amount of nicotine as if they had smoked 2 cigarettes</a:t>
            </a:r>
            <a:endParaRPr lang="en-US" dirty="0"/>
          </a:p>
          <a:p>
            <a:r>
              <a:rPr lang="en-CA" dirty="0"/>
              <a:t>Importantly, the same tobacco dependence support offered to cigarette smokers will be effective with those patients who use smokeless tobacco products, i.e., behavioural support and stop smoking medications or aids.  </a:t>
            </a:r>
            <a:endParaRPr lang="en-US" dirty="0"/>
          </a:p>
          <a:p>
            <a:endParaRPr lang="en-CA" dirty="0"/>
          </a:p>
          <a:p>
            <a:r>
              <a:rPr lang="en-GB" b="1" dirty="0"/>
              <a:t>Sources:</a:t>
            </a:r>
            <a:endParaRPr lang="en-CA" dirty="0"/>
          </a:p>
          <a:p>
            <a:r>
              <a:rPr lang="en-US" dirty="0"/>
              <a:t>NHS England. </a:t>
            </a:r>
            <a:r>
              <a:rPr lang="en-GB" dirty="0"/>
              <a:t>Paan, bidi and shisha</a:t>
            </a:r>
            <a:r>
              <a:rPr lang="en-US" dirty="0"/>
              <a:t>. Accessed Feb 2024. </a:t>
            </a:r>
            <a:endParaRPr lang="en-CA" dirty="0"/>
          </a:p>
          <a:p>
            <a:r>
              <a:rPr lang="en-US" dirty="0">
                <a:hlinkClick r:id="rId3">
                  <a:extLst>
                    <a:ext uri="{A12FA001-AC4F-418D-AE19-62706E023703}">
                      <ahyp:hlinkClr xmlns:ahyp="http://schemas.microsoft.com/office/drawing/2018/hyperlinkcolor" val="tx"/>
                    </a:ext>
                  </a:extLst>
                </a:hlinkClick>
              </a:rPr>
              <a:t>https://www.nhs.uk/live-well/quit-smoking/paan-bidi-and-shisha-risks/#:~:text=Cigarettes%2C%20bidi%20and%20shisha&amp;text=Like%20cigarette%20smoke%2C%20waterpipe%20smoke,they%20had%20smoked%2025%20cigarettes</a:t>
            </a:r>
            <a:r>
              <a:rPr lang="en-US" dirty="0"/>
              <a:t>  </a:t>
            </a:r>
            <a:endParaRPr lang="en-CA"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3936325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[Note: Animated slide: left-hand box appears with one click using timed animation, right-hand box requires multiple clicks for each bullet to appear]</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People with mental health are known to suffer disproportionately from multiple smoking-related illnesses compared to the general population.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This includes an increased risk of coronary heart disease and stroke.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We know people with SMI are 10 more likely to die of respiratory diseases and are more likely to suffer from asthma, bronchitis and emphysema.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There is a well-established increased risk of cancer among smokers and the risk increases with the number of cigarettes smoked. People with SMI who smoke suffer from increased risk of cancer and furthermore worse cancer survival rates.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Bone health: smoking is associated with osteoporosis, low bone mineral density and fractures. People with schizophrenia have a higher risk of these conditions.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Oral health: people with SMI have higher rates of tooth decay and have 3.4 higher odds of losing all their teeth compared to mentally healthy people. They face additional challenges of maintaining good oral hygiene because of their mental health symptoms and because a number of psychotropic medications reduce the flow of saliva resulting in a dry mouth. However, stopping smoking is one of the most effective ways of reducing gum disease, tooth loss and oral cancers. Poor oral health is linked to diseases such as coronary heart disease, stroke and respiratory disease. Some effects of smoking are obvious such as bad breath and stained teeth. Less obvious is gum disease – the gums and bone recede and teeth are lost. Smoking also increases the risk of developing oral cancers.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[Note: at this point participants can be informed of the NCSCT Factsheet Series]: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 NCSCT Factsheet Series (available under secondary care resources) provides the latest information on the effects of smoking and the benefits of stopping for a variety of medical conditions and diagnoses including heart disease, cancer, stroke, respiratory disease, oral health, surgical and wound healing. </a:t>
            </a:r>
            <a:r>
              <a:rPr lang="en-GB" sz="1200" b="0" i="0" u="sng" kern="1200" dirty="0">
                <a:solidFill>
                  <a:schemeClr val="tx1"/>
                </a:solidFill>
                <a:effectLst/>
                <a:latin typeface="Arial" panose="020B0604020202020204" pitchFamily="34" charset="0"/>
                <a:ea typeface="Geneva" pitchFamily="-109" charset="0"/>
                <a:cs typeface="Arial" panose="020B0604020202020204" pitchFamily="34" charset="0"/>
                <a:hlinkClick r:id="rId3"/>
              </a:rPr>
              <a:t>https://www.ncsct.co.uk/pub_secondary-care-resources.php</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u="none" strike="noStrike"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b="1" dirty="0">
                <a:latin typeface="Arial"/>
                <a:cs typeface="Arial"/>
              </a:rPr>
              <a:t>Sources</a:t>
            </a:r>
            <a:r>
              <a:rPr lang="en-GB" sz="1200" b="1" i="0" kern="1200" dirty="0">
                <a:solidFill>
                  <a:schemeClr val="tx1"/>
                </a:solidFill>
                <a:effectLst/>
                <a:latin typeface="Arial"/>
                <a:cs typeface="Arial"/>
              </a:rPr>
              <a:t>:</a:t>
            </a:r>
            <a:endParaRPr lang="en-CA" sz="1200" b="0" i="0" kern="1200" dirty="0">
              <a:solidFill>
                <a:schemeClr val="tx1"/>
              </a:solidFill>
              <a:effectLst/>
              <a:latin typeface="Arial"/>
              <a:cs typeface="Arial"/>
            </a:endParaRPr>
          </a:p>
          <a:p>
            <a:r>
              <a:rPr lang="en-CA" dirty="0">
                <a:latin typeface="Arial"/>
                <a:cs typeface="Arial"/>
              </a:rPr>
              <a:t>Action on Smoking and Health (ASH). Stolen </a:t>
            </a:r>
            <a:r>
              <a:rPr lang="en-CA" sz="1200" b="0" i="0" kern="1200" dirty="0">
                <a:solidFill>
                  <a:schemeClr val="tx1"/>
                </a:solidFill>
                <a:effectLst/>
                <a:latin typeface="Arial"/>
                <a:cs typeface="Arial"/>
              </a:rPr>
              <a:t>Years Report (2016): </a:t>
            </a:r>
            <a:r>
              <a:rPr lang="en-CA" sz="1200" b="0" i="0" u="sng" kern="1200" dirty="0">
                <a:solidFill>
                  <a:schemeClr val="tx1"/>
                </a:solidFill>
                <a:effectLst/>
                <a:latin typeface="Arial"/>
                <a:cs typeface="Arial"/>
                <a:hlinkClick r:id="rId4"/>
              </a:rPr>
              <a:t>https://ash.org.uk/information-and-resources/reports-submissions/reports/the-stolen-years/</a:t>
            </a:r>
            <a:r>
              <a:rPr lang="en-CA" dirty="0">
                <a:latin typeface="Arial"/>
                <a:cs typeface="Arial"/>
              </a:rPr>
              <a:t> </a:t>
            </a:r>
            <a:endParaRPr lang="en-CA" sz="1200" b="0" i="0" kern="1200" dirty="0">
              <a:solidFill>
                <a:schemeClr val="tx1"/>
              </a:solidFill>
              <a:effectLst/>
              <a:latin typeface="Arial" panose="020B0604020202020204" pitchFamily="34" charset="0"/>
              <a:cs typeface="Arial" panose="020B0604020202020204" pitchFamily="34" charset="0"/>
            </a:endParaRPr>
          </a:p>
          <a:p>
            <a:pPr lvl="0"/>
            <a:endParaRPr lang="en-US" dirty="0">
              <a:latin typeface="Arial"/>
              <a:cs typeface="Arial"/>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758865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kern="1200" dirty="0">
                <a:solidFill>
                  <a:schemeClr val="tx1"/>
                </a:solidFill>
                <a:effectLst/>
                <a:latin typeface="+mn-lt"/>
              </a:rPr>
              <a:t>Smoking contributes to poor mental health:</a:t>
            </a:r>
            <a:r>
              <a:rPr lang="en-US" dirty="0">
                <a:latin typeface="+mn-lt"/>
              </a:rPr>
              <a:t> </a:t>
            </a:r>
            <a:endParaRPr lang="en-CA" sz="1200" b="0" i="0" kern="1200" dirty="0">
              <a:solidFill>
                <a:schemeClr val="tx1"/>
              </a:solidFill>
              <a:effectLst/>
              <a:latin typeface="+mn-lt"/>
            </a:endParaRPr>
          </a:p>
          <a:p>
            <a:pPr marL="1085850" lvl="2" indent="-171450">
              <a:buFont typeface="Arial" panose="020B0604020202020204" pitchFamily="34" charset="0"/>
              <a:buChar char="•"/>
            </a:pPr>
            <a:r>
              <a:rPr lang="en-US" sz="1200" b="0" i="0" kern="1200" dirty="0">
                <a:solidFill>
                  <a:schemeClr val="tx1"/>
                </a:solidFill>
                <a:effectLst/>
                <a:latin typeface="+mn-lt"/>
              </a:rPr>
              <a:t>more severe symptoms of psychosis</a:t>
            </a:r>
            <a:endParaRPr lang="en-CA" sz="1200" b="0" i="0" kern="1200" dirty="0">
              <a:solidFill>
                <a:schemeClr val="tx1"/>
              </a:solidFill>
              <a:effectLst/>
              <a:latin typeface="+mn-lt"/>
            </a:endParaRPr>
          </a:p>
          <a:p>
            <a:pPr marL="1085850" lvl="2" indent="-171450">
              <a:buFont typeface="Arial" panose="020B0604020202020204" pitchFamily="34" charset="0"/>
              <a:buChar char="•"/>
            </a:pPr>
            <a:r>
              <a:rPr lang="en-US" sz="1200" b="0" i="0" kern="1200" dirty="0">
                <a:solidFill>
                  <a:schemeClr val="tx1"/>
                </a:solidFill>
                <a:effectLst/>
                <a:latin typeface="+mn-lt"/>
              </a:rPr>
              <a:t>higher rates of depression</a:t>
            </a:r>
            <a:endParaRPr lang="en-CA" sz="1200" b="0" i="0" kern="1200" dirty="0">
              <a:solidFill>
                <a:schemeClr val="tx1"/>
              </a:solidFill>
              <a:effectLst/>
              <a:latin typeface="+mn-lt"/>
            </a:endParaRPr>
          </a:p>
          <a:p>
            <a:pPr marL="1085850" lvl="2" indent="-171450">
              <a:buFont typeface="Arial" panose="020B0604020202020204" pitchFamily="34" charset="0"/>
              <a:buChar char="•"/>
            </a:pPr>
            <a:r>
              <a:rPr lang="en-US" sz="1200" b="0" i="0" kern="1200" dirty="0">
                <a:solidFill>
                  <a:schemeClr val="tx1"/>
                </a:solidFill>
                <a:effectLst/>
                <a:latin typeface="+mn-lt"/>
              </a:rPr>
              <a:t>longer time in </a:t>
            </a:r>
            <a:r>
              <a:rPr lang="en-US" dirty="0">
                <a:latin typeface="+mn-lt"/>
              </a:rPr>
              <a:t>hospital</a:t>
            </a:r>
            <a:endParaRPr lang="en-CA" dirty="0">
              <a:latin typeface="+mn-lt"/>
            </a:endParaRPr>
          </a:p>
          <a:p>
            <a:pPr marL="1085850" lvl="2" indent="-171450">
              <a:buFont typeface="Arial" panose="020B0604020202020204" pitchFamily="34" charset="0"/>
              <a:buChar char="•"/>
            </a:pPr>
            <a:r>
              <a:rPr lang="en-US" dirty="0">
                <a:latin typeface="+mn-lt"/>
              </a:rPr>
              <a:t>higher</a:t>
            </a:r>
            <a:r>
              <a:rPr lang="en-US" sz="1200" b="0" i="0" kern="1200" dirty="0">
                <a:solidFill>
                  <a:schemeClr val="tx1"/>
                </a:solidFill>
                <a:effectLst/>
                <a:latin typeface="+mn-lt"/>
              </a:rPr>
              <a:t> doses of some psychotropic medications (up to 50%)</a:t>
            </a:r>
            <a:endParaRPr lang="en-CA" sz="1200" b="0" i="0" kern="1200" dirty="0">
              <a:solidFill>
                <a:schemeClr val="tx1"/>
              </a:solidFill>
              <a:effectLst/>
              <a:latin typeface="+mn-lt"/>
            </a:endParaRPr>
          </a:p>
          <a:p>
            <a:r>
              <a:rPr lang="en-CA" sz="1200" b="0" i="0" kern="1200" dirty="0">
                <a:solidFill>
                  <a:schemeClr val="tx1"/>
                </a:solidFill>
                <a:effectLst/>
                <a:latin typeface="+mn-lt"/>
              </a:rPr>
              <a:t> </a:t>
            </a:r>
          </a:p>
          <a:p>
            <a:r>
              <a:rPr lang="en-GB" sz="1200" b="0" i="0" kern="1200" dirty="0">
                <a:solidFill>
                  <a:schemeClr val="tx1"/>
                </a:solidFill>
                <a:effectLst/>
                <a:latin typeface="+mn-lt"/>
              </a:rPr>
              <a:t>Recent research suggests that smoking increases the risk of </a:t>
            </a:r>
            <a:r>
              <a:rPr lang="en-CA" dirty="0">
                <a:solidFill>
                  <a:srgbClr val="3F3F3F"/>
                </a:solidFill>
                <a:effectLst/>
                <a:latin typeface="+mn-lt"/>
              </a:rPr>
              <a:t>of onset of schizophrenia and depression</a:t>
            </a:r>
            <a:r>
              <a:rPr lang="en-GB" sz="1200" b="0" i="0" kern="1200" dirty="0">
                <a:solidFill>
                  <a:schemeClr val="tx1"/>
                </a:solidFill>
                <a:effectLst/>
                <a:latin typeface="+mn-lt"/>
              </a:rPr>
              <a:t> becoming psychotic or depressed in the first place </a:t>
            </a:r>
            <a:r>
              <a:rPr lang="en-US" sz="1200" b="0" i="0" kern="1200" dirty="0">
                <a:solidFill>
                  <a:schemeClr val="tx1"/>
                </a:solidFill>
                <a:effectLst/>
                <a:latin typeface="+mn-lt"/>
              </a:rPr>
              <a:t>and an earlier age of onset of psychotic illness.</a:t>
            </a:r>
            <a:r>
              <a:rPr lang="en-US" dirty="0">
                <a:latin typeface="+mn-lt"/>
              </a:rPr>
              <a:t> </a:t>
            </a:r>
            <a:endParaRPr lang="en-CA" dirty="0">
              <a:latin typeface="+mn-lt"/>
            </a:endParaRPr>
          </a:p>
          <a:p>
            <a:endParaRPr lang="en-CA" b="1" dirty="0">
              <a:latin typeface="+mn-lt"/>
            </a:endParaRPr>
          </a:p>
          <a:p>
            <a:pPr>
              <a:defRPr/>
            </a:pPr>
            <a:r>
              <a:rPr lang="en-CA" dirty="0">
                <a:solidFill>
                  <a:srgbClr val="3F3F3F"/>
                </a:solidFill>
                <a:effectLst/>
                <a:latin typeface="+mn-lt"/>
                <a:cs typeface="Helvetica"/>
              </a:rPr>
              <a:t>Importantly, staff facilitating smoking or not treating tobacco dependence directly contributes </a:t>
            </a:r>
            <a:r>
              <a:rPr lang="en-CA" dirty="0">
                <a:solidFill>
                  <a:srgbClr val="3F3F3F"/>
                </a:solidFill>
                <a:latin typeface="+mn-lt"/>
                <a:cs typeface="Helvetica"/>
              </a:rPr>
              <a:t>to exploitation and stigma of persons with mental illness. </a:t>
            </a:r>
            <a:endParaRPr lang="en-CA" dirty="0">
              <a:solidFill>
                <a:srgbClr val="3F3F3F"/>
              </a:solidFill>
              <a:effectLst/>
              <a:latin typeface="+mn-lt"/>
              <a:cs typeface="Helvetica"/>
            </a:endParaRPr>
          </a:p>
          <a:p>
            <a:endParaRPr lang="en-CA" b="1" dirty="0">
              <a:latin typeface="+mn-lt"/>
            </a:endParaRPr>
          </a:p>
          <a:p>
            <a:r>
              <a:rPr lang="en-CA" b="1" dirty="0">
                <a:latin typeface="+mn-lt"/>
              </a:rPr>
              <a:t>Large group exercise: </a:t>
            </a:r>
            <a:r>
              <a:rPr lang="en-CA" dirty="0">
                <a:solidFill>
                  <a:srgbClr val="3F3F3F"/>
                </a:solidFill>
                <a:effectLst/>
                <a:latin typeface="+mn-lt"/>
              </a:rPr>
              <a:t>Ask trainees about what examples of exploitation and stigma they have seen . Ask participants to reflect on how they contribute to this? </a:t>
            </a:r>
          </a:p>
          <a:p>
            <a:endParaRPr lang="en-CA" b="1" dirty="0">
              <a:latin typeface="+mn-lt"/>
            </a:endParaRPr>
          </a:p>
          <a:p>
            <a:r>
              <a:rPr lang="en-CA" sz="1200" b="1" i="0" kern="1200" dirty="0">
                <a:solidFill>
                  <a:schemeClr val="tx1"/>
                </a:solidFill>
                <a:effectLst/>
                <a:latin typeface="+mn-lt"/>
              </a:rPr>
              <a:t>Sources:</a:t>
            </a:r>
            <a:r>
              <a:rPr lang="en-CA" b="1" dirty="0">
                <a:latin typeface="+mn-lt"/>
              </a:rPr>
              <a:t> </a:t>
            </a:r>
          </a:p>
          <a:p>
            <a:pPr marL="171450" indent="-171450">
              <a:buFont typeface="Arial" panose="020B0604020202020204" pitchFamily="34" charset="0"/>
              <a:buChar char="•"/>
            </a:pPr>
            <a:r>
              <a:rPr lang="en-CA" b="0" dirty="0">
                <a:latin typeface="+mn-lt"/>
              </a:rPr>
              <a:t>NCSCT Smoking and mental health. A briefing for HCP. https://www.ncsct.co.uk/publications/Smoking_cessation_and_Mental_Health_briefing  </a:t>
            </a:r>
          </a:p>
          <a:p>
            <a:pPr marL="171450" indent="-171450">
              <a:buFont typeface="Arial" panose="020B0604020202020204" pitchFamily="34" charset="0"/>
              <a:buChar char="•"/>
            </a:pPr>
            <a:r>
              <a:rPr lang="en-CA" sz="1200" b="0" i="0" kern="1200" dirty="0">
                <a:solidFill>
                  <a:schemeClr val="tx1"/>
                </a:solidFill>
                <a:effectLst/>
                <a:latin typeface="+mn-lt"/>
              </a:rPr>
              <a:t>Wootton RE, Richmond RC, Stuijfzand BG, et al. Evidence for causal effects of lifetime smoking on risk for depression and schizophrenia: a Mendelian randomisation study. Psychol Med. 2020 Oct;50(14):2435-2443. doi: 10.1017/S0033291719002678. Epub 2019 Nov 6. PMID: 31689377; PMCID: PMC7610182.</a:t>
            </a:r>
          </a:p>
          <a:p>
            <a:pPr marL="171450" lvl="0" indent="-171450">
              <a:buFont typeface="Arial" panose="020B0604020202020204" pitchFamily="34" charset="0"/>
              <a:buChar char="•"/>
            </a:pPr>
            <a:r>
              <a:rPr lang="en-CA" sz="1200" b="0" i="0" kern="1200" dirty="0">
                <a:solidFill>
                  <a:schemeClr val="tx1"/>
                </a:solidFill>
                <a:effectLst/>
                <a:latin typeface="+mn-lt"/>
              </a:rPr>
              <a:t>Vermeulen, J., Wootton, R., Treur, J et al. Smoking and the risk for bipolar disorder: Evidence from a bidirectional Mendelian randomisation study. </a:t>
            </a:r>
            <a:r>
              <a:rPr lang="en-CA" sz="1200" b="0" i="1" kern="1200" dirty="0">
                <a:solidFill>
                  <a:schemeClr val="tx1"/>
                </a:solidFill>
                <a:effectLst/>
                <a:latin typeface="+mn-lt"/>
              </a:rPr>
              <a:t>The British Journal of Psychiatry,</a:t>
            </a:r>
            <a:r>
              <a:rPr lang="en-CA" sz="1200" b="0" i="0" kern="1200" dirty="0">
                <a:solidFill>
                  <a:schemeClr val="tx1"/>
                </a:solidFill>
                <a:effectLst/>
                <a:latin typeface="+mn-lt"/>
              </a:rPr>
              <a:t> 2021:</a:t>
            </a:r>
            <a:r>
              <a:rPr lang="en-CA" sz="1200" b="0" i="1" kern="1200" dirty="0">
                <a:solidFill>
                  <a:schemeClr val="tx1"/>
                </a:solidFill>
                <a:effectLst/>
                <a:latin typeface="+mn-lt"/>
              </a:rPr>
              <a:t>218</a:t>
            </a:r>
            <a:r>
              <a:rPr lang="en-CA" sz="1200" b="0" i="0" kern="1200" dirty="0">
                <a:solidFill>
                  <a:schemeClr val="tx1"/>
                </a:solidFill>
                <a:effectLst/>
                <a:latin typeface="+mn-lt"/>
              </a:rPr>
              <a:t>(2), 88-94. doi:10.1192/bjp.2019.202</a:t>
            </a:r>
          </a:p>
          <a:p>
            <a:pPr marL="171450" lvl="0" indent="-171450">
              <a:buFont typeface="Arial" panose="020B0604020202020204" pitchFamily="34" charset="0"/>
              <a:buChar char="•"/>
            </a:pPr>
            <a:r>
              <a:rPr lang="en-CA" sz="1200" b="0" i="0" kern="1200" dirty="0">
                <a:solidFill>
                  <a:schemeClr val="tx1"/>
                </a:solidFill>
                <a:effectLst/>
                <a:latin typeface="+mn-lt"/>
              </a:rPr>
              <a:t>Vermeulen J, Schirmbeck F, Blankers et al. Smoking, symptoms, and quality of life in patients with psychosis, siblings, and healthy controls: a prospective, longitudinal cohort study. Lancet Psychiatry. 2019 Jan;6(1):25-34. doi: 10.1016/S2215-0366(18)30424-3. Epub 2018 Dec 5. Erratum in: Lancet Psychiatry. 2019 Feb;6(2):e5. PMID: 30527763.</a:t>
            </a:r>
          </a:p>
          <a:p>
            <a:pPr marL="171450" lvl="0" indent="-171450">
              <a:buFont typeface="Arial" panose="020B0604020202020204" pitchFamily="34" charset="0"/>
              <a:buChar char="•"/>
            </a:pPr>
            <a:r>
              <a:rPr lang="en-CA" sz="1200" b="0" i="0" kern="1200" dirty="0">
                <a:solidFill>
                  <a:schemeClr val="tx1"/>
                </a:solidFill>
                <a:effectLst/>
                <a:latin typeface="+mn-lt"/>
              </a:rPr>
              <a:t>Mustonen A, Ahokas T, Nordström T, et al. Smokin' hot: adolescent smoking and the risk of psychosis. Acta Psychiatr Scand. 2018 Jul;138(1):5-14. doi: 10.1111/acps.12863. Epub 2018 Feb 18. PMID: 29457219.</a:t>
            </a:r>
          </a:p>
          <a:p>
            <a:pPr marL="171450" indent="-171450">
              <a:buFont typeface="Arial" panose="020B0604020202020204" pitchFamily="34" charset="0"/>
              <a:buChar char="•"/>
            </a:pPr>
            <a:r>
              <a:rPr lang="en-CA" sz="1200" b="0" i="0" kern="1200" dirty="0">
                <a:solidFill>
                  <a:schemeClr val="tx1"/>
                </a:solidFill>
                <a:effectLst/>
                <a:latin typeface="+mn-lt"/>
              </a:rPr>
              <a:t>Vermeulen et al (2018) BJP </a:t>
            </a:r>
            <a:r>
              <a:rPr lang="en-CA" sz="1200" b="0" i="1" kern="1200" dirty="0">
                <a:solidFill>
                  <a:schemeClr val="tx1"/>
                </a:solidFill>
                <a:effectLst/>
                <a:latin typeface="+mn-lt"/>
              </a:rPr>
              <a:t>218</a:t>
            </a:r>
            <a:r>
              <a:rPr lang="en-CA" sz="1200" b="0" i="0" kern="1200" dirty="0">
                <a:solidFill>
                  <a:schemeClr val="tx1"/>
                </a:solidFill>
                <a:effectLst/>
                <a:latin typeface="+mn-lt"/>
              </a:rPr>
              <a:t>(2), 88-94;</a:t>
            </a:r>
            <a:r>
              <a:rPr lang="en-CA" dirty="0">
                <a:latin typeface="+mn-lt"/>
              </a:rPr>
              <a:t> </a:t>
            </a:r>
            <a:endParaRPr lang="en-CA" sz="1200" b="0" i="0" kern="1200" dirty="0">
              <a:solidFill>
                <a:schemeClr val="tx1"/>
              </a:solidFill>
              <a:effectLst/>
              <a:latin typeface="+mn-lt"/>
              <a:ea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974917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i="0" kern="1200" dirty="0">
                <a:solidFill>
                  <a:schemeClr val="tx1"/>
                </a:solidFill>
                <a:effectLst/>
                <a:latin typeface="+mn-lt"/>
                <a:ea typeface="Geneva" pitchFamily="-109" charset="0"/>
                <a:cs typeface="Geneva" pitchFamily="-109" charset="0"/>
              </a:rPr>
              <a:t>[Animated slide: on each click a point on the list will appear] </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A really important issue is that smoking exacerbates poverty for a large </a:t>
            </a:r>
            <a:r>
              <a:rPr lang="en-US" dirty="0">
                <a:latin typeface="+mn-lt"/>
              </a:rPr>
              <a:t>proportion of</a:t>
            </a:r>
            <a:r>
              <a:rPr lang="en-US" sz="1200" b="0" i="0" kern="1200" dirty="0">
                <a:solidFill>
                  <a:schemeClr val="tx1"/>
                </a:solidFill>
                <a:effectLst/>
                <a:latin typeface="+mn-lt"/>
              </a:rPr>
              <a:t> adults with mental illness.</a:t>
            </a:r>
            <a:r>
              <a:rPr lang="en-US" dirty="0">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Here is what we know: </a:t>
            </a:r>
            <a:endParaRPr lang="en-CA" sz="1200" b="0" i="0" kern="1200" dirty="0">
              <a:solidFill>
                <a:schemeClr val="tx1"/>
              </a:solidFill>
              <a:effectLst/>
              <a:latin typeface="+mn-lt"/>
              <a:ea typeface="Geneva" pitchFamily="-109" charset="0"/>
              <a:cs typeface="Geneva" pitchFamily="-109" charset="0"/>
            </a:endParaRPr>
          </a:p>
          <a:p>
            <a:pPr marL="171450" indent="-171450">
              <a:buFont typeface="Arial" panose="020B0604020202020204" pitchFamily="34" charset="0"/>
              <a:buChar char="•"/>
            </a:pPr>
            <a:r>
              <a:rPr lang="en-US" sz="1200" b="0" i="0" kern="1200" dirty="0">
                <a:solidFill>
                  <a:schemeClr val="tx1"/>
                </a:solidFill>
                <a:effectLst/>
                <a:latin typeface="+mn-lt"/>
              </a:rPr>
              <a:t>900k – 1.2 million people with a mental health disorder</a:t>
            </a:r>
            <a:r>
              <a:rPr lang="en-US" dirty="0">
                <a:latin typeface="+mn-lt"/>
              </a:rPr>
              <a:t> </a:t>
            </a:r>
            <a:r>
              <a:rPr lang="en-US" sz="1200" b="0" i="0" kern="1200" dirty="0">
                <a:solidFill>
                  <a:schemeClr val="tx1"/>
                </a:solidFill>
                <a:effectLst/>
                <a:latin typeface="+mn-lt"/>
              </a:rPr>
              <a:t>are living in poverty and are current smokers.</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US" sz="1200" b="0" i="0" kern="1200" dirty="0">
                <a:solidFill>
                  <a:schemeClr val="tx1"/>
                </a:solidFill>
                <a:effectLst/>
                <a:latin typeface="+mn-lt"/>
              </a:rPr>
              <a:t>People with SMI spend approximately one third of their income on cigarettes.</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Average of £1220 – 2200 / year in disposable income spent on cigarettes.</a:t>
            </a:r>
            <a:endParaRPr lang="en-CA" sz="1200" b="0" i="0" kern="1200" dirty="0">
              <a:solidFill>
                <a:schemeClr val="tx1"/>
              </a:solidFill>
              <a:effectLst/>
              <a:latin typeface="+mn-lt"/>
              <a:ea typeface="Geneva" pitchFamily="-109" charset="0"/>
              <a:cs typeface="Geneva" pitchFamily="-109" charset="0"/>
            </a:endParaRPr>
          </a:p>
          <a:p>
            <a:pPr marL="171450" indent="-171450">
              <a:buFont typeface="Arial" panose="020B0604020202020204" pitchFamily="34" charset="0"/>
              <a:buChar char="•"/>
            </a:pPr>
            <a:r>
              <a:rPr lang="en-US" sz="1200" b="0" i="0" kern="1200" dirty="0">
                <a:solidFill>
                  <a:schemeClr val="tx1"/>
                </a:solidFill>
                <a:effectLst/>
                <a:latin typeface="+mn-lt"/>
              </a:rPr>
              <a:t>For a significant proportion their smoking is placing them</a:t>
            </a:r>
            <a:r>
              <a:rPr lang="en-US" dirty="0">
                <a:latin typeface="+mn-lt"/>
              </a:rPr>
              <a:t> </a:t>
            </a:r>
            <a:r>
              <a:rPr lang="en-US" sz="1200" b="0" i="0" kern="1200" dirty="0">
                <a:solidFill>
                  <a:schemeClr val="tx1"/>
                </a:solidFill>
                <a:effectLst/>
                <a:latin typeface="+mn-lt"/>
              </a:rPr>
              <a:t>below the poverty line.</a:t>
            </a:r>
            <a:r>
              <a:rPr lang="en-US" dirty="0">
                <a:latin typeface="+mn-lt"/>
              </a:rPr>
              <a:t> </a:t>
            </a:r>
            <a:endParaRPr lang="en-CA" sz="1200" b="0" i="0" kern="1200" dirty="0">
              <a:solidFill>
                <a:schemeClr val="tx1"/>
              </a:solidFill>
              <a:effectLst/>
              <a:latin typeface="+mn-lt"/>
            </a:endParaRPr>
          </a:p>
          <a:p>
            <a:pPr marL="171450" lvl="0" indent="-171450">
              <a:buFont typeface="Arial" panose="020B0604020202020204" pitchFamily="34" charset="0"/>
              <a:buChar char="•"/>
            </a:pPr>
            <a:endParaRPr lang="en-CA" sz="1200" b="0" i="0" kern="1200" dirty="0">
              <a:solidFill>
                <a:schemeClr val="tx1"/>
              </a:solidFill>
              <a:effectLst/>
              <a:latin typeface="+mn-lt"/>
              <a:ea typeface="Geneva" pitchFamily="-109" charset="0"/>
              <a:cs typeface="Geneva" pitchFamily="-109" charset="0"/>
            </a:endParaRPr>
          </a:p>
          <a:p>
            <a:pPr marL="0" lvl="0" indent="0">
              <a:buFontTx/>
              <a:buNone/>
            </a:pPr>
            <a:r>
              <a:rPr lang="en-US" sz="1200" b="0" i="0" kern="1200" dirty="0">
                <a:solidFill>
                  <a:schemeClr val="tx1"/>
                </a:solidFill>
                <a:effectLst/>
                <a:latin typeface="+mn-lt"/>
                <a:ea typeface="Geneva" pitchFamily="-109" charset="0"/>
                <a:cs typeface="Geneva" pitchFamily="-109" charset="0"/>
              </a:rPr>
              <a:t>As you can see from this last set of slides, helping someone to stop smoking is truly a lifesaving and life enhancing intervention.</a:t>
            </a:r>
            <a:endParaRPr lang="en-CA" sz="1200" b="0" i="0" kern="1200" dirty="0">
              <a:solidFill>
                <a:schemeClr val="tx1"/>
              </a:solidFill>
              <a:effectLst/>
              <a:latin typeface="+mn-lt"/>
              <a:ea typeface="Geneva" pitchFamily="-109" charset="0"/>
              <a:cs typeface="Geneva" pitchFamily="-109" charset="0"/>
            </a:endParaRPr>
          </a:p>
          <a:p>
            <a:endParaRPr lang="en-GB" altLang="en-US" dirty="0">
              <a:latin typeface="+mn-lt"/>
              <a:ea typeface="ＭＳ Ｐゴシック" charset="-128"/>
            </a:endParaRPr>
          </a:p>
          <a:p>
            <a:r>
              <a:rPr lang="en-CA" sz="1200" b="1" i="0" kern="1200" dirty="0">
                <a:solidFill>
                  <a:schemeClr val="tx1"/>
                </a:solidFill>
                <a:effectLst/>
                <a:latin typeface="+mn-lt"/>
              </a:rPr>
              <a:t>Sources:</a:t>
            </a:r>
            <a:r>
              <a:rPr lang="en-CA" b="1" dirty="0">
                <a:latin typeface="+mn-lt"/>
              </a:rPr>
              <a:t> </a:t>
            </a:r>
          </a:p>
          <a:p>
            <a:r>
              <a:rPr lang="en-US" sz="1200" dirty="0">
                <a:solidFill>
                  <a:schemeClr val="accent3"/>
                </a:solidFill>
                <a:latin typeface="+mn-lt"/>
                <a:cs typeface="Arial" panose="020B0604020202020204" pitchFamily="34" charset="0"/>
              </a:rPr>
              <a:t>ASH. The Stolen Years: The Mental Health And Smoking Action Report. 2016 </a:t>
            </a:r>
            <a:endParaRPr lang="en-GB" altLang="en-US" dirty="0">
              <a:latin typeface="+mn-lt"/>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1258973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rPr>
              <a:t>[</a:t>
            </a:r>
            <a:r>
              <a:rPr lang="en-US" b="1" dirty="0">
                <a:latin typeface="+mn-lt"/>
              </a:rPr>
              <a:t>Animated slide, Read </a:t>
            </a:r>
            <a:r>
              <a:rPr lang="en-US" sz="1200" b="1" i="0" kern="1200" dirty="0">
                <a:solidFill>
                  <a:schemeClr val="tx1"/>
                </a:solidFill>
                <a:effectLst/>
                <a:latin typeface="+mn-lt"/>
              </a:rPr>
              <a:t>the question aloud]</a:t>
            </a:r>
            <a:r>
              <a:rPr lang="en-US" b="1" dirty="0">
                <a:latin typeface="+mn-lt"/>
              </a:rPr>
              <a:t> </a:t>
            </a:r>
            <a:endParaRPr lang="en-CA" sz="1200" b="0" i="0" kern="1200" dirty="0">
              <a:solidFill>
                <a:schemeClr val="tx1"/>
              </a:solidFill>
              <a:effectLst/>
              <a:latin typeface="+mn-lt"/>
            </a:endParaRPr>
          </a:p>
          <a:p>
            <a:r>
              <a:rPr lang="en-CA" sz="1200" b="1"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Click to display correct response: False</a:t>
            </a:r>
            <a:endParaRPr lang="en-CA" sz="1200" b="0" i="0" kern="1200" dirty="0">
              <a:solidFill>
                <a:schemeClr val="tx1"/>
              </a:solidFill>
              <a:effectLst/>
              <a:latin typeface="+mn-lt"/>
            </a:endParaRPr>
          </a:p>
          <a:p>
            <a:endParaRPr lang="en-US" dirty="0">
              <a:latin typeface="+mn-lt"/>
            </a:endParaRPr>
          </a:p>
          <a:p>
            <a:r>
              <a:rPr lang="en-US" dirty="0">
                <a:latin typeface="+mn-lt"/>
              </a:rPr>
              <a:t>[Next slide provides explanation]</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4074418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A36C5-2C2E-176B-1B86-8409DC48A5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F3ADA2-320D-8CF5-5990-09BAF2A5CF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4ECA75-27FE-21EB-EF69-A0CC355C7994}"/>
              </a:ext>
            </a:extLst>
          </p:cNvPr>
          <p:cNvSpPr>
            <a:spLocks noGrp="1"/>
          </p:cNvSpPr>
          <p:nvPr>
            <p:ph type="body" idx="1"/>
          </p:nvPr>
        </p:nvSpPr>
        <p:spPr/>
        <p:txBody>
          <a:bodyPr/>
          <a:lstStyle/>
          <a:p>
            <a:r>
              <a:rPr lang="en-GB" altLang="en-US" b="1" dirty="0">
                <a:latin typeface="+mn-lt"/>
                <a:cs typeface="Arial" panose="020B0604020202020204" pitchFamily="34" charset="0"/>
              </a:rPr>
              <a:t>Welcome, introductions and course overview:</a:t>
            </a:r>
          </a:p>
          <a:p>
            <a:endParaRPr lang="en-GB" altLang="en-US" dirty="0">
              <a:latin typeface="+mn-lt"/>
              <a:cs typeface="Arial" panose="020B0604020202020204" pitchFamily="34" charset="0"/>
            </a:endParaRPr>
          </a:p>
          <a:p>
            <a:r>
              <a:rPr lang="en-GB" sz="1200" b="0" i="0" kern="1200" dirty="0">
                <a:solidFill>
                  <a:schemeClr val="tx1"/>
                </a:solidFill>
                <a:effectLst/>
                <a:latin typeface="+mn-lt"/>
                <a:cs typeface="Arial"/>
              </a:rPr>
              <a:t>Welcome participants to the two-day </a:t>
            </a:r>
            <a:r>
              <a:rPr lang="en-GB" dirty="0">
                <a:latin typeface="+mn-lt"/>
                <a:cs typeface="Arial"/>
              </a:rPr>
              <a:t>tobacco</a:t>
            </a:r>
            <a:r>
              <a:rPr lang="en-GB" sz="1200" b="0" i="0" kern="1200" dirty="0">
                <a:solidFill>
                  <a:schemeClr val="tx1"/>
                </a:solidFill>
                <a:effectLst/>
                <a:latin typeface="+mn-lt"/>
                <a:cs typeface="Arial"/>
              </a:rPr>
              <a:t> </a:t>
            </a:r>
            <a:r>
              <a:rPr lang="en-GB" dirty="0">
                <a:latin typeface="+mn-lt"/>
                <a:cs typeface="Arial"/>
              </a:rPr>
              <a:t>dependence adviser training course for mental health inpatients</a:t>
            </a:r>
            <a:r>
              <a:rPr lang="en-GB" sz="1200" b="0" i="0" kern="1200" dirty="0">
                <a:solidFill>
                  <a:schemeClr val="tx1"/>
                </a:solidFill>
                <a:effectLst/>
                <a:latin typeface="+mn-lt"/>
                <a:cs typeface="Arial"/>
              </a:rPr>
              <a:t>. Introduce yourself, providing your smoking cessation and/or training background, and (for virtual courses) the admin support who will be assisting with the smooth running of the session in the background.</a:t>
            </a:r>
            <a:endParaRPr lang="en-CA" sz="1200" b="0" i="0" kern="1200" dirty="0">
              <a:solidFill>
                <a:schemeClr val="tx1"/>
              </a:solidFill>
              <a:effectLst/>
              <a:latin typeface="+mn-lt"/>
              <a:cs typeface="Arial"/>
            </a:endParaRPr>
          </a:p>
          <a:p>
            <a:r>
              <a:rPr lang="en-CA" sz="1200" b="0" i="0" kern="1200" dirty="0">
                <a:solidFill>
                  <a:schemeClr val="tx1"/>
                </a:solidFill>
                <a:effectLst/>
                <a:latin typeface="+mn-lt"/>
                <a:ea typeface="Geneva" pitchFamily="-109" charset="0"/>
                <a:cs typeface="Arial" panose="020B0604020202020204" pitchFamily="34" charset="0"/>
              </a:rPr>
              <a:t> </a:t>
            </a:r>
          </a:p>
          <a:p>
            <a:endParaRPr lang="en-US" dirty="0">
              <a:latin typeface="+mn-lt"/>
            </a:endParaRPr>
          </a:p>
        </p:txBody>
      </p:sp>
      <p:sp>
        <p:nvSpPr>
          <p:cNvPr id="4" name="Slide Number Placeholder 3">
            <a:extLst>
              <a:ext uri="{FF2B5EF4-FFF2-40B4-BE49-F238E27FC236}">
                <a16:creationId xmlns:a16="http://schemas.microsoft.com/office/drawing/2014/main" id="{123EC7A3-C184-E656-A960-01277C679699}"/>
              </a:ext>
            </a:extLst>
          </p:cNvPr>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20285358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1" i="0" kern="1200" dirty="0">
                <a:solidFill>
                  <a:schemeClr val="tx1"/>
                </a:solidFill>
                <a:effectLst/>
                <a:latin typeface="+mn-lt"/>
                <a:ea typeface="Geneva" pitchFamily="-109" charset="0"/>
                <a:cs typeface="Geneva" pitchFamily="-109" charset="0"/>
              </a:rPr>
              <a:t>[Animated slide: two clicks to reveal all content]</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There is no relationship between psychiatric symptom severity and readiness to quit.</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People with SMI are just as likely to want to quit as the general population of smokers, with 61% of people with a long-standing MH condition indicating they want to quit smoking. </a:t>
            </a:r>
            <a:endParaRPr lang="en-CA" sz="1200" b="0" i="0" kern="1200" dirty="0">
              <a:solidFill>
                <a:schemeClr val="tx1"/>
              </a:solidFill>
              <a:effectLst/>
              <a:latin typeface="+mn-lt"/>
              <a:ea typeface="Geneva" pitchFamily="-109" charset="0"/>
              <a:cs typeface="Geneva" pitchFamily="-109" charset="0"/>
            </a:endParaRPr>
          </a:p>
          <a:p>
            <a:r>
              <a:rPr lang="en-CA" sz="1200" b="0" i="0" kern="1200" dirty="0">
                <a:solidFill>
                  <a:schemeClr val="tx1"/>
                </a:solidFill>
                <a:effectLst/>
                <a:latin typeface="+mn-lt"/>
                <a:ea typeface="Geneva" pitchFamily="-109" charset="0"/>
                <a:cs typeface="Geneva" pitchFamily="-109" charset="0"/>
              </a:rPr>
              <a:t> </a:t>
            </a:r>
          </a:p>
          <a:p>
            <a:r>
              <a:rPr lang="en-US" sz="1200" b="0" i="0" kern="1200" dirty="0">
                <a:solidFill>
                  <a:schemeClr val="tx1"/>
                </a:solidFill>
                <a:effectLst/>
                <a:latin typeface="+mn-lt"/>
              </a:rPr>
              <a:t>So what are the key reasons for wanting to quit among people with SMI?</a:t>
            </a:r>
            <a:r>
              <a:rPr lang="en-US" dirty="0">
                <a:latin typeface="+mn-lt"/>
              </a:rPr>
              <a:t>  </a:t>
            </a:r>
            <a:r>
              <a:rPr lang="en-CA" sz="1200" b="0" i="0" kern="1200" dirty="0">
                <a:solidFill>
                  <a:schemeClr val="tx1"/>
                </a:solidFill>
                <a:effectLst/>
                <a:latin typeface="+mn-lt"/>
              </a:rPr>
              <a:t>SCIMITAR is large-scale trial of a bespoke smoking cessation package for people with SMI. It was led by academics from the University of York </a:t>
            </a:r>
            <a:r>
              <a:rPr lang="en-CA" dirty="0">
                <a:latin typeface="+mn-lt"/>
              </a:rPr>
              <a:t>and </a:t>
            </a:r>
            <a:r>
              <a:rPr lang="en-US" sz="1200" b="0" i="0" kern="1200" dirty="0">
                <a:solidFill>
                  <a:schemeClr val="tx1"/>
                </a:solidFill>
                <a:effectLst/>
                <a:latin typeface="+mn-lt"/>
              </a:rPr>
              <a:t>found:</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97% wanted to give up because smoking was bad for their health compared to 83% in the general population.</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83% considered the expense of smoking as being an important reason for giving up compared to only 31% of the general population</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endParaRPr lang="en-CA" sz="1200" b="0" i="0" kern="1200" dirty="0">
              <a:solidFill>
                <a:schemeClr val="tx1"/>
              </a:solidFill>
              <a:effectLst/>
              <a:latin typeface="+mn-lt"/>
              <a:ea typeface="Geneva" pitchFamily="-109" charset="0"/>
              <a:cs typeface="Geneva" pitchFamily="-109" charset="0"/>
            </a:endParaRPr>
          </a:p>
          <a:p>
            <a:pPr marL="0" lvl="0" indent="0">
              <a:buFont typeface="Arial" panose="020B0604020202020204" pitchFamily="34" charset="0"/>
              <a:buNone/>
            </a:pPr>
            <a:r>
              <a:rPr lang="en-US" sz="1200" b="1" i="0" kern="1200" dirty="0">
                <a:solidFill>
                  <a:schemeClr val="tx1"/>
                </a:solidFill>
                <a:effectLst/>
                <a:latin typeface="+mn-lt"/>
                <a:ea typeface="Geneva" pitchFamily="-109" charset="0"/>
                <a:cs typeface="Geneva" pitchFamily="-109" charset="0"/>
              </a:rPr>
              <a:t>Source: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Peckham, E., et al. Exploring why people with SMI smoke and why they may want to quit: baseline data from the SCIMITAR RCT. J Psychiatr Ment Health Nurs, 2016 23: 282-289.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ASH. The Stolen Years: The Mental Health And Smoking Action Report. 2016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GB" sz="1200" b="0" i="0" u="sng" kern="1200" dirty="0">
                <a:solidFill>
                  <a:schemeClr val="tx1"/>
                </a:solidFill>
                <a:effectLst/>
                <a:latin typeface="+mn-lt"/>
                <a:ea typeface="Geneva" pitchFamily="-109" charset="0"/>
                <a:cs typeface="Geneva" pitchFamily="-109" charset="0"/>
              </a:rPr>
              <a:t>NHS Information Centre: </a:t>
            </a:r>
            <a:r>
              <a:rPr lang="en-GB" sz="1200" b="0" i="0" kern="1200" dirty="0">
                <a:solidFill>
                  <a:schemeClr val="tx1"/>
                </a:solidFill>
                <a:effectLst/>
                <a:latin typeface="+mn-lt"/>
                <a:ea typeface="Geneva" pitchFamily="-109" charset="0"/>
                <a:cs typeface="Geneva" pitchFamily="-109" charset="0"/>
              </a:rPr>
              <a:t> Health Survey for England. </a:t>
            </a:r>
            <a:r>
              <a:rPr lang="en-CA" sz="1200" b="0" i="0" u="sng" kern="1200" dirty="0">
                <a:solidFill>
                  <a:schemeClr val="tx1"/>
                </a:solidFill>
                <a:effectLst/>
                <a:latin typeface="+mn-lt"/>
                <a:ea typeface="Geneva" pitchFamily="-109" charset="0"/>
                <a:cs typeface="Geneva" pitchFamily="-109" charset="0"/>
                <a:hlinkClick r:id="rId3"/>
              </a:rPr>
              <a:t>https://digital.nhs.uk/data-and-information/publications/statistical/health-survey-for-england#:~:text=The%20Health%20Survey%20for%20England,in%20private%20households%20in%20England</a:t>
            </a:r>
            <a:r>
              <a:rPr lang="en-CA" sz="1200" b="0" i="0" kern="1200" dirty="0">
                <a:solidFill>
                  <a:schemeClr val="tx1"/>
                </a:solidFill>
                <a:effectLst/>
                <a:latin typeface="+mn-lt"/>
                <a:ea typeface="Geneva" pitchFamily="-109" charset="0"/>
                <a:cs typeface="Geneva" pitchFamily="-109" charset="0"/>
              </a:rPr>
              <a:t>.</a:t>
            </a:r>
            <a:r>
              <a:rPr lang="en-CA" dirty="0">
                <a:effectLst/>
                <a:latin typeface="+mn-lt"/>
              </a:rPr>
              <a:t> </a:t>
            </a:r>
            <a:endParaRPr lang="en-CA" sz="1200" b="0" i="0" u="none" kern="1200" dirty="0">
              <a:solidFill>
                <a:schemeClr val="tx1"/>
              </a:solidFill>
              <a:effectLst/>
              <a:latin typeface="+mn-lt"/>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3184863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Geneva" pitchFamily="-109" charset="0"/>
                <a:cs typeface="Geneva" pitchFamily="-109" charset="0"/>
              </a:rPr>
              <a:t>[Read the question aloud] </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Click to display correct response: False</a:t>
            </a:r>
            <a:endParaRPr lang="en-CA" sz="1200" b="0" i="0" kern="1200" dirty="0">
              <a:solidFill>
                <a:schemeClr val="tx1"/>
              </a:solidFill>
              <a:effectLst/>
              <a:latin typeface="+mn-lt"/>
              <a:ea typeface="Geneva" pitchFamily="-109" charset="0"/>
              <a:cs typeface="Geneva" pitchFamily="-109" charset="0"/>
            </a:endParaRPr>
          </a:p>
          <a:p>
            <a:endParaRPr lang="en-US" dirty="0">
              <a:latin typeface="+mn-lt"/>
            </a:endParaRPr>
          </a:p>
          <a:p>
            <a:r>
              <a:rPr lang="en-US" dirty="0">
                <a:latin typeface="+mn-lt"/>
              </a:rPr>
              <a:t>[See slides that follow for explanation]</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2040017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mn-lt"/>
                <a:ea typeface="Geneva" pitchFamily="-109" charset="0"/>
                <a:cs typeface="Geneva" pitchFamily="-109" charset="0"/>
              </a:rPr>
              <a:t>Stopping smoking does not adversely affect mental health.</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dirty="0">
                <a:latin typeface="+mn-lt"/>
              </a:rPr>
              <a:t>Research suggest that among psychiatric patients stopping</a:t>
            </a:r>
            <a:r>
              <a:rPr lang="en-US" sz="1200" b="0" i="0" kern="1200" dirty="0">
                <a:solidFill>
                  <a:schemeClr val="tx1"/>
                </a:solidFill>
                <a:effectLst/>
                <a:latin typeface="+mn-lt"/>
              </a:rPr>
              <a:t> </a:t>
            </a:r>
            <a:r>
              <a:rPr lang="en-US" dirty="0">
                <a:latin typeface="+mn-lt"/>
              </a:rPr>
              <a:t>smoking</a:t>
            </a:r>
            <a:r>
              <a:rPr lang="en-US" sz="1200" b="0" i="0" kern="1200" dirty="0">
                <a:solidFill>
                  <a:schemeClr val="tx1"/>
                </a:solidFill>
                <a:effectLst/>
                <a:latin typeface="+mn-lt"/>
              </a:rPr>
              <a:t> did not worsen their mental state.</a:t>
            </a:r>
            <a:r>
              <a:rPr lang="en-US" dirty="0">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Stopping smoking has been shown to improve mental health and the size of the effect on symptoms of anxiety and depression is the equivalent to taking antidepressants. There is no evidence of a reduction in social well‐being.</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1" i="0" kern="1200" dirty="0">
                <a:solidFill>
                  <a:schemeClr val="tx1"/>
                </a:solidFill>
                <a:effectLst/>
                <a:latin typeface="+mn-lt"/>
                <a:ea typeface="Geneva" pitchFamily="-109" charset="0"/>
                <a:cs typeface="Geneva" pitchFamily="-109" charset="0"/>
              </a:rPr>
              <a:t>Sources: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Wu, Q., Gilbody, S., Peckham, E., Brabyn, S., and Parrott, S. (2016) Varenicline for smoking cessation and reduction in people with severe mental illnesses: systematic review and meta-analysis. Addiction. 111: 1554-1567</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Taylor GMJ, et al. Smoking cessation for improving mental health. Cochrane Database of Systematic Reviews 2021, Issue 3. Art. No.: CD013522. DOI: 10.1002/14651858.CD013522.pub2. </a:t>
            </a: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34132374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Stopping smoking can have enormous benefits to people with SMI. This includes:</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Improvement to </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physical health (cardiovascular, respiratory, cancer risk reduction).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Improvement to mental health (reduced depression, anxiety, psychosis, improved self-confidence).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085850" lvl="2"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Smokers with depression experience improvement in their depression at one-year follow-up.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085850" lvl="2"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Smokers with moderate to severe depression experience the most significant improvement (Stepankova. 2016).</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Dose reduction in some antipsychotic medications, notably clozapine and olanzapine.</a:t>
            </a:r>
          </a:p>
          <a:p>
            <a:pPr marL="171450" indent="-171450">
              <a:buFont typeface="Arial,Sans-Serif" panose="020B0604020202020204" pitchFamily="34" charset="0"/>
              <a:buChar char="•"/>
            </a:pPr>
            <a:r>
              <a:rPr lang="en-US" dirty="0">
                <a:latin typeface="Arial" panose="020B0604020202020204" pitchFamily="34" charset="0"/>
                <a:cs typeface="Arial" panose="020B0604020202020204" pitchFamily="34" charset="0"/>
              </a:rPr>
              <a:t>Reduced financial stress, social inequalities and stigma.</a:t>
            </a:r>
            <a:endParaRPr lang="en-CA"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Sleep is so important to persons with SMI, stopping smoking can assist with improving sleep in the short to medium term as a particular benefit to patients</a:t>
            </a:r>
            <a:endParaRPr lang="en-CA" sz="1200" b="0" i="0" kern="1200" dirty="0">
              <a:solidFill>
                <a:schemeClr val="tx1"/>
              </a:solidFill>
              <a:effectLst/>
              <a:latin typeface="Arial" panose="020B0604020202020204" pitchFamily="34" charset="0"/>
              <a:cs typeface="Arial" panose="020B0604020202020204" pitchFamily="34" charset="0"/>
            </a:endParaRPr>
          </a:p>
          <a:p>
            <a:endParaRPr lang="en-CA" b="1" dirty="0">
              <a:latin typeface="Arial" panose="020B0604020202020204" pitchFamily="34" charset="0"/>
              <a:cs typeface="Arial" panose="020B0604020202020204" pitchFamily="34" charset="0"/>
            </a:endParaRPr>
          </a:p>
          <a:p>
            <a:r>
              <a:rPr lang="en-CA" sz="1200" b="1" i="0" kern="1200" dirty="0">
                <a:solidFill>
                  <a:schemeClr val="tx1"/>
                </a:solidFill>
                <a:effectLst/>
                <a:latin typeface="Arial" panose="020B0604020202020204" pitchFamily="34" charset="0"/>
                <a:cs typeface="Arial" panose="020B0604020202020204" pitchFamily="34" charset="0"/>
              </a:rPr>
              <a:t>Sources:</a:t>
            </a:r>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Stepankova L et al., Depression and Smoking Cessation: Evidence from a Smoking Cessation Clinic with 1-Year Follow-Up, </a:t>
            </a:r>
            <a:r>
              <a:rPr lang="en-CA" sz="1200" b="0" i="1" kern="1200" dirty="0">
                <a:solidFill>
                  <a:schemeClr val="tx1"/>
                </a:solidFill>
                <a:effectLst/>
                <a:latin typeface="Arial" panose="020B0604020202020204" pitchFamily="34" charset="0"/>
                <a:ea typeface="Geneva" pitchFamily="-109" charset="0"/>
                <a:cs typeface="Arial" panose="020B0604020202020204" pitchFamily="34" charset="0"/>
              </a:rPr>
              <a:t>Annals of Behavioral Medicine</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Volume 51, Issue 3, June 2017, Pages 454–463, </a:t>
            </a:r>
            <a:r>
              <a:rPr lang="en-CA" sz="1200" b="0" i="0" u="sng" kern="1200" dirty="0">
                <a:solidFill>
                  <a:schemeClr val="tx1"/>
                </a:solidFill>
                <a:effectLst/>
                <a:latin typeface="Arial" panose="020B0604020202020204" pitchFamily="34" charset="0"/>
                <a:ea typeface="Geneva" pitchFamily="-109" charset="0"/>
                <a:cs typeface="Arial" panose="020B0604020202020204" pitchFamily="34" charset="0"/>
                <a:hlinkClick r:id="rId3"/>
              </a:rPr>
              <a:t>https://doi.org/10.1007/s12160-016-9869-6</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Taylor GMJ, et al. Smoking cessation for improving mental health. Cochrane Database of Systematic Reviews 2021, Issue 3. Art. No.: CD013522. DOI: 10.1002/14651858.CD013522.pub2.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Stolen Years Report (2016): </a:t>
            </a:r>
            <a:r>
              <a:rPr lang="en-CA" sz="1200" b="0" i="0" u="sng" kern="1200" dirty="0">
                <a:solidFill>
                  <a:schemeClr val="tx1"/>
                </a:solidFill>
                <a:effectLst/>
                <a:latin typeface="Arial" panose="020B0604020202020204" pitchFamily="34" charset="0"/>
                <a:ea typeface="Geneva" pitchFamily="-109" charset="0"/>
                <a:cs typeface="Arial" panose="020B0604020202020204" pitchFamily="34" charset="0"/>
                <a:hlinkClick r:id="rId4"/>
              </a:rPr>
              <a:t>https://ash.org.uk/information-and-resources/reports-submissions/reports/the-stolen-years/</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pPr marL="171450" lvl="0" indent="-171450">
              <a:buFont typeface="Arial" panose="020B0604020202020204" pitchFamily="34" charset="0"/>
              <a:buChar cha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altLang="en-US" dirty="0">
              <a:latin typeface="Arial" panose="020B0604020202020204" pitchFamily="34" charset="0"/>
              <a:ea typeface="ＭＳ Ｐゴシック" charset="-128"/>
              <a:cs typeface="Arial" panose="020B0604020202020204" pitchFamily="34" charset="0"/>
            </a:endParaRPr>
          </a:p>
          <a:p>
            <a:endParaRPr lang="en-GB" altLang="en-US" dirty="0">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18536821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spcBef>
                <a:spcPct val="0"/>
              </a:spcBef>
            </a:pPr>
            <a:r>
              <a:rPr lang="en-GB" b="1" dirty="0"/>
              <a:t>[Animated slide]</a:t>
            </a:r>
            <a:endParaRPr lang="en-GB" dirty="0"/>
          </a:p>
          <a:p>
            <a:pPr>
              <a:spcBef>
                <a:spcPct val="0"/>
              </a:spcBef>
            </a:pPr>
            <a:endParaRPr lang="en-GB" dirty="0"/>
          </a:p>
          <a:p>
            <a:pPr>
              <a:spcBef>
                <a:spcPct val="0"/>
              </a:spcBef>
            </a:pPr>
            <a:r>
              <a:rPr lang="en-GB" b="1" dirty="0">
                <a:cs typeface="Arial"/>
              </a:rPr>
              <a:t>The benefits of stopping are immediate. This slides shows the improvements in health over time when you stop smoking. </a:t>
            </a:r>
            <a:endParaRPr lang="en-US" dirty="0">
              <a:cs typeface="Arial"/>
            </a:endParaRPr>
          </a:p>
          <a:p>
            <a:pPr>
              <a:spcBef>
                <a:spcPct val="0"/>
              </a:spcBef>
            </a:pPr>
            <a:endParaRPr lang="en-GB" dirty="0"/>
          </a:p>
          <a:p>
            <a:pPr>
              <a:spcBef>
                <a:spcPct val="0"/>
              </a:spcBef>
            </a:pPr>
            <a:r>
              <a:rPr lang="en-GB" b="1" dirty="0"/>
              <a:t>Review information on slide. </a:t>
            </a:r>
            <a:endParaRPr lang="en-US" dirty="0"/>
          </a:p>
          <a:p>
            <a:pPr marL="171450" indent="-171450">
              <a:spcBef>
                <a:spcPct val="0"/>
              </a:spcBef>
              <a:buFont typeface="Arial,Sans-Serif"/>
              <a:buChar char="•"/>
            </a:pPr>
            <a:r>
              <a:rPr lang="en-GB" dirty="0"/>
              <a:t>CO levels reduce almost immediately. </a:t>
            </a:r>
            <a:endParaRPr lang="en-US" dirty="0"/>
          </a:p>
          <a:p>
            <a:pPr marL="171450" indent="-171450">
              <a:spcBef>
                <a:spcPct val="0"/>
              </a:spcBef>
              <a:buFont typeface="Arial,Sans-Serif"/>
              <a:buChar char="•"/>
            </a:pPr>
            <a:r>
              <a:rPr lang="en-GB" dirty="0"/>
              <a:t>Within a few days, breathing and lung function significantly improves</a:t>
            </a:r>
            <a:endParaRPr lang="en-US" dirty="0"/>
          </a:p>
          <a:p>
            <a:pPr marL="171450" indent="-171450">
              <a:spcBef>
                <a:spcPct val="0"/>
              </a:spcBef>
              <a:buFont typeface="Arial,Sans-Serif"/>
              <a:buChar char="•"/>
            </a:pPr>
            <a:r>
              <a:rPr lang="en-GB" dirty="0"/>
              <a:t>Between 2-12 weeks, circulation improves</a:t>
            </a:r>
          </a:p>
          <a:p>
            <a:pPr marL="171450" indent="-171450">
              <a:spcBef>
                <a:spcPct val="0"/>
              </a:spcBef>
              <a:buFont typeface="Arial,Sans-Serif"/>
              <a:buChar char="•"/>
            </a:pPr>
            <a:r>
              <a:rPr lang="en-GB" dirty="0"/>
              <a:t>After 6 weeks, mental health starts to improve</a:t>
            </a:r>
          </a:p>
          <a:p>
            <a:pPr marL="171450" indent="-171450">
              <a:spcBef>
                <a:spcPct val="0"/>
              </a:spcBef>
              <a:buFont typeface="Arial,Sans-Serif"/>
              <a:buChar char="•"/>
            </a:pPr>
            <a:r>
              <a:rPr lang="en-GB" dirty="0"/>
              <a:t>Between 2-9 months, coughing and wheezing is reduced </a:t>
            </a:r>
          </a:p>
          <a:p>
            <a:pPr marL="171450" indent="-171450">
              <a:spcBef>
                <a:spcPct val="0"/>
              </a:spcBef>
              <a:buFont typeface="Arial,Sans-Serif"/>
              <a:buChar char="•"/>
            </a:pPr>
            <a:r>
              <a:rPr lang="en-GB" dirty="0"/>
              <a:t>After one year, risk of heart attack reduces by half</a:t>
            </a:r>
          </a:p>
          <a:p>
            <a:pPr marL="171450" indent="-171450">
              <a:spcBef>
                <a:spcPct val="0"/>
              </a:spcBef>
              <a:buFont typeface="Arial,Sans-Serif"/>
              <a:buChar char="•"/>
            </a:pPr>
            <a:r>
              <a:rPr lang="en-GB" dirty="0"/>
              <a:t>After one year, distress, anxiety and depressive symptoms are significantly improved</a:t>
            </a:r>
            <a:endParaRPr lang="en-US" dirty="0"/>
          </a:p>
          <a:p>
            <a:pPr marL="171450" indent="-171450">
              <a:spcBef>
                <a:spcPct val="0"/>
              </a:spcBef>
              <a:buFont typeface="Arial,Sans-Serif"/>
              <a:buChar char="•"/>
            </a:pPr>
            <a:r>
              <a:rPr lang="en-GB" dirty="0"/>
              <a:t>After 10 years, risk of lung cancer reduce to half that of someone who has never smoked</a:t>
            </a:r>
            <a:endParaRPr lang="en-US" dirty="0"/>
          </a:p>
          <a:p>
            <a:pPr marL="171450" indent="-171450">
              <a:spcBef>
                <a:spcPct val="0"/>
              </a:spcBef>
              <a:buFont typeface="Arial,Sans-Serif"/>
              <a:buChar char="•"/>
            </a:pPr>
            <a:r>
              <a:rPr lang="en-GB" dirty="0"/>
              <a:t>After 15 years, risk of heart disease is that of someone who has never smoked</a:t>
            </a:r>
            <a:endParaRPr lang="en-US" dirty="0"/>
          </a:p>
          <a:p>
            <a:pPr>
              <a:spcBef>
                <a:spcPct val="0"/>
              </a:spcBef>
            </a:pPr>
            <a:endParaRPr lang="en-US" dirty="0"/>
          </a:p>
          <a:p>
            <a:pPr>
              <a:spcBef>
                <a:spcPct val="0"/>
              </a:spcBef>
            </a:pPr>
            <a:r>
              <a:rPr lang="en-US" b="1" dirty="0"/>
              <a:t>Importantly, mental health starts to improve at around 6 weeks. Distress is significantly reduced among people with SMI at one year. </a:t>
            </a:r>
            <a:endParaRPr lang="en-US" dirty="0"/>
          </a:p>
          <a:p>
            <a:pPr>
              <a:spcBef>
                <a:spcPct val="0"/>
              </a:spcBef>
            </a:pPr>
            <a:endParaRPr lang="en-US" dirty="0"/>
          </a:p>
          <a:p>
            <a:pPr>
              <a:spcBef>
                <a:spcPts val="1000"/>
              </a:spcBef>
            </a:pPr>
            <a:r>
              <a:rPr lang="en-US" b="1" dirty="0"/>
              <a:t>The greatest benefits for those who quit when they are young. People stopping before 35 can expect to have a normal life expectancy. stopping smoking has substantial benefits at any age. </a:t>
            </a:r>
            <a:endParaRPr lang="en-US" dirty="0"/>
          </a:p>
          <a:p>
            <a:pPr>
              <a:spcBef>
                <a:spcPts val="1000"/>
              </a:spcBef>
            </a:pPr>
            <a:endParaRPr lang="en-US" dirty="0"/>
          </a:p>
          <a:p>
            <a:pPr>
              <a:spcBef>
                <a:spcPts val="1000"/>
              </a:spcBef>
            </a:pPr>
            <a:r>
              <a:rPr lang="en-GB" b="1" dirty="0"/>
              <a:t>Sources: </a:t>
            </a:r>
            <a:endParaRPr lang="en-US" dirty="0"/>
          </a:p>
          <a:p>
            <a:pPr marL="171450" indent="-171450">
              <a:spcBef>
                <a:spcPts val="1000"/>
              </a:spcBef>
              <a:buFont typeface="Arial,Sans-Serif"/>
              <a:buChar char="•"/>
            </a:pPr>
            <a:r>
              <a:rPr lang="en-GB" dirty="0"/>
              <a:t>PHE Health matters: tobacco standard packs.Published 15 September 2016</a:t>
            </a:r>
          </a:p>
          <a:p>
            <a:pPr marL="171450" indent="-171450">
              <a:spcBef>
                <a:spcPct val="0"/>
              </a:spcBef>
              <a:buFont typeface="Arial,Sans-Serif"/>
              <a:buChar char="•"/>
            </a:pPr>
            <a:r>
              <a:rPr lang="en-CA" dirty="0"/>
              <a:t>Taylor GMJ, </a:t>
            </a:r>
            <a:r>
              <a:rPr lang="en-CA" dirty="0" err="1"/>
              <a:t>Lindson</a:t>
            </a:r>
            <a:r>
              <a:rPr lang="en-CA" dirty="0"/>
              <a:t> N, Farley A, et al. Smoking cessation for improving mental health. Cochrane Database of Systematic Reviews 2021, Issue 3. Art. No.: CD013522. </a:t>
            </a:r>
            <a:endParaRPr lang="en-US" dirty="0"/>
          </a:p>
          <a:p>
            <a:pPr marL="171450" indent="-171450">
              <a:spcBef>
                <a:spcPct val="0"/>
              </a:spcBef>
              <a:buFont typeface="Arial,Sans-Serif"/>
              <a:buChar char="•"/>
            </a:pPr>
            <a:r>
              <a:rPr lang="en-CA" dirty="0"/>
              <a:t>Kock L, Brown J, Cox S et. Al. Association of psychological distress with smoking cessation, duration of abstinence from smoking, and use of non-combustible nicotine-containing products: A cross-sectional population survey in Great Britain. 2023 </a:t>
            </a:r>
            <a:r>
              <a:rPr lang="en-CA" dirty="0">
                <a:hlinkClick r:id="rId3"/>
              </a:rPr>
              <a:t>https://www.sciencedirect.com/science/article/pii/</a:t>
            </a:r>
            <a:endParaRPr lang="en-CA"/>
          </a:p>
          <a:p>
            <a:pPr>
              <a:spcBef>
                <a:spcPts val="1000"/>
              </a:spcBef>
            </a:pPr>
            <a:endParaRPr lang="en-US" dirty="0"/>
          </a:p>
          <a:p>
            <a:pPr>
              <a:spcBef>
                <a:spcPct val="0"/>
              </a:spcBef>
            </a:pPr>
            <a:endParaRPr lang="en-GB" altLang="en-US" b="1" dirty="0">
              <a:latin typeface="+mn-lt"/>
              <a:cs typeface="Arial"/>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3227453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altLang="en-US" dirty="0"/>
              <a:t>Unfortunately, many of us will have been affected by the consequences of smoking, either personally or through a friend or relative.</a:t>
            </a:r>
          </a:p>
          <a:p>
            <a:endParaRPr lang="en-US" altLang="en-US" dirty="0"/>
          </a:p>
          <a:p>
            <a:r>
              <a:rPr lang="en-GB" sz="1200" b="0" i="0" u="none" strike="noStrike" kern="1200">
                <a:solidFill>
                  <a:schemeClr val="tx1"/>
                </a:solidFill>
                <a:effectLst/>
                <a:cs typeface="Arial"/>
              </a:rPr>
              <a:t>Although it might appear as if </a:t>
            </a:r>
            <a:r>
              <a:rPr lang="en-GB">
                <a:cs typeface="Arial"/>
              </a:rPr>
              <a:t>some people who</a:t>
            </a:r>
            <a:r>
              <a:rPr lang="en-GB" sz="1200" b="0" i="0" u="none" strike="noStrike" kern="1200">
                <a:solidFill>
                  <a:schemeClr val="tx1"/>
                </a:solidFill>
                <a:effectLst/>
                <a:cs typeface="Arial"/>
              </a:rPr>
              <a:t> smokers ‘get away with it’, all</a:t>
            </a:r>
            <a:r>
              <a:rPr lang="en-GB">
                <a:cs typeface="Arial"/>
              </a:rPr>
              <a:t> people who smoke </a:t>
            </a:r>
            <a:r>
              <a:rPr lang="en-GB" sz="1200" b="0" i="0" u="none" strike="noStrike" kern="1200">
                <a:solidFill>
                  <a:schemeClr val="tx1"/>
                </a:solidFill>
                <a:effectLst/>
                <a:cs typeface="Arial"/>
              </a:rPr>
              <a:t>suffer from the morbidity associated with smoking.</a:t>
            </a:r>
            <a:endParaRPr lang="en-US" altLang="en-US">
              <a:cs typeface="Arial"/>
            </a:endParaRPr>
          </a:p>
          <a:p>
            <a:endParaRPr lang="en-GB" altLang="en-US" sz="1200" b="0" i="0" kern="1200" dirty="0">
              <a:solidFill>
                <a:schemeClr val="tx1"/>
              </a:solidFill>
              <a:effectLst/>
              <a:ea typeface="ＭＳ Ｐゴシック" panose="020B0600070205080204" pitchFamily="34" charset="-128"/>
              <a:cs typeface="Geneva" pitchFamily="-109"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many stopping smoking can be difficult, but</a:t>
            </a:r>
            <a:r>
              <a:rPr lang="en-GB" sz="1200" b="0" i="0" kern="1200" dirty="0">
                <a:solidFill>
                  <a:schemeClr val="tx1"/>
                </a:solidFill>
                <a:effectLst/>
                <a:ea typeface="ＭＳ Ｐゴシック" panose="020B0600070205080204" pitchFamily="34" charset="-128"/>
                <a:cs typeface="ＭＳ Ｐゴシック" charset="0"/>
              </a:rPr>
              <a:t> for most people stopping smoking is the most powerful thing they can do to improve their health and it is never too late to quit. Stopping smoking at any age will lead to improvements in physical and mental health.</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ea typeface="ＭＳ Ｐゴシック" panose="020B0600070205080204" pitchFamily="34" charset="-128"/>
              <a:cs typeface="ＭＳ Ｐゴシック" charset="0"/>
            </a:endParaRPr>
          </a:p>
          <a:p>
            <a:r>
              <a:rPr lang="en-GB" sz="1200" b="0" i="0" kern="1200" dirty="0">
                <a:solidFill>
                  <a:schemeClr val="tx1"/>
                </a:solidFill>
                <a:effectLst/>
                <a:ea typeface="ＭＳ Ｐゴシック" panose="020B0600070205080204" pitchFamily="34" charset="-128"/>
                <a:cs typeface="ＭＳ Ｐゴシック" charset="0"/>
              </a:rPr>
              <a:t>Moreover, there are other benefits like saving money, being free of addiction, looking and feeling better. </a:t>
            </a:r>
          </a:p>
          <a:p>
            <a:endParaRPr lang="en-US" altLang="en-US" b="1" dirty="0">
              <a:cs typeface="Arial"/>
            </a:endParaRPr>
          </a:p>
          <a:p>
            <a:r>
              <a:rPr lang="en-US" altLang="en-US" b="1" dirty="0">
                <a:cs typeface="Arial"/>
              </a:rPr>
              <a:t>For many smoking cessation treatment is a life-saving intervention.</a:t>
            </a:r>
            <a:endParaRPr lang="en-GB" altLang="en-US" dirty="0">
              <a:cs typeface="Arial"/>
            </a:endParaRPr>
          </a:p>
          <a:p>
            <a:endParaRPr lang="en-US" altLang="en-US" b="1" dirty="0">
              <a:cs typeface="Arial" panose="020B0604020202020204" pitchFamily="34" charset="0"/>
            </a:endParaRPr>
          </a:p>
          <a:p>
            <a:r>
              <a:rPr lang="en-CA" dirty="0">
                <a:solidFill>
                  <a:srgbClr val="3F3F3F"/>
                </a:solidFill>
                <a:effectLst/>
              </a:rPr>
              <a:t>Importantly, in addition to patients who smoke, second hand smoke has damaging effects. This is relevant to family and children that spend time with the patient, and also for staff working in MH care settings because they are regularly asked and expected to escort patients to smoke, This exposes them to harm. </a:t>
            </a:r>
          </a:p>
          <a:p>
            <a:endParaRPr lang="en-CA" dirty="0">
              <a:solidFill>
                <a:srgbClr val="3F3F3F"/>
              </a:solidFill>
              <a:effectLst/>
            </a:endParaRPr>
          </a:p>
          <a:p>
            <a:r>
              <a:rPr lang="en-CA" dirty="0">
                <a:solidFill>
                  <a:srgbClr val="3F3F3F"/>
                </a:solidFill>
                <a:effectLst/>
              </a:rPr>
              <a:t>In addition to the damage caused by secondhand smoke, children who grow up in homes where adults smoke are X4 times more likely to smoke when they grow up - our work as TDA is therefore an important way to prevent future ill health</a:t>
            </a:r>
          </a:p>
          <a:p>
            <a:endParaRPr lang="en-US" altLang="en-US" b="1" dirty="0">
              <a:cs typeface="Arial" panose="020B0604020202020204" pitchFamily="34" charset="0"/>
            </a:endParaRPr>
          </a:p>
          <a:p>
            <a:r>
              <a:rPr lang="en-CA" sz="1200" b="1" i="0" kern="1200" dirty="0">
                <a:solidFill>
                  <a:schemeClr val="tx1"/>
                </a:solidFill>
                <a:effectLst/>
                <a:latin typeface="+mn-lt"/>
              </a:rPr>
              <a:t>Sources:</a:t>
            </a:r>
            <a:r>
              <a:rPr lang="en-CA" b="1" dirty="0">
                <a:latin typeface="+mn-lt"/>
              </a:rPr>
              <a:t> </a:t>
            </a:r>
          </a:p>
          <a:p>
            <a:r>
              <a:rPr lang="en-US" altLang="en-US" dirty="0">
                <a:cs typeface="Arial"/>
              </a:rPr>
              <a:t>Doll R, Peto R,  Boreham J, Sutherland I. </a:t>
            </a:r>
            <a:r>
              <a:rPr lang="en-US" dirty="0">
                <a:cs typeface="Arial"/>
              </a:rPr>
              <a:t>Mortality in relation to smoking: 50 years' observations on male British doctors. </a:t>
            </a:r>
            <a:r>
              <a:rPr lang="en-US" altLang="en-US" dirty="0">
                <a:cs typeface="Arial"/>
              </a:rPr>
              <a:t>https://pubmed.ncbi.nlm.nih.gov/15213107/ </a:t>
            </a:r>
            <a:endParaRPr lang="en-CA"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dirty="0"/>
          </a:p>
        </p:txBody>
      </p:sp>
    </p:spTree>
    <p:extLst>
      <p:ext uri="{BB962C8B-B14F-4D97-AF65-F5344CB8AC3E}">
        <p14:creationId xmlns:p14="http://schemas.microsoft.com/office/powerpoint/2010/main" val="1339495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rPr>
              <a:t>[Read the question aloud]</a:t>
            </a:r>
            <a:r>
              <a:rPr lang="en-US" b="1" dirty="0">
                <a:latin typeface="+mn-lt"/>
              </a:rPr>
              <a:t> </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rPr>
              <a:t> </a:t>
            </a:r>
            <a:endParaRPr lang="en-CA" dirty="0">
              <a:latin typeface="+mn-lt"/>
            </a:endParaRPr>
          </a:p>
          <a:p>
            <a:r>
              <a:rPr lang="en-US" sz="1200" b="0" i="0" kern="1200" dirty="0">
                <a:solidFill>
                  <a:schemeClr val="tx1"/>
                </a:solidFill>
                <a:effectLst/>
                <a:latin typeface="+mn-lt"/>
              </a:rPr>
              <a:t>Click to display correct response: </a:t>
            </a:r>
            <a:r>
              <a:rPr lang="en-US" sz="1200" b="1" i="0" kern="1200" dirty="0">
                <a:solidFill>
                  <a:schemeClr val="tx1"/>
                </a:solidFill>
                <a:effectLst/>
                <a:latin typeface="+mn-lt"/>
              </a:rPr>
              <a:t>False</a:t>
            </a:r>
            <a:endParaRPr lang="en-CA" sz="1200" b="1" i="0" kern="1200" dirty="0">
              <a:solidFill>
                <a:schemeClr val="tx1"/>
              </a:solidFill>
              <a:effectLst/>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dirty="0"/>
          </a:p>
        </p:txBody>
      </p:sp>
    </p:spTree>
    <p:extLst>
      <p:ext uri="{BB962C8B-B14F-4D97-AF65-F5344CB8AC3E}">
        <p14:creationId xmlns:p14="http://schemas.microsoft.com/office/powerpoint/2010/main" val="38876233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mn-lt"/>
                <a:ea typeface="Geneva" pitchFamily="-109" charset="0"/>
                <a:cs typeface="Geneva" pitchFamily="-109" charset="0"/>
              </a:rPr>
              <a:t>Mental illness is neither a contraindication to stopping smoking nor for the use of medication to quit. </a:t>
            </a:r>
            <a:endParaRPr lang="en-CA" sz="1200" b="0" i="0" kern="1200" dirty="0">
              <a:solidFill>
                <a:schemeClr val="tx1"/>
              </a:solidFill>
              <a:effectLst/>
              <a:latin typeface="+mn-lt"/>
              <a:ea typeface="Geneva" pitchFamily="-109" charset="0"/>
              <a:cs typeface="Geneva" pitchFamily="-109" charset="0"/>
            </a:endParaRP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We know the same smoking cessation support that works for the general population of smokers is effective for people with SMI.</a:t>
            </a:r>
          </a:p>
          <a:p>
            <a:r>
              <a:rPr lang="en-CA" sz="1200" b="0" i="0" kern="1200" dirty="0">
                <a:solidFill>
                  <a:schemeClr val="tx1"/>
                </a:solidFill>
                <a:effectLst/>
                <a:latin typeface="+mn-lt"/>
                <a:ea typeface="Geneva" pitchFamily="-109" charset="0"/>
                <a:cs typeface="Geneva" pitchFamily="-109" charset="0"/>
              </a:rPr>
              <a:t> </a:t>
            </a:r>
          </a:p>
          <a:p>
            <a:r>
              <a:rPr lang="en-US" sz="1200" b="0" i="0" kern="1200" dirty="0">
                <a:solidFill>
                  <a:schemeClr val="tx1"/>
                </a:solidFill>
                <a:effectLst/>
                <a:latin typeface="+mn-lt"/>
                <a:ea typeface="Geneva" pitchFamily="-109" charset="0"/>
                <a:cs typeface="Geneva" pitchFamily="-109" charset="0"/>
              </a:rPr>
              <a:t>Evidence strongly supports the use of both behavioural support and medication or vapes to support stopping.</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There is also evidence that bespoke smoking cessation interventions can further increase engagement with treatment and improve outcomes.</a:t>
            </a:r>
            <a:endParaRPr lang="en-CA" sz="1200" b="0" i="0" kern="1200" dirty="0">
              <a:solidFill>
                <a:schemeClr val="tx1"/>
              </a:solidFill>
              <a:effectLst/>
              <a:latin typeface="+mn-lt"/>
              <a:ea typeface="Geneva" pitchFamily="-109" charset="0"/>
              <a:cs typeface="Geneva" pitchFamily="-109" charset="0"/>
            </a:endParaRPr>
          </a:p>
          <a:p>
            <a:endParaRPr lang="en-US" sz="1200" b="1"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Sources: </a:t>
            </a:r>
            <a:endParaRPr lang="en-CA" sz="1200" b="0" i="0" kern="1200" dirty="0">
              <a:solidFill>
                <a:schemeClr val="tx1"/>
              </a:solidFill>
              <a:effectLst/>
              <a:latin typeface="+mn-lt"/>
              <a:ea typeface="Geneva" pitchFamily="-109" charset="0"/>
              <a:cs typeface="Geneva" pitchFamily="-109" charset="0"/>
            </a:endParaRPr>
          </a:p>
          <a:p>
            <a:pPr lvl="0"/>
            <a:r>
              <a:rPr lang="en-CA" sz="1200" b="0" i="0" kern="1200" dirty="0">
                <a:solidFill>
                  <a:schemeClr val="tx1"/>
                </a:solidFill>
                <a:effectLst/>
                <a:latin typeface="+mn-lt"/>
                <a:ea typeface="Geneva" pitchFamily="-109" charset="0"/>
                <a:cs typeface="Geneva" pitchFamily="-109" charset="0"/>
              </a:rPr>
              <a:t>Spanakis P, Peckham E, Young B, Heron P, Bailey D, Gilbody S. A systematic review of behavioural smoking cessation interventions for people with severe mental ill health-what works? Addiction. 2021 Oct 25. </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dirty="0"/>
          </a:p>
        </p:txBody>
      </p:sp>
    </p:spTree>
    <p:extLst>
      <p:ext uri="{BB962C8B-B14F-4D97-AF65-F5344CB8AC3E}">
        <p14:creationId xmlns:p14="http://schemas.microsoft.com/office/powerpoint/2010/main" val="23413438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kern="1200" dirty="0">
                <a:solidFill>
                  <a:schemeClr val="tx1"/>
                </a:solidFill>
                <a:effectLst/>
                <a:latin typeface="+mn-lt"/>
              </a:rPr>
              <a:t>So, what are the barriers to stopping for people with SMI</a:t>
            </a:r>
            <a:r>
              <a:rPr lang="en-US" dirty="0">
                <a:latin typeface="+mn-lt"/>
              </a:rPr>
              <a:t>?</a:t>
            </a:r>
            <a:endParaRPr lang="en-CA" sz="1200" b="0" i="0" kern="1200" dirty="0">
              <a:solidFill>
                <a:schemeClr val="tx1"/>
              </a:solidFill>
              <a:effectLst/>
              <a:latin typeface="+mn-lt"/>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pPr marL="171450" indent="-171450">
              <a:buFont typeface="Arial" panose="020B0604020202020204" pitchFamily="34" charset="0"/>
              <a:buChar char="•"/>
            </a:pPr>
            <a:r>
              <a:rPr lang="en-US" sz="1200" b="0" i="0" kern="1200" dirty="0">
                <a:solidFill>
                  <a:schemeClr val="tx1"/>
                </a:solidFill>
                <a:effectLst/>
                <a:latin typeface="+mn-lt"/>
              </a:rPr>
              <a:t>Greater nicotine dependence: people with SMI </a:t>
            </a:r>
            <a:r>
              <a:rPr lang="en-US" dirty="0">
                <a:latin typeface="+mn-lt"/>
              </a:rPr>
              <a:t>typically smoke </a:t>
            </a:r>
            <a:r>
              <a:rPr lang="en-US" sz="1200" b="0" i="0" kern="1200" dirty="0">
                <a:solidFill>
                  <a:schemeClr val="tx1"/>
                </a:solidFill>
                <a:effectLst/>
                <a:latin typeface="+mn-lt"/>
              </a:rPr>
              <a:t>significantly more cigarettes per day and are more dependent on cigarettes, making stopping a greater challenge.</a:t>
            </a:r>
            <a:r>
              <a:rPr lang="en-US" dirty="0">
                <a:latin typeface="+mn-lt"/>
              </a:rPr>
              <a:t> </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US" sz="1200" b="0" i="0" kern="1200" dirty="0">
                <a:solidFill>
                  <a:schemeClr val="tx1"/>
                </a:solidFill>
                <a:effectLst/>
                <a:latin typeface="+mn-lt"/>
              </a:rPr>
              <a:t>People with SMI tend to use smoking as a coping mechanism for stress. Smoking does not help with stress, but what smokers perceive as relief from anxiety, stress and low mood is the effect of a vicious cycle of tobacco withdrawal.</a:t>
            </a:r>
            <a:endParaRPr lang="en-CA" sz="1200" b="0" i="0" kern="1200" dirty="0">
              <a:solidFill>
                <a:schemeClr val="tx1"/>
              </a:solidFill>
              <a:effectLst/>
              <a:latin typeface="+mn-lt"/>
            </a:endParaRPr>
          </a:p>
          <a:p>
            <a:pPr marL="171450" indent="-171450">
              <a:buFont typeface="Arial" panose="020B0604020202020204" pitchFamily="34" charset="0"/>
              <a:buChar char="•"/>
            </a:pPr>
            <a:r>
              <a:rPr lang="en-US" sz="1200" b="0" i="0" kern="1200" dirty="0">
                <a:solidFill>
                  <a:schemeClr val="tx1"/>
                </a:solidFill>
                <a:effectLst/>
                <a:latin typeface="+mn-lt"/>
              </a:rPr>
              <a:t>Boredom is also a significant factor that contributes to smoking among people with SMI, who often tend to be socially isolated, potentially unemployed, and experience loneliness.</a:t>
            </a:r>
            <a:r>
              <a:rPr lang="en-US" dirty="0">
                <a:latin typeface="+mn-lt"/>
              </a:rPr>
              <a:t> </a:t>
            </a:r>
            <a:endParaRPr lang="en-CA" dirty="0">
              <a:latin typeface="+mn-lt"/>
            </a:endParaRPr>
          </a:p>
          <a:p>
            <a:pPr marL="171450" indent="-171450">
              <a:buFont typeface="Arial" panose="020B0604020202020204" pitchFamily="34" charset="0"/>
              <a:buChar char="•"/>
            </a:pPr>
            <a:r>
              <a:rPr lang="en-US" sz="1200" b="0" i="0" kern="1200" dirty="0">
                <a:solidFill>
                  <a:schemeClr val="tx1"/>
                </a:solidFill>
                <a:effectLst/>
                <a:latin typeface="+mn-lt"/>
                <a:cs typeface="Arial"/>
              </a:rPr>
              <a:t>People with SMI often have a large number of smokers among peers and within their social network.</a:t>
            </a:r>
            <a:endParaRPr lang="en-US" dirty="0">
              <a:cs typeface="Arial"/>
            </a:endParaRPr>
          </a:p>
          <a:p>
            <a:pPr marL="171450" lvl="0" indent="-171450">
              <a:buFont typeface="Arial" panose="020B0604020202020204" pitchFamily="34" charset="0"/>
              <a:buChar char="•"/>
            </a:pPr>
            <a:r>
              <a:rPr lang="en-US" dirty="0">
                <a:cs typeface="Arial"/>
              </a:rPr>
              <a:t>A lack of staff training, lack of access to stop smoking aids and lack of bespoke services to treat TD among people with mental illness have been key factors too</a:t>
            </a:r>
          </a:p>
          <a:p>
            <a:pPr marL="171450" indent="-171450">
              <a:buFont typeface="Arial" panose="020B0604020202020204" pitchFamily="34" charset="0"/>
              <a:buChar char="•"/>
            </a:pPr>
            <a:endParaRPr lang="en-US" dirty="0">
              <a:cs typeface="Arial"/>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A long-standing culture of smoking in mental health settings can also be challenging for patients… </a:t>
            </a:r>
            <a:r>
              <a:rPr lang="en-US" sz="1200" b="1" i="0" kern="1200" dirty="0">
                <a:solidFill>
                  <a:schemeClr val="tx1"/>
                </a:solidFill>
                <a:effectLst/>
                <a:latin typeface="+mn-lt"/>
              </a:rPr>
              <a:t>[move to next slide]</a:t>
            </a:r>
            <a:endParaRPr lang="en-CA" sz="1200" b="0" i="0" kern="1200" dirty="0">
              <a:solidFill>
                <a:schemeClr val="tx1"/>
              </a:solidFill>
              <a:effectLst/>
              <a:latin typeface="+mn-lt"/>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1" i="0" kern="1200" dirty="0">
                <a:solidFill>
                  <a:schemeClr val="tx1"/>
                </a:solidFill>
                <a:effectLst/>
                <a:latin typeface="+mn-lt"/>
              </a:rPr>
              <a:t>Sources:</a:t>
            </a:r>
            <a:r>
              <a:rPr lang="en-US" b="1" dirty="0">
                <a:latin typeface="+mn-lt"/>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ASH. The Stolen Years: The Mental Health And Smoking Action Report. 2016.</a:t>
            </a:r>
            <a:r>
              <a:rPr lang="en-US" dirty="0">
                <a:latin typeface="+mn-lt"/>
              </a:rPr>
              <a:t> </a:t>
            </a:r>
            <a:endParaRPr lang="en-CA" sz="1200" b="0" i="0" kern="1200" dirty="0">
              <a:solidFill>
                <a:schemeClr val="tx1"/>
              </a:solidFill>
              <a:effectLst/>
              <a:latin typeface="+mn-lt"/>
              <a:ea typeface="Geneva" pitchFamily="-109" charset="0"/>
              <a:cs typeface="Geneva" pitchFamily="-109" charset="0"/>
            </a:endParaRP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28</a:t>
            </a:fld>
            <a:endParaRPr lang="en-US" dirty="0"/>
          </a:p>
        </p:txBody>
      </p:sp>
    </p:spTree>
    <p:extLst>
      <p:ext uri="{BB962C8B-B14F-4D97-AF65-F5344CB8AC3E}">
        <p14:creationId xmlns:p14="http://schemas.microsoft.com/office/powerpoint/2010/main" val="1617078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kern="1200" dirty="0">
                <a:solidFill>
                  <a:schemeClr val="tx1"/>
                </a:solidFill>
                <a:effectLst/>
                <a:latin typeface="+mn-lt"/>
                <a:ea typeface="Geneva" pitchFamily="-109" charset="0"/>
                <a:cs typeface="Geneva" pitchFamily="-109" charset="0"/>
              </a:rPr>
              <a:t>There </a:t>
            </a:r>
            <a:r>
              <a:rPr lang="en-US" sz="1200" b="0" i="0" kern="1200" dirty="0">
                <a:solidFill>
                  <a:schemeClr val="tx1"/>
                </a:solidFill>
                <a:effectLst/>
                <a:latin typeface="+mn-lt"/>
              </a:rPr>
              <a:t>has been a long-standing culture of smoking in mental health facilities and community mental health.</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This includes cigarettes being used for behavioral reinforcement in these settings, with a significant number of people starting smoking while inpatients.</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Staff behaviour has often historically enabled smoking. 57% of trusts reported staff accompany patients on smoking breaks daily. Overall, the mental health community has responded slowly to the need to support smoking cessation among SMI patients, with a change in culture only recently occurring.</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There have been concerns about medication adjustment and its complexity, and a belief that supporting patients with stopping causes complications.</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There are low expectations among healthcare workers about the ability of SMI patients to quit and that it is not a realistic goal: “smoking is the least of their problems”, “smoking in their only pleasure”, “it’s the only thing they have control over”, “it’s not the right time”.</a:t>
            </a:r>
            <a:endParaRPr lang="en-CA" sz="1200" b="0" i="0" kern="1200" dirty="0">
              <a:solidFill>
                <a:schemeClr val="tx1"/>
              </a:solidFill>
              <a:effectLst/>
              <a:latin typeface="+mn-lt"/>
            </a:endParaRPr>
          </a:p>
          <a:p>
            <a:r>
              <a:rPr lang="en-CA" sz="1200" b="0" i="0" kern="1200" dirty="0">
                <a:solidFill>
                  <a:schemeClr val="tx1"/>
                </a:solidFill>
                <a:effectLst/>
                <a:latin typeface="+mn-lt"/>
              </a:rPr>
              <a:t> </a:t>
            </a:r>
          </a:p>
          <a:p>
            <a:r>
              <a:rPr lang="en-US" sz="1200" b="0" i="0" kern="1200" dirty="0">
                <a:solidFill>
                  <a:schemeClr val="tx1"/>
                </a:solidFill>
                <a:effectLst/>
                <a:latin typeface="+mn-lt"/>
              </a:rPr>
              <a:t>There may also be fears that stopping may lead to mental health decline which, as you have seen in this presentation, is not the case.</a:t>
            </a:r>
            <a:endParaRPr lang="en-CA" sz="1200" b="0" i="0" kern="1200" dirty="0">
              <a:solidFill>
                <a:schemeClr val="tx1"/>
              </a:solidFill>
              <a:effectLst/>
              <a:latin typeface="+mn-lt"/>
            </a:endParaRPr>
          </a:p>
          <a:p>
            <a:r>
              <a:rPr lang="en-US" sz="1200" b="1" i="0" kern="1200" dirty="0">
                <a:solidFill>
                  <a:schemeClr val="tx1"/>
                </a:solidFill>
                <a:effectLst/>
                <a:latin typeface="+mn-lt"/>
              </a:rPr>
              <a:t> </a:t>
            </a:r>
            <a:endParaRPr lang="en-CA" sz="1200" b="0" i="0" kern="1200" dirty="0">
              <a:solidFill>
                <a:schemeClr val="tx1"/>
              </a:solidFill>
              <a:effectLst/>
              <a:latin typeface="+mn-lt"/>
            </a:endParaRPr>
          </a:p>
          <a:p>
            <a:r>
              <a:rPr lang="en-US" sz="1200" b="1" i="0" kern="1200" dirty="0">
                <a:solidFill>
                  <a:schemeClr val="tx1"/>
                </a:solidFill>
                <a:effectLst/>
                <a:latin typeface="+mn-lt"/>
              </a:rPr>
              <a:t>Sources:</a:t>
            </a:r>
            <a:r>
              <a:rPr lang="en-US"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rPr>
              <a:t>ASH. The Stolen Years: The Mental Health And Smoking Action Report. 2016</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mn-lt"/>
              </a:rPr>
              <a:t>Ratschen E, Britton J, McNeill A. Smoke-free hospitals - the English experience: results from a survey, interviews, and site visits. BMC Health Serv Res. 2008 Feb 18;8:41. doi: 10.1186/1472-6963-8-41. PMID: 18282278; PMCID: PMC2266918.</a:t>
            </a:r>
          </a:p>
          <a:p>
            <a:pPr marL="171450" lvl="0" indent="-171450">
              <a:buFont typeface="Arial" panose="020B0604020202020204" pitchFamily="34" charset="0"/>
              <a:buChar char="•"/>
            </a:pPr>
            <a:r>
              <a:rPr lang="en-CA" sz="1200" b="0" i="0" kern="1200" dirty="0">
                <a:solidFill>
                  <a:schemeClr val="tx1"/>
                </a:solidFill>
                <a:effectLst/>
                <a:latin typeface="+mn-lt"/>
              </a:rPr>
              <a:t>Ratschen E, Britton J, Doody GA, McNeill A. Smoke-free policy in acute mental health wards: avoiding the pitfalls. Gen Hosp Psychiatry. 2009 Mar-Apr;31(2):131-6. doi: 10.1016/j.genhosppsych.2008.10.006. Epub 2008 Dec 5. PMID: 19269533.</a:t>
            </a:r>
          </a:p>
          <a:p>
            <a:pPr marL="171450" lvl="0" indent="-171450">
              <a:buFont typeface="Arial" panose="020B0604020202020204" pitchFamily="34" charset="0"/>
              <a:buChar char="•"/>
            </a:pPr>
            <a:r>
              <a:rPr lang="en-CA" sz="1200" b="0" i="0" kern="1200" dirty="0">
                <a:solidFill>
                  <a:schemeClr val="tx1"/>
                </a:solidFill>
                <a:effectLst/>
                <a:latin typeface="+mn-lt"/>
              </a:rPr>
              <a:t>Ratschen E, Britton J, McNeill A. Implementation of smoke-free policies in mental health in-patient settings in England. Br J Psychiatry. 2009 Jun;194(6):547-51. doi: 10.1192/bjp.bp.108.051052. PMID: 19478296.</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dirty="0"/>
          </a:p>
        </p:txBody>
      </p:sp>
    </p:spTree>
    <p:extLst>
      <p:ext uri="{BB962C8B-B14F-4D97-AF65-F5344CB8AC3E}">
        <p14:creationId xmlns:p14="http://schemas.microsoft.com/office/powerpoint/2010/main" val="1326265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xfrm>
            <a:off x="685800" y="4343400"/>
            <a:ext cx="5486400" cy="4048126"/>
          </a:xfrm>
          <a:noFill/>
        </p:spPr>
        <p:txBody>
          <a:bodyPr wrap="square" numCol="1" anchor="t" anchorCtr="0" compatLnSpc="1">
            <a:prstTxWarp prst="textNoShape">
              <a:avLst/>
            </a:prstTxWarp>
            <a:normAutofit fontScale="77500" lnSpcReduction="20000"/>
          </a:bodyPr>
          <a:lstStyle/>
          <a:p>
            <a:r>
              <a:rPr lang="en-GB" sz="1200" b="1" i="0" kern="1200" dirty="0">
                <a:solidFill>
                  <a:schemeClr val="tx1"/>
                </a:solidFill>
                <a:effectLst/>
                <a:latin typeface="Arial"/>
                <a:cs typeface="Arial"/>
              </a:rPr>
              <a:t>[For virtual training – delete for face-to-face delivery. This slide reflects Zoom functions – amend slide for virtual platform used]</a:t>
            </a:r>
            <a:endParaRPr lang="en-CA" sz="1200" b="0" i="0" kern="1200" dirty="0">
              <a:solidFill>
                <a:schemeClr val="tx1"/>
              </a:solidFill>
              <a:effectLst/>
              <a:latin typeface="Arial"/>
              <a:cs typeface="Arial"/>
            </a:endParaRPr>
          </a:p>
          <a:p>
            <a:r>
              <a:rPr lang="en-CA" sz="1200" b="1" i="0" kern="1200" dirty="0">
                <a:solidFill>
                  <a:schemeClr val="tx1"/>
                </a:solidFill>
                <a:effectLst/>
                <a:latin typeface="Arial"/>
                <a:cs typeface="Arial"/>
              </a:rPr>
              <a:t> </a:t>
            </a:r>
            <a:endParaRPr lang="en-CA" sz="1200" b="0" i="0" kern="1200" dirty="0">
              <a:solidFill>
                <a:schemeClr val="tx1"/>
              </a:solidFill>
              <a:effectLst/>
              <a:latin typeface="Arial"/>
              <a:cs typeface="Arial"/>
            </a:endParaRPr>
          </a:p>
          <a:p>
            <a:r>
              <a:rPr lang="en-GB" sz="1200" b="0" i="0" kern="1200" dirty="0">
                <a:solidFill>
                  <a:schemeClr val="tx1"/>
                </a:solidFill>
                <a:effectLst/>
                <a:latin typeface="Arial"/>
                <a:cs typeface="Arial"/>
              </a:rPr>
              <a:t>Some of you may be familiar with online training while for others this will be a new experience.</a:t>
            </a:r>
            <a:r>
              <a:rPr lang="en-GB" sz="1200" dirty="0">
                <a:latin typeface="Arial"/>
                <a:cs typeface="Arial"/>
              </a:rPr>
              <a:t> </a:t>
            </a:r>
            <a:endParaRPr lang="en-CA" sz="1200" dirty="0">
              <a:latin typeface="Arial" panose="020B0604020202020204" pitchFamily="34" charset="0"/>
              <a:cs typeface="Arial" panose="020B0604020202020204" pitchFamily="34" charset="0"/>
            </a:endParaRPr>
          </a:p>
          <a:p>
            <a:r>
              <a:rPr lang="en-CA" sz="1200" dirty="0">
                <a:latin typeface="Arial"/>
                <a:cs typeface="Arial"/>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a:cs typeface="Arial"/>
              </a:rPr>
              <a:t>Here is an introduction to some of the functions we will use during today’s session:</a:t>
            </a:r>
            <a:endParaRPr lang="en-CA" sz="1200" b="0" i="0" kern="1200" dirty="0">
              <a:solidFill>
                <a:schemeClr val="tx1"/>
              </a:solidFill>
              <a:effectLst/>
              <a:latin typeface="Arial"/>
              <a:cs typeface="Arial"/>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lvl="0" indent="-228600">
              <a:buFont typeface="+mj-lt"/>
              <a:buAutoNum type="arabicPeriod"/>
            </a:pPr>
            <a:r>
              <a:rPr lang="en-GB" sz="1200" b="0" i="0" kern="1200" dirty="0">
                <a:solidFill>
                  <a:schemeClr val="tx1"/>
                </a:solidFill>
                <a:effectLst/>
                <a:latin typeface="Arial"/>
                <a:cs typeface="Arial"/>
              </a:rPr>
              <a:t>Turn camera on or off: we encourage everyone to keep their camera on for the duration of the session.</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lvl="0" indent="-228600">
              <a:buFont typeface="+mj-lt"/>
              <a:buAutoNum type="arabicPeriod"/>
            </a:pPr>
            <a:r>
              <a:rPr lang="en-GB" sz="1200" b="0" i="0" kern="1200" dirty="0">
                <a:solidFill>
                  <a:schemeClr val="tx1"/>
                </a:solidFill>
                <a:effectLst/>
                <a:latin typeface="Arial"/>
                <a:cs typeface="Arial"/>
              </a:rPr>
              <a:t>Turn mic on or off: we recommend having your mic on mute throughout unless you wish to verbally respond (quick tip: you can temporarily unmute by holding down the space bar).</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lvl="0" indent="-228600">
              <a:buFont typeface="+mj-lt"/>
              <a:buAutoNum type="arabicPeriod"/>
            </a:pPr>
            <a:r>
              <a:rPr lang="en-GB" sz="1200" b="0" i="0" kern="1200" dirty="0">
                <a:solidFill>
                  <a:schemeClr val="tx1"/>
                </a:solidFill>
                <a:effectLst/>
                <a:latin typeface="Arial"/>
                <a:cs typeface="Arial"/>
              </a:rPr>
              <a:t>If you have a question during the training please pop it into the chat box </a:t>
            </a:r>
            <a:r>
              <a:rPr lang="en-GB" sz="1200" b="1" i="0" kern="1200" dirty="0">
                <a:solidFill>
                  <a:schemeClr val="tx1"/>
                </a:solidFill>
                <a:effectLst/>
                <a:latin typeface="Arial"/>
                <a:cs typeface="Arial"/>
              </a:rPr>
              <a:t>or</a:t>
            </a:r>
            <a:r>
              <a:rPr lang="en-GB" sz="1200" b="0" i="0" kern="1200" dirty="0">
                <a:solidFill>
                  <a:schemeClr val="tx1"/>
                </a:solidFill>
                <a:effectLst/>
                <a:latin typeface="Arial"/>
                <a:cs typeface="Arial"/>
              </a:rPr>
              <a:t>…</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228600" marR="0" lvl="0" indent="-228600" algn="l" defTabSz="457200" rtl="0" eaLnBrk="0" fontAlgn="base" latinLnBrk="0" hangingPunct="0">
              <a:lnSpc>
                <a:spcPct val="100000"/>
              </a:lnSpc>
              <a:spcBef>
                <a:spcPct val="30000"/>
              </a:spcBef>
              <a:spcAft>
                <a:spcPct val="0"/>
              </a:spcAft>
              <a:buClrTx/>
              <a:buSzTx/>
              <a:buFont typeface="+mj-lt"/>
              <a:buAutoNum type="arabicPeriod" startAt="5"/>
              <a:tabLst/>
              <a:defRPr/>
            </a:pPr>
            <a:r>
              <a:rPr lang="en-GB" sz="1200" b="0" i="0" kern="1200" dirty="0">
                <a:solidFill>
                  <a:schemeClr val="tx1"/>
                </a:solidFill>
                <a:effectLst/>
                <a:latin typeface="Arial"/>
                <a:cs typeface="Arial"/>
              </a:rPr>
              <a:t>… use the ‘raise your hand’ function and we will invite you to unmute and ask your question verbally.</a:t>
            </a:r>
            <a:r>
              <a:rPr lang="en-GB" sz="1200" b="0" i="0" kern="1200" dirty="0">
                <a:solidFill>
                  <a:schemeClr val="tx1"/>
                </a:solidFill>
                <a:effectLst/>
                <a:latin typeface="+mn-lt"/>
                <a:cs typeface="Arial"/>
              </a:rPr>
              <a:t> You can also react to questions/content with a thumbs up or thumbs down or let us know if the pace is too fast by selecting the appropriate reaction.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lvl="0" indent="0">
              <a:buFont typeface="+mj-lt"/>
              <a:buNone/>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a:cs typeface="Arial"/>
              </a:rPr>
              <a:t>[Note:</a:t>
            </a:r>
            <a:r>
              <a:rPr lang="en-GB" sz="1200" b="0" i="0" kern="1200" dirty="0">
                <a:solidFill>
                  <a:schemeClr val="tx1"/>
                </a:solidFill>
                <a:effectLst/>
                <a:latin typeface="Arial"/>
                <a:cs typeface="Arial"/>
              </a:rPr>
              <a:t> points 3 and 5 are going to be crucial for the smooth running of the session as they help ensure participants are not talking over each other].</a:t>
            </a:r>
          </a:p>
          <a:p>
            <a:endParaRPr lang="en-CA" sz="1200" b="0" i="0" kern="1200" dirty="0">
              <a:solidFill>
                <a:schemeClr val="tx1"/>
              </a:solidFill>
              <a:effectLst/>
              <a:latin typeface="Arial"/>
              <a:cs typeface="Arial"/>
            </a:endParaRPr>
          </a:p>
          <a:p>
            <a:pPr marL="228600" indent="-228600">
              <a:buFont typeface="+mj-lt"/>
              <a:buAutoNum type="arabicPeriod" startAt="6"/>
            </a:pPr>
            <a:r>
              <a:rPr lang="en-GB" sz="1200" b="0" i="0" kern="1200" dirty="0">
                <a:solidFill>
                  <a:schemeClr val="tx1"/>
                </a:solidFill>
                <a:effectLst/>
                <a:latin typeface="Arial"/>
                <a:cs typeface="Arial"/>
              </a:rPr>
              <a:t>Hang up icon: if you accidentally press this and leave the session just click on the link that brought you into the session again and you will be able to re-join.</a:t>
            </a:r>
            <a:endParaRPr lang="en-CA" sz="1200" b="0" i="0" kern="1200" dirty="0">
              <a:solidFill>
                <a:schemeClr val="tx1"/>
              </a:solidFill>
              <a:effectLst/>
              <a:latin typeface="Arial"/>
              <a:cs typeface="Arial"/>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a:cs typeface="Arial"/>
              </a:rPr>
              <a:t>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mn-lt"/>
                <a:cs typeface="Arial"/>
              </a:rPr>
              <a:t>If you need to contact a trainer personally during the course, you can message trainers privately by going to the chat function and selecting the trainer’s name from the drop-down box.</a:t>
            </a:r>
            <a:endParaRPr lang="en-CA" sz="1200" b="0" i="0" kern="1200" dirty="0">
              <a:solidFill>
                <a:schemeClr val="tx1"/>
              </a:solidFill>
              <a:effectLst/>
              <a:latin typeface="+mn-lt"/>
              <a:cs typeface="Arial"/>
            </a:endParaRPr>
          </a:p>
          <a:p>
            <a:endParaRPr lang="en-CA" sz="1200" b="0" i="0" kern="1200" dirty="0">
              <a:solidFill>
                <a:schemeClr val="tx1"/>
              </a:solidFill>
              <a:effectLst/>
              <a:latin typeface="Arial"/>
              <a:cs typeface="Arial"/>
            </a:endParaRPr>
          </a:p>
          <a:p>
            <a:r>
              <a:rPr lang="en-GB" sz="1200" b="0" i="0" kern="1200" dirty="0">
                <a:solidFill>
                  <a:schemeClr val="tx1"/>
                </a:solidFill>
                <a:effectLst/>
                <a:latin typeface="Arial"/>
                <a:cs typeface="Arial"/>
              </a:rPr>
              <a:t>Please keep the training in full screen and please switch your emails off/close your email browser to avoid getting distracted during the session.</a:t>
            </a:r>
            <a:endParaRPr lang="en-CA" sz="1200" b="0" i="0" kern="1200" dirty="0">
              <a:solidFill>
                <a:schemeClr val="tx1"/>
              </a:solidFill>
              <a:effectLst/>
              <a:latin typeface="Arial"/>
              <a:cs typeface="Arial"/>
            </a:endParaRPr>
          </a:p>
          <a:p>
            <a:endParaRPr lang="en-GB" altLang="en-US" sz="1200" dirty="0"/>
          </a:p>
        </p:txBody>
      </p:sp>
      <p:sp>
        <p:nvSpPr>
          <p:cNvPr id="4" name="Slide Number Placeholder 3"/>
          <p:cNvSpPr>
            <a:spLocks noGrp="1"/>
          </p:cNvSpPr>
          <p:nvPr>
            <p:ph type="sldNum" sz="quarter" idx="5"/>
          </p:nvPr>
        </p:nvSpPr>
        <p:spPr/>
        <p:txBody>
          <a:bodyPr/>
          <a:lstStyle/>
          <a:p>
            <a:pPr>
              <a:defRPr/>
            </a:pPr>
            <a:fld id="{80643FC2-CC6E-0C42-914F-126471564746}" type="slidenum">
              <a:rPr lang="en-US" smtClean="0"/>
              <a:pPr>
                <a:defRPr/>
              </a:pPr>
              <a:t>3</a:t>
            </a:fld>
            <a:endParaRPr lang="en-US" dirty="0"/>
          </a:p>
        </p:txBody>
      </p:sp>
    </p:spTree>
    <p:extLst>
      <p:ext uri="{BB962C8B-B14F-4D97-AF65-F5344CB8AC3E}">
        <p14:creationId xmlns:p14="http://schemas.microsoft.com/office/powerpoint/2010/main" val="32009993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96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en-CA" dirty="0">
                <a:solidFill>
                  <a:srgbClr val="3F3F3F"/>
                </a:solidFill>
                <a:effectLst/>
                <a:latin typeface="+mn-lt"/>
              </a:rPr>
              <a:t>Traditionally, inpatients who smoke have been escorted to ward gardens, hospital grounds or, more recently, to the hospital gate to smoke for time limited periods at regular intervals every day. These established routines have forced smokers to smoke as many cigarettes as possible during these cigarette breaks, in many cases meaning increased tobacco intake. </a:t>
            </a:r>
          </a:p>
          <a:p>
            <a:endParaRPr lang="en-CA" dirty="0">
              <a:solidFill>
                <a:srgbClr val="3F3F3F"/>
              </a:solidFill>
              <a:effectLst/>
              <a:latin typeface="+mn-lt"/>
            </a:endParaRPr>
          </a:p>
          <a:p>
            <a:r>
              <a:rPr lang="en-CA" dirty="0">
                <a:solidFill>
                  <a:srgbClr val="3F3F3F"/>
                </a:solidFill>
                <a:effectLst/>
                <a:latin typeface="+mn-lt"/>
              </a:rPr>
              <a:t>Other smokers who did not have leave the building were forced to go ‘cold turkey' because NRT was not widely available and vapes were either not permitted or available. </a:t>
            </a:r>
          </a:p>
          <a:p>
            <a:endParaRPr lang="en-CA" dirty="0">
              <a:solidFill>
                <a:srgbClr val="3F3F3F"/>
              </a:solidFill>
              <a:effectLst/>
              <a:latin typeface="+mn-lt"/>
            </a:endParaRPr>
          </a:p>
          <a:p>
            <a:r>
              <a:rPr lang="en-CA" dirty="0">
                <a:solidFill>
                  <a:srgbClr val="3F3F3F"/>
                </a:solidFill>
                <a:effectLst/>
                <a:latin typeface="+mn-lt"/>
              </a:rPr>
              <a:t>Repeatedly driving sick smokers into withdrawal is extremely uncomfortable for them and leads to behavioural disturbances on wards. </a:t>
            </a:r>
          </a:p>
          <a:p>
            <a:endParaRPr lang="en-GB" altLang="en-US" dirty="0">
              <a:latin typeface="+mn-lt"/>
              <a:ea typeface="ＭＳ Ｐゴシック" charset="-128"/>
            </a:endParaRPr>
          </a:p>
        </p:txBody>
      </p:sp>
      <p:sp>
        <p:nvSpPr>
          <p:cNvPr id="69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fld id="{BB8350F7-F8B4-5740-9A9B-B68D8BA70778}" type="slidenum">
              <a:rPr lang="en-GB" altLang="en-US"/>
              <a:pPr/>
              <a:t>30</a:t>
            </a:fld>
            <a:endParaRPr lang="en-GB" altLang="en-US" dirty="0"/>
          </a:p>
        </p:txBody>
      </p:sp>
    </p:spTree>
    <p:extLst>
      <p:ext uri="{BB962C8B-B14F-4D97-AF65-F5344CB8AC3E}">
        <p14:creationId xmlns:p14="http://schemas.microsoft.com/office/powerpoint/2010/main" val="2161586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12813">
              <a:buFont typeface="Arial" panose="020B0604020202020204" pitchFamily="34" charset="0"/>
              <a:buChar char="•"/>
            </a:pPr>
            <a:r>
              <a:rPr lang="en-GB" altLang="en-US" dirty="0">
                <a:latin typeface="Arial" panose="020B0604020202020204" pitchFamily="34" charset="0"/>
                <a:ea typeface="ＭＳ Ｐゴシック"/>
                <a:cs typeface="Arial" panose="020B0604020202020204" pitchFamily="34" charset="0"/>
              </a:rPr>
              <a:t>Since smokefree legislation (2008), inpatient services in the UK have implemented ‘smoking breaks’ every 1-2 hours </a:t>
            </a:r>
            <a:endParaRPr lang="en-US" dirty="0"/>
          </a:p>
          <a:p>
            <a:pPr marL="171450" indent="-171450" defTabSz="912813">
              <a:buFont typeface="Arial" panose="020B0604020202020204" pitchFamily="34" charset="0"/>
              <a:buChar char="•"/>
            </a:pPr>
            <a:r>
              <a:rPr lang="en-GB" altLang="en-US" dirty="0">
                <a:latin typeface="Arial"/>
                <a:ea typeface="ＭＳ Ｐゴシック"/>
                <a:cs typeface="Arial"/>
              </a:rPr>
              <a:t>Patients are forced into nicotine withdrawal several times per day </a:t>
            </a:r>
            <a:endParaRPr lang="en-GB" altLang="en-US" dirty="0">
              <a:latin typeface="Arial"/>
              <a:ea typeface="ＭＳ Ｐゴシック" charset="-128"/>
              <a:cs typeface="Arial"/>
            </a:endParaRPr>
          </a:p>
          <a:p>
            <a:pPr defTabSz="912813"/>
            <a:endParaRPr lang="en-GB" altLang="en-US" dirty="0">
              <a:solidFill>
                <a:srgbClr val="000000"/>
              </a:solidFill>
              <a:latin typeface="Arial" panose="020B0604020202020204" pitchFamily="34" charset="0"/>
              <a:ea typeface="ＭＳ Ｐゴシック"/>
              <a:cs typeface="Arial" panose="020B0604020202020204" pitchFamily="34" charset="0"/>
            </a:endParaRPr>
          </a:p>
          <a:p>
            <a:pPr marL="171450" indent="-171450" defTabSz="912813">
              <a:buFont typeface="Arial" panose="020B0604020202020204" pitchFamily="34" charset="0"/>
              <a:buChar char="•"/>
            </a:pPr>
            <a:r>
              <a:rPr lang="en-GB" altLang="en-US" dirty="0">
                <a:solidFill>
                  <a:srgbClr val="000000"/>
                </a:solidFill>
                <a:latin typeface="Arial" panose="020B0604020202020204" pitchFamily="34" charset="0"/>
                <a:ea typeface="ＭＳ Ｐゴシック"/>
                <a:cs typeface="Arial" panose="020B0604020202020204" pitchFamily="34" charset="0"/>
              </a:rPr>
              <a:t>£98.40 a day for a band 5 nurse to supervise smoking (£41 an hour) </a:t>
            </a:r>
            <a:endParaRPr lang="en-GB" altLang="en-US" dirty="0">
              <a:solidFill>
                <a:srgbClr val="000000"/>
              </a:solidFill>
              <a:latin typeface="Arial" panose="020B0604020202020204" pitchFamily="34" charset="0"/>
              <a:ea typeface="ＭＳ Ｐゴシック" charset="-128"/>
              <a:cs typeface="Arial" panose="020B0604020202020204" pitchFamily="34" charset="0"/>
            </a:endParaRPr>
          </a:p>
          <a:p>
            <a:pPr marL="171450" indent="-171450" defTabSz="912813">
              <a:buFont typeface="Arial" panose="020B0604020202020204" pitchFamily="34" charset="0"/>
              <a:buChar char="•"/>
            </a:pPr>
            <a:r>
              <a:rPr lang="en-GB" altLang="en-US" dirty="0">
                <a:solidFill>
                  <a:srgbClr val="000000"/>
                </a:solidFill>
                <a:latin typeface="Arial" panose="020B0604020202020204" pitchFamily="34" charset="0"/>
                <a:ea typeface="ＭＳ Ｐゴシック"/>
                <a:cs typeface="Arial" panose="020B0604020202020204" pitchFamily="34" charset="0"/>
              </a:rPr>
              <a:t>£61.50 for CAMHS and MHOA</a:t>
            </a:r>
          </a:p>
          <a:p>
            <a:pPr marL="0" marR="0" lvl="0" indent="0" algn="l" defTabSz="912813" rtl="0" eaLnBrk="0" fontAlgn="base" latinLnBrk="0" hangingPunct="0">
              <a:lnSpc>
                <a:spcPct val="100000"/>
              </a:lnSpc>
              <a:spcBef>
                <a:spcPct val="30000"/>
              </a:spcBef>
              <a:spcAft>
                <a:spcPct val="0"/>
              </a:spcAft>
              <a:buClrTx/>
              <a:buSzTx/>
              <a:buFont typeface="Arial"/>
              <a:buNone/>
              <a:tabLst/>
              <a:defRPr/>
            </a:pPr>
            <a:endParaRPr lang="en-GB" dirty="0">
              <a:solidFill>
                <a:srgbClr val="000000"/>
              </a:solidFill>
              <a:effectLst/>
              <a:latin typeface="Arial" panose="020B0604020202020204" pitchFamily="34" charset="0"/>
              <a:ea typeface="ＭＳ Ｐゴシック"/>
              <a:cs typeface="Arial" panose="020B0604020202020204" pitchFamily="34" charset="0"/>
            </a:endParaRPr>
          </a:p>
          <a:p>
            <a:pPr marL="0" marR="0" lvl="0" indent="0" algn="l" defTabSz="912813" rtl="0" eaLnBrk="0" fontAlgn="base" latinLnBrk="0" hangingPunct="0">
              <a:lnSpc>
                <a:spcPct val="100000"/>
              </a:lnSpc>
              <a:spcBef>
                <a:spcPct val="30000"/>
              </a:spcBef>
              <a:spcAft>
                <a:spcPct val="0"/>
              </a:spcAft>
              <a:buClrTx/>
              <a:buSzTx/>
              <a:buFont typeface="Arial"/>
              <a:buNone/>
              <a:tabLst/>
              <a:defRPr/>
            </a:pPr>
            <a:r>
              <a:rPr lang="en-CA" dirty="0">
                <a:effectLst/>
                <a:latin typeface="Arial" panose="020B0604020202020204" pitchFamily="34" charset="0"/>
                <a:cs typeface="Arial" panose="020B0604020202020204" pitchFamily="34" charset="0"/>
              </a:rPr>
              <a:t>Time and resources are being used to facilitate smoking in mental health hospitals with smokefree policies which allow smoking in hospital grounds. These resources could be redirected to provide evidence-based care that improves health and wellbeing, such as tobacco dependence treatment. </a:t>
            </a:r>
          </a:p>
          <a:p>
            <a:pPr defTabSz="912813"/>
            <a:endParaRPr lang="en-GB" altLang="en-US" dirty="0">
              <a:solidFill>
                <a:srgbClr val="000000"/>
              </a:solidFill>
              <a:latin typeface="Arial" panose="020B0604020202020204" pitchFamily="34" charset="0"/>
              <a:ea typeface="ＭＳ Ｐゴシック"/>
              <a:cs typeface="Arial" panose="020B0604020202020204" pitchFamily="34" charset="0"/>
            </a:endParaRPr>
          </a:p>
          <a:p>
            <a:pPr defTabSz="912813"/>
            <a:r>
              <a:rPr lang="en-GB" altLang="en-US" b="1" dirty="0">
                <a:solidFill>
                  <a:srgbClr val="000000"/>
                </a:solidFill>
                <a:latin typeface="Arial" panose="020B0604020202020204" pitchFamily="34" charset="0"/>
                <a:ea typeface="ＭＳ Ｐゴシック"/>
                <a:cs typeface="Arial" panose="020B0604020202020204" pitchFamily="34" charset="0"/>
              </a:rPr>
              <a:t>Sources: </a:t>
            </a:r>
          </a:p>
          <a:p>
            <a:pPr defTabSz="912813"/>
            <a:r>
              <a:rPr lang="en-CA" b="0" i="0" dirty="0">
                <a:solidFill>
                  <a:srgbClr val="212121"/>
                </a:solidFill>
                <a:effectLst/>
                <a:latin typeface="Arial" panose="020B0604020202020204" pitchFamily="34" charset="0"/>
                <a:cs typeface="Arial" panose="020B0604020202020204" pitchFamily="34" charset="0"/>
              </a:rPr>
              <a:t>Robson D, Yates M, Craig TJ, Healey A, McNeill A. Time to Smoke: Facilitating Smoking Breaks in Mental Health Inpatient Settings. Nicotine Tob Res. 2016 Aug;18(8):1794-7. doi: 10.1093/ntr/ntw103. Epub 2016 Apr 16. PMID: 27085082.</a:t>
            </a:r>
            <a:endParaRPr lang="en-GB" altLang="en-US" dirty="0">
              <a:solidFill>
                <a:srgbClr val="000000"/>
              </a:solidFill>
              <a:latin typeface="Arial" panose="020B0604020202020204" pitchFamily="34" charset="0"/>
              <a:ea typeface="ＭＳ Ｐゴシック"/>
              <a:cs typeface="Arial" panose="020B0604020202020204" pitchFamily="34" charset="0"/>
            </a:endParaRPr>
          </a:p>
          <a:p>
            <a:pPr defTabSz="912813">
              <a:buFont typeface="Arial"/>
              <a:buChar char="•"/>
            </a:pPr>
            <a:endParaRPr lang="en-GB" altLang="en-US" dirty="0">
              <a:latin typeface="Corbel" charset="0"/>
              <a:ea typeface="ＭＳ Ｐゴシック" charset="-128"/>
            </a:endParaRPr>
          </a:p>
          <a:p>
            <a:pPr defTabSz="912813">
              <a:buFont typeface="Arial"/>
              <a:buChar char="•"/>
            </a:pPr>
            <a:endParaRPr lang="en-GB" altLang="en-US" dirty="0">
              <a:latin typeface="Corbel" charset="0"/>
              <a:ea typeface="ＭＳ Ｐゴシック" charset="-128"/>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dirty="0"/>
          </a:p>
        </p:txBody>
      </p:sp>
    </p:spTree>
    <p:extLst>
      <p:ext uri="{BB962C8B-B14F-4D97-AF65-F5344CB8AC3E}">
        <p14:creationId xmlns:p14="http://schemas.microsoft.com/office/powerpoint/2010/main" val="32473637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Geneva" pitchFamily="-109" charset="0"/>
                <a:cs typeface="Geneva" pitchFamily="-109" charset="0"/>
              </a:rPr>
              <a:t>This is Paul’s story, in his own words, about stopping smoking with a mental health condition. Let’s watch. </a:t>
            </a:r>
          </a:p>
          <a:p>
            <a:endParaRPr lang="en-US" sz="1200" b="0" i="0" kern="1200" dirty="0">
              <a:solidFill>
                <a:schemeClr val="tx1"/>
              </a:solidFill>
              <a:effectLst/>
              <a:latin typeface="+mn-lt"/>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kern="1200" dirty="0">
                <a:solidFill>
                  <a:schemeClr val="tx1"/>
                </a:solidFill>
                <a:effectLst/>
                <a:latin typeface="+mn-lt"/>
                <a:ea typeface="Geneva" pitchFamily="-109" charset="0"/>
                <a:cs typeface="Geneva" pitchFamily="-109" charset="0"/>
              </a:rPr>
              <a:t>[move to next slide]</a:t>
            </a:r>
            <a:endParaRPr lang="en-CA" sz="1200" b="0" i="0" kern="1200" dirty="0">
              <a:solidFill>
                <a:schemeClr val="tx1"/>
              </a:solidFill>
              <a:effectLst/>
              <a:latin typeface="+mn-lt"/>
              <a:ea typeface="Geneva" pitchFamily="-109" charset="0"/>
              <a:cs typeface="Geneva" pitchFamily="-109" charset="0"/>
            </a:endParaRPr>
          </a:p>
          <a:p>
            <a:endParaRPr lang="en-CA" sz="1200" b="0" i="0" kern="1200" dirty="0">
              <a:solidFill>
                <a:schemeClr val="tx1"/>
              </a:solidFill>
              <a:effectLst/>
              <a:latin typeface="+mn-lt"/>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dirty="0"/>
          </a:p>
        </p:txBody>
      </p:sp>
    </p:spTree>
    <p:extLst>
      <p:ext uri="{BB962C8B-B14F-4D97-AF65-F5344CB8AC3E}">
        <p14:creationId xmlns:p14="http://schemas.microsoft.com/office/powerpoint/2010/main" val="87085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[Play video, 2:31 mins] </a:t>
            </a:r>
          </a:p>
          <a:p>
            <a:endParaRPr lang="en-US"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algn="l" rtl="0" fontAlgn="base"/>
            <a:r>
              <a:rPr lang="en-US" sz="1200" b="0" i="0" dirty="0">
                <a:solidFill>
                  <a:srgbClr val="000000"/>
                </a:solidFill>
                <a:effectLst/>
                <a:latin typeface="Arial" panose="020B0604020202020204" pitchFamily="34" charset="0"/>
                <a:cs typeface="Arial" panose="020B0604020202020204" pitchFamily="34" charset="0"/>
              </a:rPr>
              <a:t>Following the video, engage participants in reflections:</a:t>
            </a:r>
          </a:p>
          <a:p>
            <a:pPr marL="171450" indent="-171450" algn="l" rtl="0" fontAlgn="base">
              <a:buFont typeface="Arial" panose="020B0604020202020204" pitchFamily="34" charset="0"/>
              <a:buChar char="•"/>
            </a:pPr>
            <a:r>
              <a:rPr lang="en-US" sz="1200" b="0" i="0" u="none" strike="noStrike" dirty="0">
                <a:solidFill>
                  <a:srgbClr val="000000"/>
                </a:solidFill>
                <a:effectLst/>
                <a:latin typeface="Arial" panose="020B0604020202020204" pitchFamily="34" charset="0"/>
                <a:cs typeface="Arial" panose="020B0604020202020204" pitchFamily="34" charset="0"/>
              </a:rPr>
              <a:t>What stood out for you most in this video? </a:t>
            </a:r>
            <a:r>
              <a:rPr lang="en-CA" sz="1200" b="0" i="0" dirty="0">
                <a:solidFill>
                  <a:srgbClr val="000000"/>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endParaRPr lang="en-CA" sz="1200" b="0" i="0" dirty="0">
              <a:solidFill>
                <a:srgbClr val="00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dirty="0"/>
          </a:p>
        </p:txBody>
      </p:sp>
    </p:spTree>
    <p:extLst>
      <p:ext uri="{BB962C8B-B14F-4D97-AF65-F5344CB8AC3E}">
        <p14:creationId xmlns:p14="http://schemas.microsoft.com/office/powerpoint/2010/main" val="7733985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Understanding tobacco dependence in people with SMI</a:t>
            </a:r>
          </a:p>
          <a:p>
            <a:endParaRPr lang="en-US" b="1" dirty="0">
              <a:latin typeface="+mn-lt"/>
            </a:endParaRPr>
          </a:p>
          <a:p>
            <a:r>
              <a:rPr lang="en-US" b="0" dirty="0">
                <a:latin typeface="+mn-lt"/>
              </a:rPr>
              <a:t>In this section of the course we will spend some time understanding tobacco dependence and how it presents in people with SMI</a:t>
            </a:r>
            <a:r>
              <a:rPr lang="en-US" dirty="0">
                <a:latin typeface="+mn-lt"/>
              </a:rPr>
              <a:t> and in inpatient mental health settings. </a:t>
            </a:r>
            <a:endParaRPr lang="en-US" b="0" dirty="0">
              <a:latin typeface="+mn-lt"/>
            </a:endParaRPr>
          </a:p>
          <a:p>
            <a:endParaRPr lang="en-US" b="0" dirty="0">
              <a:latin typeface="+mn-lt"/>
            </a:endParaRPr>
          </a:p>
          <a:p>
            <a:r>
              <a:rPr lang="en-CA" b="0" i="0" dirty="0">
                <a:solidFill>
                  <a:srgbClr val="000000"/>
                </a:solidFill>
                <a:effectLst/>
                <a:latin typeface="+mn-lt"/>
              </a:rPr>
              <a:t> </a:t>
            </a:r>
            <a:endParaRPr lang="en-US" b="0"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dirty="0"/>
          </a:p>
        </p:txBody>
      </p:sp>
    </p:spTree>
    <p:extLst>
      <p:ext uri="{BB962C8B-B14F-4D97-AF65-F5344CB8AC3E}">
        <p14:creationId xmlns:p14="http://schemas.microsoft.com/office/powerpoint/2010/main" val="9307070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CA" b="1" i="0" dirty="0">
                <a:effectLst/>
                <a:latin typeface="+mn-lt"/>
              </a:rPr>
              <a:t>Why is it so difficult to stop smoking? </a:t>
            </a:r>
            <a:r>
              <a:rPr lang="en-CA" i="0" dirty="0">
                <a:effectLst/>
                <a:latin typeface="+mn-lt"/>
              </a:rPr>
              <a:t>The majority of people who smoke are dependent on tobacco. </a:t>
            </a:r>
            <a:endParaRPr lang="en-GB" altLang="en-US" sz="1200" i="0" dirty="0">
              <a:latin typeface="+mn-lt"/>
              <a:ea typeface="ＭＳ Ｐゴシック" charset="-128"/>
            </a:endParaRPr>
          </a:p>
          <a:p>
            <a:endParaRPr lang="en-GB" altLang="en-US" sz="1200" dirty="0">
              <a:latin typeface="+mn-lt"/>
              <a:ea typeface="ＭＳ Ｐゴシック" charset="-128"/>
            </a:endParaRPr>
          </a:p>
          <a:p>
            <a:r>
              <a:rPr lang="en-GB" altLang="en-US" sz="1200" dirty="0">
                <a:latin typeface="+mn-lt"/>
                <a:ea typeface="ＭＳ Ｐゴシック" charset="-128"/>
              </a:rPr>
              <a:t>There is a habit element to tobacco dependence, but it is not simply a bad habit. We know the majority of people who smoke are addicted. </a:t>
            </a:r>
          </a:p>
          <a:p>
            <a:endParaRPr lang="en-GB" altLang="en-US" sz="1200" dirty="0">
              <a:latin typeface="+mn-lt"/>
              <a:ea typeface="ＭＳ Ｐゴシック" charset="-128"/>
            </a:endParaRPr>
          </a:p>
          <a:p>
            <a:pPr marL="0" indent="0">
              <a:lnSpc>
                <a:spcPts val="3500"/>
              </a:lnSpc>
              <a:spcAft>
                <a:spcPts val="1500"/>
              </a:spcAft>
              <a:buNone/>
            </a:pPr>
            <a:r>
              <a:rPr lang="en-US" sz="1200" b="0" dirty="0">
                <a:latin typeface="+mn-lt"/>
              </a:rPr>
              <a:t>Addictions are activities that are given an unhealthy priority because of a disordered motivational system</a:t>
            </a:r>
          </a:p>
          <a:p>
            <a:pPr marL="0" indent="0">
              <a:lnSpc>
                <a:spcPts val="3500"/>
              </a:lnSpc>
              <a:spcAft>
                <a:spcPts val="1500"/>
              </a:spcAft>
              <a:buNone/>
            </a:pPr>
            <a:endParaRPr lang="en-US" sz="1200" b="0" dirty="0">
              <a:latin typeface="+mn-lt"/>
            </a:endParaRPr>
          </a:p>
          <a:p>
            <a:pPr marL="0" indent="0">
              <a:lnSpc>
                <a:spcPts val="3500"/>
              </a:lnSpc>
              <a:spcAft>
                <a:spcPts val="1500"/>
              </a:spcAft>
              <a:buNone/>
            </a:pPr>
            <a:r>
              <a:rPr lang="en-US" sz="1200" b="0" dirty="0">
                <a:latin typeface="+mn-lt"/>
              </a:rPr>
              <a:t>Patients who smoke are addicted to the nicotine in cigarettes. </a:t>
            </a:r>
          </a:p>
          <a:p>
            <a:pPr marL="0" indent="0">
              <a:lnSpc>
                <a:spcPts val="3500"/>
              </a:lnSpc>
              <a:spcAft>
                <a:spcPts val="1500"/>
              </a:spcAft>
              <a:buNone/>
            </a:pPr>
            <a:endParaRPr lang="en-US" sz="1200" b="0" i="1" dirty="0">
              <a:solidFill>
                <a:schemeClr val="accent1"/>
              </a:solidFill>
              <a:latin typeface="+mn-lt"/>
            </a:endParaRPr>
          </a:p>
          <a:p>
            <a:pPr marL="0" indent="0">
              <a:lnSpc>
                <a:spcPts val="3500"/>
              </a:lnSpc>
              <a:spcAft>
                <a:spcPts val="1500"/>
              </a:spcAft>
              <a:buNone/>
            </a:pPr>
            <a:r>
              <a:rPr lang="en-US" sz="1200" b="1" i="0" dirty="0">
                <a:solidFill>
                  <a:schemeClr val="accent1"/>
                </a:solidFill>
                <a:latin typeface="+mn-lt"/>
              </a:rPr>
              <a:t>“Nicotine delivered through tobacco smoke should be regarded as an addictive drug, and tobacco use the means of self-administration”</a:t>
            </a:r>
          </a:p>
          <a:p>
            <a:endParaRPr lang="en-GB" altLang="en-US" sz="1200" b="0" dirty="0">
              <a:latin typeface="+mn-lt"/>
              <a:ea typeface="ＭＳ Ｐゴシック" charset="-128"/>
            </a:endParaRPr>
          </a:p>
          <a:p>
            <a:r>
              <a:rPr lang="en-CA" i="0" dirty="0">
                <a:effectLst/>
                <a:latin typeface="+mn-lt"/>
              </a:rPr>
              <a:t>Understanding tobacco dependence is helpful when treating a patient. This dependence to tobacco can make achieving abstinence difficult.</a:t>
            </a:r>
            <a:endParaRPr lang="en-GB" altLang="en-US" sz="1200" i="0" dirty="0">
              <a:latin typeface="+mn-lt"/>
              <a:ea typeface="ＭＳ Ｐゴシック" charset="-128"/>
            </a:endParaRPr>
          </a:p>
          <a:p>
            <a:endParaRPr lang="en-GB" altLang="en-US" sz="1200" b="0" dirty="0">
              <a:latin typeface="+mn-lt"/>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dirty="0"/>
          </a:p>
        </p:txBody>
      </p:sp>
    </p:spTree>
    <p:extLst>
      <p:ext uri="{BB962C8B-B14F-4D97-AF65-F5344CB8AC3E}">
        <p14:creationId xmlns:p14="http://schemas.microsoft.com/office/powerpoint/2010/main" val="361401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eaLnBrk="1" hangingPunct="1">
              <a:lnSpc>
                <a:spcPct val="90000"/>
              </a:lnSpc>
              <a:spcBef>
                <a:spcPct val="0"/>
              </a:spcBef>
              <a:defRPr/>
            </a:pPr>
            <a:r>
              <a:rPr lang="en-GB" sz="1200" b="0" dirty="0">
                <a:latin typeface="Arial" panose="020B0604020202020204" pitchFamily="34" charset="0"/>
                <a:cs typeface="Arial" panose="020B0604020202020204" pitchFamily="34" charset="0"/>
              </a:rPr>
              <a:t>Cigarettes are far from hollow tubes. They have been engineered to deliver nicotine as rapidly as possible to users.</a:t>
            </a:r>
          </a:p>
          <a:p>
            <a:pPr eaLnBrk="1" hangingPunct="1">
              <a:lnSpc>
                <a:spcPct val="90000"/>
              </a:lnSpc>
              <a:spcBef>
                <a:spcPct val="0"/>
              </a:spcBef>
              <a:defRPr/>
            </a:pPr>
            <a:endParaRPr lang="en-GB" sz="1200" b="0" dirty="0">
              <a:latin typeface="Arial" panose="020B0604020202020204" pitchFamily="34" charset="0"/>
              <a:cs typeface="Arial" panose="020B0604020202020204" pitchFamily="34" charset="0"/>
            </a:endParaRPr>
          </a:p>
          <a:p>
            <a:pPr eaLnBrk="1" hangingPunct="1">
              <a:lnSpc>
                <a:spcPct val="90000"/>
              </a:lnSpc>
              <a:spcBef>
                <a:spcPct val="0"/>
              </a:spcBef>
              <a:defRPr/>
            </a:pPr>
            <a:r>
              <a:rPr lang="en-GB" sz="1200" b="0" dirty="0">
                <a:latin typeface="Arial" panose="020B0604020202020204" pitchFamily="34" charset="0"/>
                <a:cs typeface="Arial" panose="020B0604020202020204" pitchFamily="34" charset="0"/>
              </a:rPr>
              <a:t>They </a:t>
            </a:r>
            <a:r>
              <a:rPr lang="en-US" sz="1200" b="0" dirty="0">
                <a:latin typeface="Arial" panose="020B0604020202020204" pitchFamily="34" charset="0"/>
                <a:cs typeface="Arial" panose="020B0604020202020204" pitchFamily="34" charset="0"/>
              </a:rPr>
              <a:t>contain more than 5,000 chemicals and toxins, just of few of the ingredients found in cigarettes are listed on this slide. </a:t>
            </a:r>
            <a:endParaRPr lang="en-US" sz="1200" dirty="0">
              <a:latin typeface="Arial" panose="020B0604020202020204" pitchFamily="34" charset="0"/>
              <a:cs typeface="Arial" panose="020B0604020202020204" pitchFamily="34" charset="0"/>
            </a:endParaRPr>
          </a:p>
          <a:p>
            <a:pPr marL="0" indent="0">
              <a:lnSpc>
                <a:spcPts val="2500"/>
              </a:lnSpc>
              <a:spcAft>
                <a:spcPts val="1500"/>
              </a:spcAft>
              <a:buNone/>
            </a:pPr>
            <a:endParaRPr lang="en-US" sz="1200" b="0" dirty="0">
              <a:solidFill>
                <a:schemeClr val="tx1"/>
              </a:solidFill>
              <a:latin typeface="Arial" panose="020B0604020202020204" pitchFamily="34" charset="0"/>
              <a:cs typeface="Arial" panose="020B0604020202020204" pitchFamily="34" charset="0"/>
            </a:endParaRPr>
          </a:p>
          <a:p>
            <a:pPr marL="0" indent="0">
              <a:lnSpc>
                <a:spcPts val="2500"/>
              </a:lnSpc>
              <a:spcAft>
                <a:spcPts val="1500"/>
              </a:spcAft>
              <a:buNone/>
            </a:pPr>
            <a:r>
              <a:rPr lang="en-US" sz="1200" b="1" dirty="0">
                <a:solidFill>
                  <a:schemeClr val="accent1"/>
                </a:solidFill>
                <a:latin typeface="Arial"/>
                <a:cs typeface="Arial"/>
              </a:rPr>
              <a:t>Tobacco is considered to be </a:t>
            </a:r>
            <a:r>
              <a:rPr lang="en-US" sz="1200" b="1" dirty="0">
                <a:latin typeface="Arial"/>
                <a:cs typeface="Arial"/>
              </a:rPr>
              <a:t>as addictive as heroin.</a:t>
            </a:r>
          </a:p>
          <a:p>
            <a:pPr marL="0" indent="0">
              <a:lnSpc>
                <a:spcPts val="2500"/>
              </a:lnSpc>
              <a:spcAft>
                <a:spcPts val="1500"/>
              </a:spcAft>
              <a:buNone/>
            </a:pPr>
            <a:endParaRPr lang="en-US" sz="1200" b="1" dirty="0">
              <a:solidFill>
                <a:schemeClr val="accent1"/>
              </a:solidFill>
              <a:latin typeface="Arial" panose="020B0604020202020204" pitchFamily="34" charset="0"/>
              <a:cs typeface="Arial" panose="020B0604020202020204" pitchFamily="34" charset="0"/>
            </a:endParaRPr>
          </a:p>
          <a:p>
            <a:pPr marL="171450" indent="-171450">
              <a:buFont typeface="Arial,Sans-Serif" panose="020B0604020202020204" pitchFamily="34" charset="0"/>
              <a:buChar char="•"/>
              <a:defRPr/>
            </a:pPr>
            <a:r>
              <a:rPr lang="en-GB" b="1" dirty="0">
                <a:cs typeface="Arial"/>
              </a:rPr>
              <a:t>Nicotine in cigarettes </a:t>
            </a:r>
            <a:r>
              <a:rPr lang="en-GB">
                <a:cs typeface="Arial"/>
              </a:rPr>
              <a:t>is a highly addictive drug. After inhalation, nicotine enters bloodstream immediately &amp; reaches brain in  seconds. </a:t>
            </a:r>
            <a:r>
              <a:rPr lang="en-GB" i="0">
                <a:effectLst/>
                <a:cs typeface="Arial"/>
              </a:rPr>
              <a:t>It is</a:t>
            </a:r>
            <a:r>
              <a:rPr lang="en-GB">
                <a:cs typeface="Arial"/>
              </a:rPr>
              <a:t> </a:t>
            </a:r>
            <a:r>
              <a:rPr lang="en-GB" i="0">
                <a:effectLst/>
                <a:cs typeface="Arial"/>
              </a:rPr>
              <a:t>worth remembering that although it is the nicotine in cigarettes that is addictive and keeps you smoking</a:t>
            </a:r>
            <a:r>
              <a:rPr lang="en-GB">
                <a:cs typeface="Arial"/>
              </a:rPr>
              <a:t>, compared to other components of tobacco</a:t>
            </a:r>
            <a:r>
              <a:rPr lang="en-GB" i="0">
                <a:effectLst/>
                <a:cs typeface="Arial"/>
              </a:rPr>
              <a:t>, </a:t>
            </a:r>
            <a:r>
              <a:rPr lang="en-GB">
                <a:cs typeface="Arial"/>
              </a:rPr>
              <a:t>nicotine is relatively harmless to health. </a:t>
            </a:r>
            <a:endParaRPr lang="en-US">
              <a:cs typeface="Arial"/>
            </a:endParaRPr>
          </a:p>
          <a:p>
            <a:pPr marL="171450" indent="-171450">
              <a:buFont typeface="Arial,Sans-Serif" panose="020B0604020202020204" pitchFamily="34" charset="0"/>
              <a:buChar char="•"/>
              <a:defRPr/>
            </a:pPr>
            <a:endParaRPr lang="en-GB" dirty="0"/>
          </a:p>
          <a:p>
            <a:pPr>
              <a:defRPr/>
            </a:pPr>
            <a:r>
              <a:rPr lang="en-GB" b="1" dirty="0">
                <a:cs typeface="Arial"/>
              </a:rPr>
              <a:t>It </a:t>
            </a:r>
            <a:r>
              <a:rPr lang="en-GB" b="1" dirty="0">
                <a:effectLst/>
                <a:cs typeface="Arial"/>
              </a:rPr>
              <a:t>is the tar, carbon monoxide and other substances in tobacco smoke that cause harm</a:t>
            </a:r>
            <a:r>
              <a:rPr lang="en-GB" b="1" dirty="0">
                <a:cs typeface="Arial"/>
              </a:rPr>
              <a:t>.</a:t>
            </a:r>
            <a:endParaRPr lang="en-GB" dirty="0">
              <a:cs typeface="Arial"/>
            </a:endParaRPr>
          </a:p>
          <a:p>
            <a:pPr marL="171450" marR="0" lvl="0" indent="-171450" algn="l" defTabSz="457200">
              <a:lnSpc>
                <a:spcPct val="100000"/>
              </a:lnSpc>
              <a:spcBef>
                <a:spcPct val="30000"/>
              </a:spcBef>
              <a:spcAft>
                <a:spcPct val="0"/>
              </a:spcAft>
              <a:buClrTx/>
              <a:buSzTx/>
              <a:buFont typeface="Arial,Sans-Serif" panose="020B0604020202020204" pitchFamily="34" charset="0"/>
              <a:buChar char="•"/>
              <a:tabLst/>
              <a:defRPr/>
            </a:pPr>
            <a:endParaRPr lang="en-GB" i="0" dirty="0">
              <a:effectLst/>
            </a:endParaRPr>
          </a:p>
          <a:p>
            <a:pPr marL="171450" indent="-171450">
              <a:buFont typeface="Arial" panose="020B0604020202020204" pitchFamily="34" charset="0"/>
              <a:buChar char="•"/>
            </a:pPr>
            <a:r>
              <a:rPr lang="en-GB" altLang="en-US" sz="1200" b="1" dirty="0">
                <a:latin typeface="Arial" panose="020B0604020202020204" pitchFamily="34" charset="0"/>
                <a:cs typeface="Arial" panose="020B0604020202020204" pitchFamily="34" charset="0"/>
              </a:rPr>
              <a:t>Carbon monoxide</a:t>
            </a:r>
            <a:r>
              <a:rPr lang="en-GB" altLang="en-US" sz="1200" dirty="0">
                <a:latin typeface="Arial" panose="020B0604020202020204" pitchFamily="34" charset="0"/>
                <a:cs typeface="Arial" panose="020B0604020202020204" pitchFamily="34" charset="0"/>
              </a:rPr>
              <a:t> is a poisonous gas found in relatively high concentration in cigarette smoke. It can also be found in car exhaust fumes and faulty boilers. </a:t>
            </a:r>
            <a:r>
              <a:rPr lang="en-GB" sz="1200" b="1" i="0" dirty="0">
                <a:solidFill>
                  <a:srgbClr val="767676"/>
                </a:solidFill>
                <a:effectLst/>
                <a:latin typeface="Arial" panose="020B0604020202020204" pitchFamily="34" charset="0"/>
                <a:cs typeface="Arial" panose="020B0604020202020204" pitchFamily="34" charset="0"/>
              </a:rPr>
              <a:t>It binds to haemoglobin much more readily than oxygen, thus taking the place of oxygen in the blood.</a:t>
            </a:r>
            <a:endParaRPr lang="en-US" sz="12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sz="1200" b="1" dirty="0">
                <a:latin typeface="Arial" panose="020B0604020202020204" pitchFamily="34" charset="0"/>
                <a:cs typeface="Arial" panose="020B0604020202020204" pitchFamily="34" charset="0"/>
              </a:rPr>
              <a:t>Tar</a:t>
            </a:r>
            <a:r>
              <a:rPr lang="en-GB" altLang="en-US" sz="1200" dirty="0">
                <a:latin typeface="Arial" panose="020B0604020202020204" pitchFamily="34" charset="0"/>
                <a:cs typeface="Arial" panose="020B0604020202020204" pitchFamily="34" charset="0"/>
              </a:rPr>
              <a:t> is not a simple substance but is the collective name for the many chemicals that form the thick, sticky residue of tobacco smoke. </a:t>
            </a:r>
            <a:endParaRPr lang="en-US" sz="1200" b="1" dirty="0">
              <a:solidFill>
                <a:schemeClr val="accent1"/>
              </a:solidFill>
              <a:latin typeface="Arial" panose="020B0604020202020204" pitchFamily="34" charset="0"/>
              <a:cs typeface="Arial" panose="020B0604020202020204" pitchFamily="34" charset="0"/>
            </a:endParaRPr>
          </a:p>
          <a:p>
            <a:pPr marL="0" indent="0">
              <a:lnSpc>
                <a:spcPts val="2500"/>
              </a:lnSpc>
              <a:buNone/>
            </a:pPr>
            <a:endParaRPr lang="en-US" sz="1200" b="1" dirty="0">
              <a:latin typeface="Arial" panose="020B0604020202020204" pitchFamily="34" charset="0"/>
              <a:cs typeface="Arial" panose="020B0604020202020204" pitchFamily="34" charset="0"/>
            </a:endParaRPr>
          </a:p>
          <a:p>
            <a:pPr marL="0" indent="0">
              <a:lnSpc>
                <a:spcPts val="2500"/>
              </a:lnSpc>
              <a:buNone/>
            </a:pPr>
            <a:r>
              <a:rPr lang="en-US" sz="1200" b="0" dirty="0">
                <a:latin typeface="Arial" panose="020B0604020202020204" pitchFamily="34" charset="0"/>
                <a:cs typeface="Arial" panose="020B0604020202020204" pitchFamily="34" charset="0"/>
              </a:rPr>
              <a:t>Many of the chemicals added to cigarettes play a role in speeding up the delivery of nicotine, so you get a rapid hit of nicotine when you draw on the cigarette. </a:t>
            </a:r>
          </a:p>
          <a:p>
            <a:pPr marL="0" indent="0">
              <a:lnSpc>
                <a:spcPts val="2500"/>
              </a:lnSpc>
              <a:buNone/>
            </a:pPr>
            <a:endParaRPr lang="en-US" sz="1200" b="1" dirty="0">
              <a:latin typeface="Arial" panose="020B0604020202020204" pitchFamily="34" charset="0"/>
              <a:cs typeface="Arial" panose="020B0604020202020204" pitchFamily="34" charset="0"/>
            </a:endParaRPr>
          </a:p>
          <a:p>
            <a:pPr marL="0" indent="0">
              <a:lnSpc>
                <a:spcPts val="2500"/>
              </a:lnSpc>
              <a:buNone/>
            </a:pPr>
            <a:r>
              <a:rPr lang="en-US" sz="1200" b="1" dirty="0">
                <a:latin typeface="Arial" panose="020B0604020202020204" pitchFamily="34" charset="0"/>
                <a:cs typeface="Arial" panose="020B0604020202020204" pitchFamily="34" charset="0"/>
              </a:rPr>
              <a:t>This constant intake of a fast-acting drug (which affects mood, concentration and performance) eventually produces dependence.</a:t>
            </a: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36</a:t>
            </a:fld>
            <a:endParaRPr lang="en-US" dirty="0"/>
          </a:p>
        </p:txBody>
      </p:sp>
    </p:spTree>
    <p:extLst>
      <p:ext uri="{BB962C8B-B14F-4D97-AF65-F5344CB8AC3E}">
        <p14:creationId xmlns:p14="http://schemas.microsoft.com/office/powerpoint/2010/main" val="2956618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GB" sz="1200" b="1" i="0" kern="1200" dirty="0">
                <a:solidFill>
                  <a:schemeClr val="tx1"/>
                </a:solidFill>
                <a:effectLst/>
                <a:latin typeface="+mn-lt"/>
                <a:ea typeface="Geneva" pitchFamily="-109" charset="0"/>
                <a:cs typeface="Geneva" pitchFamily="-109" charset="0"/>
              </a:rPr>
              <a:t>[Animated slide: Each click show reveals an additional step (5 total) in the tobacco-dopamine reward cycle]</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Let’s look at how cigarettes lead to tobacco dependence. Following the inhalation of tobacco smoke, nicotine is delivered within seconds to the addiction centres in the forebrain where it attaches to the specific acetylcholine nicotine receptors. There are thought to be seven different types of nicotine receptors; however, we know that the receptor most involved in nicotine addiction is the alpha4beta2 nicotinic acetylcholine receptor.</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The activation of these receptors stimulates the release of neurotransmitters, such as dopamine and noradrenaline. This results in the perception of pleasure or calmness by the smoker. </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These feelings are short-lived, however. When nicotine and dopamine levels decline, symptoms of withdrawal and urges to smoke emerge.  </a:t>
            </a:r>
          </a:p>
          <a:p>
            <a:r>
              <a:rPr lang="en-GB" sz="1200" b="0" i="0" kern="1200" dirty="0">
                <a:solidFill>
                  <a:schemeClr val="tx1"/>
                </a:solidFill>
                <a:effectLst/>
                <a:latin typeface="+mn-lt"/>
                <a:ea typeface="Geneva" pitchFamily="-109" charset="0"/>
                <a:cs typeface="Geneva" pitchFamily="-109" charset="0"/>
              </a:rPr>
              <a:t> </a:t>
            </a:r>
          </a:p>
          <a:p>
            <a:r>
              <a:rPr lang="en-GB" sz="1200" b="0" i="0" kern="1200" dirty="0">
                <a:solidFill>
                  <a:schemeClr val="tx1"/>
                </a:solidFill>
                <a:effectLst/>
                <a:latin typeface="+mn-lt"/>
                <a:ea typeface="Geneva" pitchFamily="-109" charset="0"/>
                <a:cs typeface="Geneva" pitchFamily="-109" charset="0"/>
              </a:rPr>
              <a:t>Over time smokers require regular re-administration of nicotine to feel comfortable. This is what is known as physical dependence. Once addicted, an individual needs the on-going administration of nicotine to maintain that positive state and to prevent withdrawal symptoms. </a:t>
            </a:r>
          </a:p>
          <a:p>
            <a:endParaRPr lang="en-GB" sz="1200" b="0" i="0" kern="1200" dirty="0">
              <a:solidFill>
                <a:schemeClr val="tx1"/>
              </a:solidFill>
              <a:effectLst/>
              <a:latin typeface="+mn-lt"/>
              <a:ea typeface="Geneva" pitchFamily="-109" charset="0"/>
              <a:cs typeface="Geneva" pitchFamily="-109" charset="0"/>
            </a:endParaRPr>
          </a:p>
          <a:p>
            <a:r>
              <a:rPr lang="en-GB" sz="1200" b="1" i="0" kern="1200" dirty="0">
                <a:solidFill>
                  <a:schemeClr val="tx1"/>
                </a:solidFill>
                <a:effectLst/>
                <a:latin typeface="+mn-lt"/>
                <a:ea typeface="Geneva" pitchFamily="-109" charset="0"/>
                <a:cs typeface="Geneva" pitchFamily="-109" charset="0"/>
              </a:rPr>
              <a:t>Positive Reinforcement:</a:t>
            </a:r>
          </a:p>
          <a:p>
            <a:r>
              <a:rPr lang="en-GB" sz="1200" b="0" i="0" kern="1200" dirty="0">
                <a:solidFill>
                  <a:schemeClr val="tx1"/>
                </a:solidFill>
                <a:effectLst/>
                <a:latin typeface="+mn-lt"/>
                <a:ea typeface="Geneva" pitchFamily="-109" charset="0"/>
                <a:cs typeface="Geneva" pitchFamily="-109" charset="0"/>
              </a:rPr>
              <a:t>Involves seeking out rewarding stimuli (such as eating or drinking).</a:t>
            </a:r>
          </a:p>
          <a:p>
            <a:endParaRPr lang="en-GB" sz="1200" b="0" i="0" kern="1200" dirty="0">
              <a:solidFill>
                <a:schemeClr val="tx1"/>
              </a:solidFill>
              <a:effectLst/>
              <a:latin typeface="+mn-lt"/>
              <a:ea typeface="Geneva" pitchFamily="-109" charset="0"/>
              <a:cs typeface="Geneva" pitchFamily="-109" charset="0"/>
            </a:endParaRPr>
          </a:p>
          <a:p>
            <a:r>
              <a:rPr lang="en-GB" sz="1200" b="1" i="0" kern="1200" dirty="0">
                <a:solidFill>
                  <a:schemeClr val="tx1"/>
                </a:solidFill>
                <a:effectLst/>
                <a:latin typeface="+mn-lt"/>
                <a:ea typeface="Geneva" pitchFamily="-109" charset="0"/>
                <a:cs typeface="Geneva" pitchFamily="-109" charset="0"/>
              </a:rPr>
              <a:t>Negative Reinforcement:</a:t>
            </a:r>
          </a:p>
          <a:p>
            <a:r>
              <a:rPr lang="en-GB" sz="1200" b="0" i="0" kern="1200" dirty="0">
                <a:solidFill>
                  <a:schemeClr val="tx1"/>
                </a:solidFill>
                <a:effectLst/>
                <a:latin typeface="+mn-lt"/>
                <a:ea typeface="Geneva" pitchFamily="-109" charset="0"/>
                <a:cs typeface="Geneva" pitchFamily="-109" charset="0"/>
              </a:rPr>
              <a:t>Involves avoiding or escaping unpleasant stimuli (such as withdrawal symptoms/pain). </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Many clinicians and patients believe that smoking helps people with negative symptoms of schizophrenia (anhedonia, lack of motivation) and cognitive symptoms (difficulty in concentrating, poor memory) because the nicotine from tobacco smoke boosts dopamine in the part of the brain where there is not enough dopamine. </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Nicotine may also help some of the sensory problems patients with psychosis experience – you’ll know from working with patients with schizophrenia that they find it difficult to concentrate on a task, they get easily distracted and find it difficult to concentrate on one thing and get over stimulated easily. Nicotine, in the very short term, might help to correct this, but chronic use of nicotine in the case of tobacco smoking causes lots of other issues, so it’s not a good drug to help with such sensory problems, whereas antipsychotic medicines are. The good news (as you’ll hear later) is you can get nicotine in much cleaner delivery systems than in a tobacco cigarette. </a:t>
            </a:r>
          </a:p>
          <a:p>
            <a:pPr fontAlgn="base">
              <a:spcBef>
                <a:spcPts val="800"/>
              </a:spcBef>
              <a:spcAft>
                <a:spcPct val="0"/>
              </a:spcAft>
              <a:buFontTx/>
              <a:buNone/>
            </a:pPr>
            <a:endParaRPr lang="en-GB" sz="1200" b="0" dirty="0">
              <a:cs typeface="+mn-lt"/>
            </a:endParaRPr>
          </a:p>
          <a:p>
            <a:endParaRPr lang="en-US"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37</a:t>
            </a:fld>
            <a:endParaRPr lang="en-US" dirty="0"/>
          </a:p>
        </p:txBody>
      </p:sp>
    </p:spTree>
    <p:extLst>
      <p:ext uri="{BB962C8B-B14F-4D97-AF65-F5344CB8AC3E}">
        <p14:creationId xmlns:p14="http://schemas.microsoft.com/office/powerpoint/2010/main" val="34422008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nSpc>
                <a:spcPts val="2500"/>
              </a:lnSpc>
              <a:spcAft>
                <a:spcPts val="1000"/>
              </a:spcAft>
            </a:pPr>
            <a:r>
              <a:rPr lang="en-US" dirty="0">
                <a:latin typeface="+mn-lt"/>
              </a:rPr>
              <a:t>Withdrawal symptoms and cravings are the main reasons why people return to smoking in the early stages of going smokefree and can range from mild to severe</a:t>
            </a:r>
          </a:p>
          <a:p>
            <a:endParaRPr lang="en-CA" sz="1200" dirty="0">
              <a:effectLst/>
              <a:latin typeface="+mn-lt"/>
              <a:ea typeface="Geneva" panose="020B0503030404040204"/>
              <a:cs typeface="Arial" panose="020B0604020202020204" pitchFamily="34" charset="0"/>
            </a:endParaRPr>
          </a:p>
          <a:p>
            <a:r>
              <a:rPr lang="en-CA" sz="1200" dirty="0">
                <a:effectLst/>
                <a:latin typeface="+mn-lt"/>
                <a:ea typeface="Geneva" panose="020B0503030404040204"/>
                <a:cs typeface="Arial" panose="020B0604020202020204" pitchFamily="34" charset="0"/>
              </a:rPr>
              <a:t>The most common withdrawal symptoms are listed on this slide. The second column shows how long these symptoms typically last and the third column shows the rough proportion of people who typically experience these withdrawal symptoms. </a:t>
            </a:r>
            <a:endParaRPr lang="en-GB" sz="1200" dirty="0">
              <a:effectLst/>
              <a:latin typeface="+mn-lt"/>
              <a:ea typeface="Times New Roman" panose="02020603050405020304" pitchFamily="18" charset="0"/>
              <a:cs typeface="Arial" panose="020B0604020202020204" pitchFamily="34" charset="0"/>
            </a:endParaRPr>
          </a:p>
          <a:p>
            <a:pPr marL="0" indent="0" algn="l" rtl="0" fontAlgn="base">
              <a:buFont typeface="Arial" panose="020B0604020202020204" pitchFamily="34" charset="0"/>
              <a:buNone/>
            </a:pPr>
            <a:endParaRPr lang="en-CA" sz="1200" b="0" i="0" u="none" strike="noStrike" dirty="0">
              <a:solidFill>
                <a:schemeClr val="tx1"/>
              </a:solidFill>
              <a:effectLst/>
              <a:latin typeface="+mn-lt"/>
              <a:cs typeface="Arial" panose="020B0604020202020204" pitchFamily="34" charset="0"/>
            </a:endParaRPr>
          </a:p>
          <a:p>
            <a:pPr marL="0" indent="0" algn="l" rtl="0" fontAlgn="base">
              <a:buFont typeface="Arial" panose="020B0604020202020204" pitchFamily="34" charset="0"/>
              <a:buNone/>
            </a:pPr>
            <a:r>
              <a:rPr lang="en-US" sz="1200" b="0" i="0" u="none" strike="noStrike" dirty="0">
                <a:solidFill>
                  <a:srgbClr val="414141"/>
                </a:solidFill>
                <a:effectLst/>
                <a:latin typeface="+mn-lt"/>
                <a:cs typeface="Arial" panose="020B0604020202020204" pitchFamily="34" charset="0"/>
              </a:rPr>
              <a:t>Symptoms are usually </a:t>
            </a:r>
            <a:r>
              <a:rPr lang="en-US" sz="1200" b="1" i="0" u="none" strike="noStrike" dirty="0">
                <a:solidFill>
                  <a:srgbClr val="005EB8"/>
                </a:solidFill>
                <a:effectLst/>
                <a:latin typeface="+mn-lt"/>
                <a:cs typeface="Arial" panose="020B0604020202020204" pitchFamily="34" charset="0"/>
              </a:rPr>
              <a:t>strongest in the first few weeks of stopping </a:t>
            </a:r>
            <a:r>
              <a:rPr lang="en-US" sz="1200" b="0" i="0" dirty="0">
                <a:solidFill>
                  <a:srgbClr val="005EB8"/>
                </a:solidFill>
                <a:effectLst/>
                <a:latin typeface="+mn-lt"/>
                <a:cs typeface="Arial" panose="020B0604020202020204" pitchFamily="34" charset="0"/>
              </a:rPr>
              <a:t>​</a:t>
            </a:r>
            <a:r>
              <a:rPr lang="en-US" sz="1200" b="0" i="0" u="none" strike="noStrike" dirty="0">
                <a:solidFill>
                  <a:srgbClr val="414141"/>
                </a:solidFill>
                <a:effectLst/>
                <a:latin typeface="+mn-lt"/>
                <a:cs typeface="Arial" panose="020B0604020202020204" pitchFamily="34" charset="0"/>
              </a:rPr>
              <a:t>and decline after that, but </a:t>
            </a:r>
            <a:r>
              <a:rPr lang="en-US" sz="1200" b="1" i="0" u="none" strike="noStrike" dirty="0">
                <a:solidFill>
                  <a:srgbClr val="005EB8"/>
                </a:solidFill>
                <a:effectLst/>
                <a:latin typeface="+mn-lt"/>
                <a:cs typeface="Arial" panose="020B0604020202020204" pitchFamily="34" charset="0"/>
              </a:rPr>
              <a:t>sometimes they persist</a:t>
            </a:r>
            <a:r>
              <a:rPr lang="en-US" sz="1200" b="0" i="0" u="none" strike="noStrike" dirty="0">
                <a:solidFill>
                  <a:srgbClr val="414141"/>
                </a:solidFill>
                <a:effectLst/>
                <a:latin typeface="+mn-lt"/>
                <a:cs typeface="Arial" panose="020B0604020202020204" pitchFamily="34" charset="0"/>
              </a:rPr>
              <a:t> and the desire and </a:t>
            </a:r>
            <a:r>
              <a:rPr lang="en-US" sz="1200" b="0" i="0" dirty="0">
                <a:solidFill>
                  <a:srgbClr val="414141"/>
                </a:solidFill>
                <a:effectLst/>
                <a:latin typeface="+mn-lt"/>
                <a:cs typeface="Arial" panose="020B0604020202020204" pitchFamily="34" charset="0"/>
              </a:rPr>
              <a:t>​</a:t>
            </a:r>
            <a:r>
              <a:rPr lang="en-US" sz="1200" b="0" i="0" u="none" strike="noStrike" dirty="0">
                <a:solidFill>
                  <a:srgbClr val="414141"/>
                </a:solidFill>
                <a:effectLst/>
                <a:latin typeface="+mn-lt"/>
                <a:cs typeface="Arial" panose="020B0604020202020204" pitchFamily="34" charset="0"/>
              </a:rPr>
              <a:t>urge to smoke can be triggered months or years after stopping.</a:t>
            </a:r>
            <a:endParaRPr lang="en-GB" sz="1200" dirty="0">
              <a:effectLst/>
              <a:latin typeface="+mn-lt"/>
              <a:ea typeface="Times New Roman" panose="02020603050405020304" pitchFamily="18" charset="0"/>
              <a:cs typeface="Arial" panose="020B0604020202020204" pitchFamily="34" charset="0"/>
            </a:endParaRPr>
          </a:p>
          <a:p>
            <a:r>
              <a:rPr lang="en-CA" sz="1200" dirty="0">
                <a:effectLst/>
                <a:latin typeface="+mn-lt"/>
                <a:ea typeface="Geneva" panose="020B0503030404040204"/>
                <a:cs typeface="Arial" panose="020B0604020202020204" pitchFamily="34" charset="0"/>
              </a:rPr>
              <a:t> </a:t>
            </a:r>
            <a:endParaRPr lang="en-GB" sz="1200" dirty="0">
              <a:effectLst/>
              <a:latin typeface="+mn-lt"/>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dirty="0">
                <a:effectLst/>
                <a:latin typeface="+mn-lt"/>
                <a:ea typeface="Geneva" panose="020B0503030404040204"/>
                <a:cs typeface="Arial" panose="020B0604020202020204" pitchFamily="34" charset="0"/>
              </a:rPr>
              <a:t>Urges to smoke aren’t strictly speaking a withdrawal symptom but, as you can see, are experienced by the vast majority of smokers who make a quit attempt and are predictive of relapse.</a:t>
            </a:r>
            <a:r>
              <a:rPr lang="en-GB" sz="1200" dirty="0">
                <a:effectLst/>
                <a:latin typeface="+mn-lt"/>
                <a:ea typeface="Geneva" panose="020B0503030404040204"/>
                <a:cs typeface="Arial" panose="020B0604020202020204" pitchFamily="34" charset="0"/>
              </a:rPr>
              <a:t> They are experienced as a kind of gnawing hunger for a cigarette or craving/urge to smoke.</a:t>
            </a:r>
          </a:p>
          <a:p>
            <a:endParaRPr lang="en-US" sz="1200" b="0" i="0" u="none" strike="noStrike" dirty="0">
              <a:solidFill>
                <a:srgbClr val="414141"/>
              </a:solidFill>
              <a:effectLst/>
              <a:latin typeface="+mn-lt"/>
              <a:ea typeface="Geneva" panose="020B0503030404040204"/>
              <a:cs typeface="Arial" panose="020B0604020202020204" pitchFamily="34" charset="0"/>
            </a:endParaRPr>
          </a:p>
          <a:p>
            <a:r>
              <a:rPr lang="en-CA" sz="1200" dirty="0">
                <a:effectLst/>
                <a:latin typeface="+mn-lt"/>
                <a:ea typeface="Geneva" panose="020B0503030404040204"/>
                <a:cs typeface="Arial" panose="020B0604020202020204" pitchFamily="34" charset="0"/>
              </a:rPr>
              <a:t>Poor concentration is reported by approximately 60% of people making a quit attempt and typically lasts about two weeks from stopping. One-in-four tobacco users report night wakening or disturbed sleep, but these typically subside quickly. The majority (50%-60%) will experience irritability, restlessness, and depression, which will typically last for less than four weeks. Constipation can be expected in less than 20% of tobacco users but can last for more than a month.</a:t>
            </a:r>
            <a:endParaRPr lang="en-US" sz="1200" b="1" dirty="0">
              <a:effectLst/>
              <a:latin typeface="+mn-lt"/>
              <a:ea typeface="Times New Roman" panose="02020603050405020304" pitchFamily="18" charset="0"/>
              <a:cs typeface="Arial" panose="020B0604020202020204" pitchFamily="34" charset="0"/>
            </a:endParaRPr>
          </a:p>
          <a:p>
            <a:r>
              <a:rPr lang="en-US" sz="1200" b="1" dirty="0">
                <a:effectLst/>
                <a:latin typeface="+mn-lt"/>
                <a:ea typeface="Times New Roman" panose="02020603050405020304" pitchFamily="18" charset="0"/>
                <a:cs typeface="Arial" panose="020B0604020202020204" pitchFamily="34" charset="0"/>
              </a:rPr>
              <a:t> </a:t>
            </a:r>
            <a:endParaRPr lang="en-GB" sz="1200" dirty="0">
              <a:effectLst/>
              <a:latin typeface="+mn-lt"/>
              <a:ea typeface="Times New Roman" panose="02020603050405020304" pitchFamily="18" charset="0"/>
              <a:cs typeface="Arial" panose="020B0604020202020204" pitchFamily="34" charset="0"/>
            </a:endParaRPr>
          </a:p>
          <a:p>
            <a:r>
              <a:rPr lang="en-US" sz="1200" b="1" dirty="0">
                <a:effectLst/>
                <a:latin typeface="+mn-lt"/>
                <a:ea typeface="Geneva" panose="020B0503030404040204"/>
                <a:cs typeface="Arial" panose="020B0604020202020204" pitchFamily="34" charset="0"/>
              </a:rPr>
              <a:t>We know that people with SMI tend to experience greater withdrawal symptoms than the general population of smokers. A key part of our role is to ensure we assist them with coping with withdrawal and cravings.</a:t>
            </a:r>
            <a:endParaRPr lang="en-GB" sz="1200" dirty="0">
              <a:effectLst/>
              <a:latin typeface="+mn-lt"/>
              <a:ea typeface="Times New Roman" panose="02020603050405020304" pitchFamily="18" charset="0"/>
              <a:cs typeface="Arial" panose="020B0604020202020204" pitchFamily="34" charset="0"/>
            </a:endParaRPr>
          </a:p>
          <a:p>
            <a:endParaRPr lang="en-CA" sz="1200" dirty="0">
              <a:effectLst/>
              <a:latin typeface="+mn-lt"/>
              <a:ea typeface="Geneva" panose="020B0503030404040204"/>
              <a:cs typeface="Arial" panose="020B0604020202020204" pitchFamily="34" charset="0"/>
            </a:endParaRPr>
          </a:p>
          <a:p>
            <a:r>
              <a:rPr lang="en-CA" sz="1200" dirty="0">
                <a:effectLst/>
                <a:latin typeface="+mn-lt"/>
                <a:ea typeface="Geneva" panose="020B0503030404040204"/>
                <a:cs typeface="Arial" panose="020B0604020202020204" pitchFamily="34" charset="0"/>
              </a:rPr>
              <a:t>It can be helpful to inform patients of these withdrawal symptoms are:</a:t>
            </a:r>
            <a:endParaRPr lang="en-GB" sz="1200" dirty="0">
              <a:effectLst/>
              <a:latin typeface="+mn-lt"/>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CA" sz="1200" dirty="0">
                <a:effectLst/>
                <a:latin typeface="+mn-lt"/>
                <a:ea typeface="Geneva" panose="020B0503030404040204"/>
                <a:cs typeface="Arial" panose="020B0604020202020204" pitchFamily="34" charset="0"/>
              </a:rPr>
              <a:t>normal</a:t>
            </a:r>
            <a:endParaRPr lang="en-GB" sz="1200" dirty="0">
              <a:effectLst/>
              <a:latin typeface="+mn-lt"/>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CA" sz="1200" dirty="0">
                <a:effectLst/>
                <a:latin typeface="+mn-lt"/>
                <a:ea typeface="Geneva" panose="020B0503030404040204"/>
                <a:cs typeface="Arial" panose="020B0604020202020204" pitchFamily="34" charset="0"/>
              </a:rPr>
              <a:t>are typically more severe in the first few days and gradually reduce as long as they don’t have even one puff on a cigarette</a:t>
            </a:r>
            <a:endParaRPr lang="en-GB" sz="1200" dirty="0">
              <a:effectLst/>
              <a:latin typeface="+mn-lt"/>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CA" sz="1200" dirty="0">
                <a:effectLst/>
                <a:latin typeface="+mn-lt"/>
                <a:ea typeface="Geneva" panose="020B0503030404040204"/>
                <a:cs typeface="Arial" panose="020B0604020202020204" pitchFamily="34" charset="0"/>
              </a:rPr>
              <a:t>will usually disappear within four weeks of stopping </a:t>
            </a:r>
            <a:endParaRPr lang="en-GB" sz="1200" dirty="0">
              <a:effectLst/>
              <a:latin typeface="+mn-lt"/>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mn-lt"/>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Geneva" pitchFamily="-109" charset="0"/>
                <a:cs typeface="Arial" panose="020B0604020202020204" pitchFamily="34" charset="0"/>
              </a:rPr>
              <a:t>withdrawal symptoms can be managed with use of NRT or a vape and, </a:t>
            </a:r>
            <a:r>
              <a:rPr lang="en-US" sz="1200" kern="1200" dirty="0">
                <a:solidFill>
                  <a:schemeClr val="tx1"/>
                </a:solidFill>
                <a:latin typeface="+mn-lt"/>
                <a:ea typeface="Geneva" pitchFamily="-109" charset="0"/>
                <a:cs typeface="Arial" panose="020B0604020202020204" pitchFamily="34" charset="0"/>
              </a:rPr>
              <a:t>i</a:t>
            </a:r>
            <a:r>
              <a:rPr lang="en-US" dirty="0">
                <a:latin typeface="+mn-lt"/>
                <a:cs typeface="Arial" panose="020B0604020202020204" pitchFamily="34" charset="0"/>
              </a:rPr>
              <a:t>f the patient can remain </a:t>
            </a:r>
            <a:r>
              <a:rPr lang="en-US" b="1" dirty="0">
                <a:solidFill>
                  <a:schemeClr val="accent1"/>
                </a:solidFill>
                <a:latin typeface="+mn-lt"/>
                <a:cs typeface="Arial" panose="020B0604020202020204" pitchFamily="34" charset="0"/>
              </a:rPr>
              <a:t>totally abstinent and stay smokefree,</a:t>
            </a:r>
            <a:r>
              <a:rPr lang="en-US" dirty="0">
                <a:latin typeface="+mn-lt"/>
                <a:cs typeface="Arial" panose="020B0604020202020204" pitchFamily="34" charset="0"/>
              </a:rPr>
              <a:t> symptoms will become less severe and frequent. Most disappear by four weeks after stopping</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dirty="0">
              <a:effectLst/>
              <a:latin typeface="+mn-lt"/>
              <a:ea typeface="Geneva" panose="020B0503030404040204"/>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dirty="0">
                <a:effectLst/>
                <a:latin typeface="+mn-lt"/>
                <a:ea typeface="Geneva" panose="020B0503030404040204"/>
                <a:cs typeface="Arial" panose="020B0604020202020204" pitchFamily="34" charset="0"/>
              </a:rPr>
              <a:t>Suggested group discussion question: </a:t>
            </a:r>
            <a:endParaRPr lang="en-GB" sz="1200" dirty="0">
              <a:effectLst/>
              <a:latin typeface="+mn-lt"/>
              <a:ea typeface="Times New Roman" panose="02020603050405020304" pitchFamily="18" charset="0"/>
              <a:cs typeface="Arial" panose="020B0604020202020204" pitchFamily="34" charset="0"/>
            </a:endParaRPr>
          </a:p>
          <a:p>
            <a:r>
              <a:rPr lang="en-CA" sz="1200" dirty="0">
                <a:effectLst/>
                <a:latin typeface="+mn-lt"/>
                <a:ea typeface="Geneva" panose="020B0503030404040204"/>
                <a:cs typeface="Arial" panose="020B0604020202020204" pitchFamily="34" charset="0"/>
              </a:rPr>
              <a:t>What do these symptoms remind you of? Generate a discussion about how tobacco withdrawal symptoms can get confused with mental health symptoms/mental health relapse – it’s therefore important to know about patients' mental health relapse signatures and plan before they stop smoking.</a:t>
            </a:r>
            <a:endParaRPr lang="en-GB" sz="1200" dirty="0">
              <a:effectLst/>
              <a:latin typeface="+mn-lt"/>
              <a:ea typeface="Times New Roman" panose="02020603050405020304" pitchFamily="18" charset="0"/>
              <a:cs typeface="Arial" panose="020B0604020202020204" pitchFamily="34" charset="0"/>
            </a:endParaRPr>
          </a:p>
          <a:p>
            <a:r>
              <a:rPr lang="en-CA" sz="1200" dirty="0">
                <a:effectLst/>
                <a:latin typeface="+mn-lt"/>
                <a:ea typeface="Geneva" panose="020B0503030404040204"/>
                <a:cs typeface="Arial" panose="020B0604020202020204" pitchFamily="34" charset="0"/>
              </a:rPr>
              <a:t> </a:t>
            </a:r>
            <a:endParaRPr lang="en-GB" sz="1200" kern="1200" dirty="0">
              <a:solidFill>
                <a:schemeClr val="tx1"/>
              </a:solidFill>
              <a:latin typeface="+mn-lt"/>
              <a:ea typeface="Geneva" pitchFamily="-109" charset="0"/>
              <a:cs typeface="Arial" panose="020B0604020202020204" pitchFamily="34" charset="0"/>
            </a:endParaRPr>
          </a:p>
          <a:p>
            <a:r>
              <a:rPr lang="en-GB" sz="1200" b="1" dirty="0">
                <a:effectLst/>
                <a:latin typeface="+mn-lt"/>
                <a:ea typeface="Times New Roman" panose="02020603050405020304" pitchFamily="18" charset="0"/>
                <a:cs typeface="Arial" panose="020B0604020202020204" pitchFamily="34" charset="0"/>
              </a:rPr>
              <a:t>List of symptoms </a:t>
            </a: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Urges to smoke: </a:t>
            </a:r>
            <a:r>
              <a:rPr lang="en-GB" sz="1200" dirty="0">
                <a:effectLst/>
                <a:latin typeface="+mn-lt"/>
                <a:ea typeface="Geneva" panose="020B0503030404040204"/>
                <a:cs typeface="Arial" panose="020B0604020202020204" pitchFamily="34" charset="0"/>
              </a:rPr>
              <a:t>This is often the most troublesome symptom. Early on the quitter may feel that they are craving continuously, but after a week or so they are usually able to identify specific craving attacks or episodes. These cravings can be triggered by certain situations (cues).</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Increased appetite/weight gain: </a:t>
            </a:r>
            <a:r>
              <a:rPr lang="en-GB" sz="1200" dirty="0">
                <a:effectLst/>
                <a:latin typeface="+mn-lt"/>
                <a:ea typeface="Geneva" panose="020B0503030404040204"/>
                <a:cs typeface="Arial" panose="020B0604020202020204" pitchFamily="34" charset="0"/>
              </a:rPr>
              <a:t>Smoking increases metabolism and supresses appetite; therefore, when a smoker stops their metabolism slows and they experience increased appetite. There is also an increase in taste and smell once quit.</a:t>
            </a:r>
            <a:r>
              <a:rPr lang="en-GB" sz="1200" dirty="0">
                <a:effectLst/>
                <a:latin typeface="+mn-lt"/>
                <a:ea typeface="Times New Roman" panose="02020603050405020304" pitchFamily="18" charset="0"/>
                <a:cs typeface="Arial" panose="020B0604020202020204" pitchFamily="34" charset="0"/>
              </a:rPr>
              <a:t> </a:t>
            </a:r>
            <a:r>
              <a:rPr lang="en-GB" sz="1200" dirty="0">
                <a:effectLst/>
                <a:latin typeface="+mn-lt"/>
                <a:ea typeface="Geneva" panose="020B0503030404040204"/>
                <a:cs typeface="Arial" panose="020B0604020202020204" pitchFamily="34" charset="0"/>
              </a:rPr>
              <a:t>The risk of continuing to smoke far outweighs the risk of some extra weight gain, but for some putting on weight is a serious personal barrier to stopping and it’s therefore important we consider how to respond – more on this one later.</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Depression: </a:t>
            </a:r>
            <a:r>
              <a:rPr lang="en-GB" sz="1200" dirty="0">
                <a:effectLst/>
                <a:latin typeface="+mn-lt"/>
                <a:ea typeface="Geneva" panose="020B0503030404040204"/>
                <a:cs typeface="Arial" panose="020B0604020202020204" pitchFamily="34" charset="0"/>
              </a:rPr>
              <a:t>Some people go through a grieving process/reduced dopamine levels as the body readjusts.</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Restlessness: </a:t>
            </a:r>
            <a:r>
              <a:rPr lang="en-GB" sz="1200" dirty="0">
                <a:effectLst/>
                <a:latin typeface="+mn-lt"/>
                <a:ea typeface="Geneva" panose="020B0503030404040204"/>
                <a:cs typeface="Arial" panose="020B0604020202020204" pitchFamily="34" charset="0"/>
              </a:rPr>
              <a:t>Some quitters find that they don’t know what to do with themselves – keeping busy and absorbed in activities may help.</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Poor concentration: </a:t>
            </a:r>
            <a:r>
              <a:rPr lang="en-GB" sz="1200" dirty="0">
                <a:effectLst/>
                <a:latin typeface="+mn-lt"/>
                <a:ea typeface="Geneva" panose="020B0503030404040204"/>
                <a:cs typeface="Arial" panose="020B0604020202020204" pitchFamily="34" charset="0"/>
              </a:rPr>
              <a:t>Mainly due to lack of nicotine but they are also distracted by their quit attempt.</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Irritability: </a:t>
            </a:r>
            <a:r>
              <a:rPr lang="en-GB" sz="1200" dirty="0">
                <a:effectLst/>
                <a:latin typeface="+mn-lt"/>
                <a:ea typeface="Geneva" panose="020B0503030404040204"/>
                <a:cs typeface="Arial" panose="020B0604020202020204" pitchFamily="34" charset="0"/>
              </a:rPr>
              <a:t>Due to loss of nicotine. </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Night-time awakenings: </a:t>
            </a:r>
            <a:r>
              <a:rPr lang="en-GB" sz="1200" dirty="0">
                <a:effectLst/>
                <a:latin typeface="+mn-lt"/>
                <a:ea typeface="Geneva" panose="020B0503030404040204"/>
                <a:cs typeface="Arial" panose="020B0604020202020204" pitchFamily="34" charset="0"/>
              </a:rPr>
              <a:t>The smoker’s bodily rhythms have to adapt to their new smokefree status. Those who were heavy smokers often wake during the night craving nicotine as this was part of their smoking routine. Some quitters have ‘smoking dreams’.</a:t>
            </a:r>
            <a:endParaRPr lang="en-GB" sz="1200" dirty="0">
              <a:effectLst/>
              <a:latin typeface="+mn-lt"/>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mn-lt"/>
                <a:ea typeface="Geneva" panose="020B0503030404040204"/>
                <a:cs typeface="Arial" panose="020B0604020202020204" pitchFamily="34" charset="0"/>
              </a:rPr>
              <a:t>Light headedness: </a:t>
            </a:r>
            <a:r>
              <a:rPr lang="en-GB" sz="1200" dirty="0">
                <a:effectLst/>
                <a:latin typeface="+mn-lt"/>
                <a:ea typeface="Geneva" panose="020B0503030404040204"/>
                <a:cs typeface="Arial" panose="020B0604020202020204" pitchFamily="34" charset="0"/>
              </a:rPr>
              <a:t>Increase in oxygen to the brain after carbon monoxide has left the body.</a:t>
            </a:r>
            <a:endParaRPr lang="en-GB" sz="1200" dirty="0">
              <a:effectLst/>
              <a:latin typeface="+mn-lt"/>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mn-lt"/>
                <a:ea typeface="Geneva" panose="020B0503030404040204"/>
                <a:cs typeface="Arial" panose="020B0604020202020204" pitchFamily="34" charset="0"/>
              </a:rPr>
              <a:t>Other withdrawal symptoms include</a:t>
            </a:r>
            <a:r>
              <a:rPr lang="en-GB" sz="1200" dirty="0">
                <a:effectLst/>
                <a:latin typeface="+mn-lt"/>
                <a:ea typeface="Geneva" panose="020B0503030404040204"/>
                <a:cs typeface="Arial" panose="020B0604020202020204" pitchFamily="34" charset="0"/>
              </a:rPr>
              <a:t> mouth ulcers, constipation.</a:t>
            </a:r>
            <a:endParaRPr lang="en-GB" sz="1200" dirty="0">
              <a:effectLst/>
              <a:latin typeface="+mn-lt"/>
              <a:ea typeface="Times New Roman" panose="02020603050405020304" pitchFamily="18" charset="0"/>
              <a:cs typeface="Arial" panose="020B0604020202020204" pitchFamily="34" charset="0"/>
            </a:endParaRP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dirty="0"/>
          </a:p>
        </p:txBody>
      </p:sp>
    </p:spTree>
    <p:extLst>
      <p:ext uri="{BB962C8B-B14F-4D97-AF65-F5344CB8AC3E}">
        <p14:creationId xmlns:p14="http://schemas.microsoft.com/office/powerpoint/2010/main" val="26430935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nSpc>
                <a:spcPct val="107000"/>
              </a:lnSpc>
              <a:spcAft>
                <a:spcPts val="800"/>
              </a:spcAft>
            </a:pPr>
            <a:r>
              <a:rPr lang="en-GB" sz="1200" dirty="0">
                <a:solidFill>
                  <a:srgbClr val="414141"/>
                </a:solidFill>
                <a:latin typeface="+mn-lt"/>
              </a:rPr>
              <a:t>Patients with psychiatric disorders are more likely to experience severe withdrawal symptoms when stopping smoking.</a:t>
            </a:r>
            <a:endParaRPr lang="en-CA" sz="1200" dirty="0">
              <a:solidFill>
                <a:srgbClr val="414141"/>
              </a:solidFill>
              <a:latin typeface="+mn-lt"/>
            </a:endParaRPr>
          </a:p>
          <a:p>
            <a:pPr>
              <a:lnSpc>
                <a:spcPct val="107000"/>
              </a:lnSpc>
              <a:spcAft>
                <a:spcPts val="800"/>
              </a:spcAft>
            </a:pPr>
            <a:r>
              <a:rPr lang="en-GB" sz="1200" dirty="0">
                <a:solidFill>
                  <a:srgbClr val="414141"/>
                </a:solidFill>
                <a:latin typeface="+mn-lt"/>
              </a:rPr>
              <a:t> </a:t>
            </a:r>
            <a:endParaRPr lang="en-CA" sz="1200" dirty="0">
              <a:solidFill>
                <a:srgbClr val="414141"/>
              </a:solidFill>
              <a:latin typeface="+mn-lt"/>
            </a:endParaRPr>
          </a:p>
          <a:p>
            <a:pPr>
              <a:lnSpc>
                <a:spcPct val="107000"/>
              </a:lnSpc>
              <a:spcAft>
                <a:spcPts val="800"/>
              </a:spcAft>
            </a:pPr>
            <a:r>
              <a:rPr lang="en-GB" sz="1200" dirty="0">
                <a:solidFill>
                  <a:srgbClr val="414141"/>
                </a:solidFill>
                <a:latin typeface="+mn-lt"/>
              </a:rPr>
              <a:t>This is in part due to higher rates of dependence, but it can also be due to the effects of the illness. </a:t>
            </a:r>
            <a:endParaRPr lang="en-CA" sz="1200" dirty="0">
              <a:solidFill>
                <a:srgbClr val="414141"/>
              </a:solidFill>
              <a:latin typeface="+mn-lt"/>
            </a:endParaRPr>
          </a:p>
          <a:p>
            <a:pPr>
              <a:lnSpc>
                <a:spcPct val="107000"/>
              </a:lnSpc>
              <a:spcAft>
                <a:spcPts val="800"/>
              </a:spcAft>
            </a:pPr>
            <a:endParaRPr lang="en-GB" sz="1200" dirty="0">
              <a:solidFill>
                <a:srgbClr val="414141"/>
              </a:solidFill>
              <a:latin typeface="+mn-lt"/>
              <a:ea typeface="Calibri" panose="020F0502020204030204" pitchFamily="34" charset="0"/>
              <a:cs typeface="Calibri"/>
            </a:endParaRPr>
          </a:p>
          <a:p>
            <a:pPr>
              <a:lnSpc>
                <a:spcPct val="107000"/>
              </a:lnSpc>
              <a:spcAft>
                <a:spcPts val="800"/>
              </a:spcAft>
            </a:pPr>
            <a:r>
              <a:rPr lang="en-GB" sz="1200" dirty="0">
                <a:solidFill>
                  <a:srgbClr val="414141"/>
                </a:solidFill>
                <a:effectLst/>
                <a:latin typeface="+mn-lt"/>
                <a:ea typeface="Calibri" panose="020F0502020204030204" pitchFamily="34" charset="0"/>
                <a:cs typeface="Calibri"/>
              </a:rPr>
              <a:t>N</a:t>
            </a:r>
            <a:r>
              <a:rPr lang="en-GB" sz="1200" dirty="0">
                <a:solidFill>
                  <a:srgbClr val="414141"/>
                </a:solidFill>
                <a:effectLst/>
                <a:latin typeface="+mn-lt"/>
                <a:ea typeface="Arial Nova" panose="020B0504020202020204" pitchFamily="34" charset="0"/>
                <a:cs typeface="Arial Nova" panose="020B0504020202020204" pitchFamily="34" charset="0"/>
              </a:rPr>
              <a:t>icotine withdrawal can mimic or exacerbate symptoms of mental illness.</a:t>
            </a:r>
            <a:br>
              <a:rPr lang="en-GB" sz="1200" dirty="0">
                <a:effectLst/>
                <a:latin typeface="+mn-lt"/>
                <a:ea typeface="Calibri" panose="020F0502020204030204" pitchFamily="34" charset="0"/>
                <a:cs typeface="Calibri"/>
              </a:rPr>
            </a:br>
            <a:endParaRPr lang="en-CA" sz="1200" dirty="0">
              <a:effectLst/>
              <a:latin typeface="+mn-lt"/>
              <a:ea typeface="Calibri" panose="020F0502020204030204" pitchFamily="34" charset="0"/>
              <a:cs typeface="Calibri"/>
            </a:endParaRPr>
          </a:p>
          <a:p>
            <a:pPr>
              <a:lnSpc>
                <a:spcPct val="107000"/>
              </a:lnSpc>
              <a:spcAft>
                <a:spcPts val="800"/>
              </a:spcAft>
            </a:pPr>
            <a:r>
              <a:rPr lang="en-GB" sz="1200" dirty="0">
                <a:solidFill>
                  <a:srgbClr val="414141"/>
                </a:solidFill>
                <a:effectLst/>
                <a:latin typeface="+mn-lt"/>
                <a:ea typeface="Arial Nova" panose="020B0504020202020204" pitchFamily="34" charset="0"/>
                <a:cs typeface="Arial Nova" panose="020B0504020202020204" pitchFamily="34" charset="0"/>
              </a:rPr>
              <a:t>It is not uncommon for symptoms of untreated nicotine withdrawal to be confused with symptoms of mental ill health. </a:t>
            </a:r>
            <a:endParaRPr lang="en-CA" sz="1200" dirty="0">
              <a:effectLst/>
              <a:latin typeface="+mn-lt"/>
              <a:ea typeface="Calibri" panose="020F0502020204030204" pitchFamily="34" charset="0"/>
              <a:cs typeface="Arial" panose="020B0604020202020204" pitchFamily="34" charset="0"/>
            </a:endParaRPr>
          </a:p>
          <a:p>
            <a:pPr>
              <a:lnSpc>
                <a:spcPct val="107000"/>
              </a:lnSpc>
              <a:spcAft>
                <a:spcPts val="800"/>
              </a:spcAft>
            </a:pPr>
            <a:r>
              <a:rPr lang="en-GB" sz="1200" dirty="0">
                <a:solidFill>
                  <a:srgbClr val="414141"/>
                </a:solidFill>
                <a:effectLst/>
                <a:latin typeface="+mn-lt"/>
                <a:ea typeface="Arial Nova" panose="020B0504020202020204" pitchFamily="34" charset="0"/>
                <a:cs typeface="Arial Nova" panose="020B0504020202020204" pitchFamily="34" charset="0"/>
              </a:rPr>
              <a:t> </a:t>
            </a:r>
            <a:endParaRPr lang="en-CA" sz="1200" dirty="0">
              <a:effectLst/>
              <a:latin typeface="+mn-lt"/>
              <a:ea typeface="Calibri" panose="020F0502020204030204" pitchFamily="34" charset="0"/>
              <a:cs typeface="Arial" panose="020B0604020202020204" pitchFamily="34" charset="0"/>
            </a:endParaRPr>
          </a:p>
          <a:p>
            <a:pPr>
              <a:lnSpc>
                <a:spcPct val="107000"/>
              </a:lnSpc>
              <a:spcAft>
                <a:spcPts val="800"/>
              </a:spcAft>
            </a:pPr>
            <a:r>
              <a:rPr lang="en-GB" sz="1200" dirty="0">
                <a:solidFill>
                  <a:srgbClr val="414141"/>
                </a:solidFill>
                <a:effectLst/>
                <a:latin typeface="+mn-lt"/>
                <a:ea typeface="Arial Nova" panose="020B0504020202020204" pitchFamily="34" charset="0"/>
                <a:cs typeface="Arial Nova" panose="020B0504020202020204" pitchFamily="34" charset="0"/>
              </a:rPr>
              <a:t>It is therefore vital to ensure that adequate tobacco dependence support is offered to patients to avoid abstinence-related withdrawal symptoms such as depression, irritability, difficulty concentrating, and insomnia.</a:t>
            </a:r>
            <a:br>
              <a:rPr lang="en-GB" sz="1200" dirty="0">
                <a:effectLst/>
                <a:latin typeface="+mn-lt"/>
                <a:ea typeface="Calibri" panose="020F0502020204030204" pitchFamily="34" charset="0"/>
                <a:cs typeface="Calibri"/>
              </a:rPr>
            </a:br>
            <a:r>
              <a:rPr lang="en-GB" sz="1200" dirty="0">
                <a:effectLst/>
                <a:latin typeface="+mn-lt"/>
                <a:ea typeface="Arial Nova" panose="020B0504020202020204" pitchFamily="34" charset="0"/>
                <a:cs typeface="Arial Nova" panose="020B0504020202020204" pitchFamily="34" charset="0"/>
              </a:rPr>
              <a:t> </a:t>
            </a:r>
            <a:endParaRPr lang="en-CA" sz="1200" dirty="0">
              <a:effectLst/>
              <a:latin typeface="+mn-lt"/>
              <a:ea typeface="Calibri" panose="020F0502020204030204" pitchFamily="34" charset="0"/>
              <a:cs typeface="Arial" panose="020B0604020202020204" pitchFamily="34" charset="0"/>
            </a:endParaRPr>
          </a:p>
          <a:p>
            <a:pPr>
              <a:spcAft>
                <a:spcPts val="800"/>
              </a:spcAft>
            </a:pPr>
            <a:r>
              <a:rPr lang="en-GB" sz="1200" dirty="0">
                <a:latin typeface="+mn-lt"/>
                <a:ea typeface="Arial Nova" panose="020B0504020202020204" pitchFamily="34" charset="0"/>
                <a:cs typeface="Arial Nova" panose="020B0504020202020204" pitchFamily="34" charset="0"/>
              </a:rPr>
              <a:t>Stopping smoking can also have an effect on management of symptoms of mental illness. For example, </a:t>
            </a:r>
            <a:r>
              <a:rPr lang="en-GB" sz="1200" dirty="0">
                <a:effectLst/>
                <a:latin typeface="+mn-lt"/>
                <a:ea typeface="Arial Nova" panose="020B0504020202020204" pitchFamily="34" charset="0"/>
                <a:cs typeface="Arial Nova" panose="020B0504020202020204" pitchFamily="34" charset="0"/>
              </a:rPr>
              <a:t>schizophrenic patients who stop smoking </a:t>
            </a:r>
            <a:r>
              <a:rPr lang="en-GB" sz="1200" dirty="0">
                <a:latin typeface="+mn-lt"/>
                <a:ea typeface="Arial Nova" panose="020B0504020202020204" pitchFamily="34" charset="0"/>
                <a:cs typeface="Arial Nova" panose="020B0504020202020204" pitchFamily="34" charset="0"/>
              </a:rPr>
              <a:t>may experience</a:t>
            </a:r>
            <a:r>
              <a:rPr lang="en-GB" sz="1200" dirty="0">
                <a:effectLst/>
                <a:latin typeface="+mn-lt"/>
                <a:ea typeface="Arial Nova" panose="020B0504020202020204" pitchFamily="34" charset="0"/>
                <a:cs typeface="Arial Nova" panose="020B0504020202020204" pitchFamily="34" charset="0"/>
              </a:rPr>
              <a:t> impairments in </a:t>
            </a:r>
            <a:r>
              <a:rPr lang="en-GB" sz="1200" b="1" dirty="0">
                <a:effectLst/>
                <a:latin typeface="+mn-lt"/>
                <a:ea typeface="Arial Nova" panose="020B0504020202020204" pitchFamily="34" charset="0"/>
                <a:cs typeface="Arial Nova" panose="020B0504020202020204" pitchFamily="34" charset="0"/>
              </a:rPr>
              <a:t>visuospatial</a:t>
            </a:r>
            <a:r>
              <a:rPr lang="en-GB" sz="1200" dirty="0">
                <a:effectLst/>
                <a:latin typeface="+mn-lt"/>
                <a:ea typeface="Calibri" panose="020F0502020204030204" pitchFamily="34" charset="0"/>
                <a:cs typeface="Calibri"/>
              </a:rPr>
              <a:t> </a:t>
            </a:r>
            <a:r>
              <a:rPr lang="en-GB" sz="1200" b="1" dirty="0">
                <a:effectLst/>
                <a:latin typeface="+mn-lt"/>
                <a:ea typeface="Arial Nova" panose="020B0504020202020204" pitchFamily="34" charset="0"/>
                <a:cs typeface="Arial Nova" panose="020B0504020202020204" pitchFamily="34" charset="0"/>
              </a:rPr>
              <a:t>working </a:t>
            </a:r>
            <a:r>
              <a:rPr lang="en-GB" sz="1200" b="1" dirty="0">
                <a:latin typeface="+mn-lt"/>
                <a:ea typeface="Arial Nova" panose="020B0504020202020204" pitchFamily="34" charset="0"/>
                <a:cs typeface="Arial Nova" panose="020B0504020202020204" pitchFamily="34" charset="0"/>
              </a:rPr>
              <a:t>memory </a:t>
            </a:r>
            <a:r>
              <a:rPr lang="en-GB" sz="1200" b="0" dirty="0">
                <a:latin typeface="+mn-lt"/>
                <a:ea typeface="Arial Nova" panose="020B0504020202020204" pitchFamily="34" charset="0"/>
                <a:cs typeface="Arial Nova" panose="020B0504020202020204" pitchFamily="34" charset="0"/>
              </a:rPr>
              <a:t>(</a:t>
            </a:r>
            <a:r>
              <a:rPr lang="en-GB" sz="1200" dirty="0">
                <a:latin typeface="+mn-lt"/>
                <a:ea typeface="Arial Nova" panose="020B0504020202020204" pitchFamily="34" charset="0"/>
                <a:cs typeface="Calibri"/>
              </a:rPr>
              <a:t>the</a:t>
            </a:r>
            <a:r>
              <a:rPr lang="en-GB" sz="1200" dirty="0">
                <a:effectLst/>
                <a:latin typeface="+mn-lt"/>
                <a:ea typeface="Calibri" panose="020F0502020204030204" pitchFamily="34" charset="0"/>
                <a:cs typeface="Calibri"/>
              </a:rPr>
              <a:t> ability to retain and process an object's identity and spatial location).</a:t>
            </a:r>
            <a:endParaRPr lang="en-GB" sz="1200" b="1" dirty="0">
              <a:effectLst/>
              <a:latin typeface="+mn-lt"/>
              <a:ea typeface="Calibri" panose="020F0502020204030204" pitchFamily="34" charset="0"/>
              <a:cs typeface="Arial" panose="020B0604020202020204" pitchFamily="34" charset="0"/>
            </a:endParaRPr>
          </a:p>
          <a:p>
            <a:pPr>
              <a:spcAft>
                <a:spcPts val="800"/>
              </a:spcAft>
            </a:pPr>
            <a:endParaRPr lang="en-GB" sz="1200" dirty="0">
              <a:effectLst/>
              <a:latin typeface="+mn-lt"/>
              <a:ea typeface="Calibri" panose="020F0502020204030204" pitchFamily="34" charset="0"/>
              <a:cs typeface="Arial" panose="020B0604020202020204" pitchFamily="34" charset="0"/>
            </a:endParaRPr>
          </a:p>
          <a:p>
            <a:pPr>
              <a:spcAft>
                <a:spcPts val="800"/>
              </a:spcAft>
            </a:pPr>
            <a:endParaRPr lang="en-CA" sz="1200" dirty="0">
              <a:effectLst/>
              <a:latin typeface="+mn-lt"/>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39</a:t>
            </a:fld>
            <a:endParaRPr lang="en-US" dirty="0"/>
          </a:p>
        </p:txBody>
      </p:sp>
    </p:spTree>
    <p:extLst>
      <p:ext uri="{BB962C8B-B14F-4D97-AF65-F5344CB8AC3E}">
        <p14:creationId xmlns:p14="http://schemas.microsoft.com/office/powerpoint/2010/main" val="3508545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normAutofit/>
          </a:bodyPr>
          <a:lstStyle/>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[For face-to-face training only – delete for virtual delivery]</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Cover the housekeeping points below and add any venue-specific points: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Please turn mobile phones off or switch to silent.</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Inform participants where fire exits and toilets are, and emergency procedures.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lvl="0"/>
            <a:endParaRPr lang="en-GB" sz="1200" b="0" i="0" kern="1200" dirty="0">
              <a:solidFill>
                <a:schemeClr val="tx1"/>
              </a:solidFill>
              <a:effectLst/>
              <a:latin typeface="Arial" panose="020B0604020202020204" pitchFamily="34" charset="0"/>
              <a:cs typeface="Arial" panose="020B0604020202020204" pitchFamily="34" charset="0"/>
            </a:endParaRPr>
          </a:p>
          <a:p>
            <a:pPr>
              <a:defRPr/>
            </a:pPr>
            <a:endParaRPr lang="en-GB" altLang="en-US" dirty="0"/>
          </a:p>
        </p:txBody>
      </p:sp>
      <p:sp>
        <p:nvSpPr>
          <p:cNvPr id="4" name="Slide Number Placeholder 3"/>
          <p:cNvSpPr>
            <a:spLocks noGrp="1"/>
          </p:cNvSpPr>
          <p:nvPr>
            <p:ph type="sldNum" sz="quarter" idx="5"/>
          </p:nvPr>
        </p:nvSpPr>
        <p:spPr/>
        <p:txBody>
          <a:bodyPr/>
          <a:lstStyle/>
          <a:p>
            <a:pPr>
              <a:defRPr/>
            </a:pPr>
            <a:fld id="{80643FC2-CC6E-0C42-914F-126471564746}" type="slidenum">
              <a:rPr lang="en-US" smtClean="0"/>
              <a:pPr>
                <a:defRPr/>
              </a:pPr>
              <a:t>4</a:t>
            </a:fld>
            <a:endParaRPr lang="en-US" dirty="0"/>
          </a:p>
        </p:txBody>
      </p:sp>
    </p:spTree>
    <p:extLst>
      <p:ext uri="{BB962C8B-B14F-4D97-AF65-F5344CB8AC3E}">
        <p14:creationId xmlns:p14="http://schemas.microsoft.com/office/powerpoint/2010/main" val="27292968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dirty="0">
                <a:solidFill>
                  <a:srgbClr val="3F3F3F"/>
                </a:solidFill>
                <a:effectLst/>
                <a:latin typeface="+mn-lt"/>
                <a:cs typeface="Helvetica"/>
              </a:rPr>
              <a:t>This </a:t>
            </a:r>
            <a:r>
              <a:rPr lang="en-CA" dirty="0">
                <a:solidFill>
                  <a:srgbClr val="3F3F3F"/>
                </a:solidFill>
                <a:latin typeface="+mn-lt"/>
                <a:cs typeface="Helvetica"/>
              </a:rPr>
              <a:t>is a great slide as it shows</a:t>
            </a:r>
            <a:r>
              <a:rPr lang="en-CA" dirty="0">
                <a:solidFill>
                  <a:srgbClr val="3F3F3F"/>
                </a:solidFill>
                <a:effectLst/>
                <a:latin typeface="+mn-lt"/>
                <a:cs typeface="Helvetica"/>
              </a:rPr>
              <a:t> </a:t>
            </a:r>
            <a:r>
              <a:rPr lang="en-CA" dirty="0">
                <a:solidFill>
                  <a:srgbClr val="3F3F3F"/>
                </a:solidFill>
                <a:latin typeface="+mn-lt"/>
                <a:cs typeface="Helvetica"/>
              </a:rPr>
              <a:t>in very simple terms nicotine</a:t>
            </a:r>
            <a:r>
              <a:rPr lang="en-CA" dirty="0">
                <a:solidFill>
                  <a:srgbClr val="3F3F3F"/>
                </a:solidFill>
                <a:effectLst/>
                <a:latin typeface="+mn-lt"/>
                <a:cs typeface="Helvetica"/>
              </a:rPr>
              <a:t> levels in the blood stream over the course of a day for a patient who smokes. Each time the patient smokes they get a hit of nicotine and the associated nicotine high. Very quickly they experience a drop and begin to experience withdrawal symptoms and urges to smoke. These spikes and valleys are what the patient experiences all day and what drives them to smoke again.</a:t>
            </a:r>
            <a:r>
              <a:rPr lang="en-CA" dirty="0">
                <a:solidFill>
                  <a:srgbClr val="3F3F3F"/>
                </a:solidFill>
                <a:latin typeface="+mn-lt"/>
                <a:cs typeface="Helvetica"/>
              </a:rPr>
              <a:t> </a:t>
            </a:r>
            <a:endParaRPr lang="en-CA" dirty="0">
              <a:solidFill>
                <a:srgbClr val="3F3F3F"/>
              </a:solidFill>
              <a:effectLst/>
              <a:latin typeface="+mn-lt"/>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dirty="0">
              <a:solidFill>
                <a:srgbClr val="3F3F3F"/>
              </a:solidFill>
              <a:effectLst/>
              <a:latin typeface="+mn-lt"/>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dirty="0">
                <a:solidFill>
                  <a:srgbClr val="3F3F3F"/>
                </a:solidFill>
                <a:effectLst/>
                <a:latin typeface="+mn-lt"/>
              </a:rPr>
              <a:t>A very important point to make here is that, although healthcare professionals may feel that facilitating smoking in mental health settings is the kind thing to do, it is repeatedly driving smokers into withdrawal. It would be kinder to provide prompt and plentiful replacement of clean nicotine through NRT or nicotine vapes.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dirty="0">
              <a:solidFill>
                <a:srgbClr val="3F3F3F"/>
              </a:solidFill>
              <a:effectLst/>
              <a:latin typeface="+mn-lt"/>
            </a:endParaRPr>
          </a:p>
          <a:p>
            <a:r>
              <a:rPr lang="en-GB" sz="1200" dirty="0">
                <a:effectLst/>
                <a:latin typeface="+mn-lt"/>
                <a:ea typeface="Geneva" panose="020B0503030404040204"/>
                <a:cs typeface="Arial" panose="020B0604020202020204" pitchFamily="34" charset="0"/>
              </a:rPr>
              <a:t>Now let’s have a closer look at withdrawal symptoms.</a:t>
            </a:r>
            <a:endParaRPr lang="en-GB" sz="1200" dirty="0">
              <a:effectLst/>
              <a:latin typeface="+mn-lt"/>
              <a:ea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40</a:t>
            </a:fld>
            <a:endParaRPr lang="en-US" dirty="0"/>
          </a:p>
        </p:txBody>
      </p:sp>
    </p:spTree>
    <p:extLst>
      <p:ext uri="{BB962C8B-B14F-4D97-AF65-F5344CB8AC3E}">
        <p14:creationId xmlns:p14="http://schemas.microsoft.com/office/powerpoint/2010/main" val="3812703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altLang="en-US" sz="1200" dirty="0">
                <a:latin typeface="Arial" panose="020B0604020202020204" pitchFamily="34" charset="0"/>
                <a:ea typeface="ＭＳ Ｐゴシック" charset="-128"/>
                <a:cs typeface="Arial" panose="020B0604020202020204" pitchFamily="34" charset="0"/>
              </a:rPr>
              <a:t>Many people who smoke have done so since they were teenagers. </a:t>
            </a:r>
          </a:p>
          <a:p>
            <a:endParaRPr lang="en-GB" altLang="en-US" sz="1200" dirty="0">
              <a:latin typeface="Arial" panose="020B0604020202020204" pitchFamily="34" charset="0"/>
              <a:ea typeface="ＭＳ Ｐゴシック" charset="-128"/>
              <a:cs typeface="Arial" panose="020B0604020202020204" pitchFamily="34" charset="0"/>
            </a:endParaRPr>
          </a:p>
          <a:p>
            <a:r>
              <a:rPr lang="en-GB" altLang="en-US" sz="1200" dirty="0">
                <a:latin typeface="Arial" panose="020B0604020202020204" pitchFamily="34" charset="0"/>
                <a:ea typeface="ＭＳ Ｐゴシック" charset="-128"/>
                <a:cs typeface="Arial" panose="020B0604020202020204" pitchFamily="34" charset="0"/>
              </a:rPr>
              <a:t>For many, smoking has become a deeply entrenched behaviour that is tied to many aspects of their life and daily routines.</a:t>
            </a:r>
          </a:p>
          <a:p>
            <a:endParaRPr lang="en-GB" altLang="en-US" sz="1200" dirty="0">
              <a:latin typeface="Arial" panose="020B0604020202020204" pitchFamily="34" charset="0"/>
              <a:ea typeface="ＭＳ Ｐゴシック" charset="-128"/>
              <a:cs typeface="Arial" panose="020B0604020202020204" pitchFamily="34" charset="0"/>
            </a:endParaRPr>
          </a:p>
          <a:p>
            <a:r>
              <a:rPr lang="en-GB" altLang="en-US" sz="1200" dirty="0">
                <a:latin typeface="Arial" panose="020B0604020202020204" pitchFamily="34" charset="0"/>
                <a:ea typeface="ＭＳ Ｐゴシック" charset="-128"/>
                <a:cs typeface="Arial" panose="020B0604020202020204" pitchFamily="34" charset="0"/>
              </a:rPr>
              <a:t>Patients will share with you they have regular times of day, places, and people they smoke with. The act of smoking has become a part of their daily routines and social relationships. Smoking is often associated with stress, celebration, boredom and other moods. </a:t>
            </a:r>
          </a:p>
          <a:p>
            <a:endParaRPr lang="en-GB" altLang="en-US" sz="1200" dirty="0">
              <a:latin typeface="Arial" panose="020B0604020202020204" pitchFamily="34" charset="0"/>
              <a:ea typeface="ＭＳ Ｐゴシック" charset="-128"/>
              <a:cs typeface="Arial" panose="020B0604020202020204" pitchFamily="34" charset="0"/>
            </a:endParaRPr>
          </a:p>
          <a:p>
            <a:r>
              <a:rPr lang="en-GB" altLang="en-US" sz="1200" dirty="0">
                <a:latin typeface="Arial" panose="020B0604020202020204" pitchFamily="34" charset="0"/>
                <a:ea typeface="ＭＳ Ｐゴシック" charset="-128"/>
                <a:cs typeface="Arial" panose="020B0604020202020204" pitchFamily="34" charset="0"/>
              </a:rPr>
              <a:t>Patients will have situations and places where they have always smoked and this will need to be considered in their treatment plan. </a:t>
            </a:r>
          </a:p>
          <a:p>
            <a:endParaRPr lang="en-GB" sz="1200" dirty="0">
              <a:latin typeface="Arial" panose="020B0604020202020204" pitchFamily="34" charset="0"/>
              <a:ea typeface="ＭＳ Ｐゴシック" charset="-128"/>
              <a:cs typeface="Arial" panose="020B0604020202020204" pitchFamily="34" charset="0"/>
            </a:endParaRPr>
          </a:p>
          <a:p>
            <a:r>
              <a:rPr lang="en-CA" i="1" dirty="0">
                <a:effectLst/>
                <a:latin typeface="Arial" panose="020B0604020202020204" pitchFamily="34" charset="0"/>
                <a:cs typeface="Arial" panose="020B0604020202020204" pitchFamily="34" charset="0"/>
              </a:rPr>
              <a:t>In addition to addiction, tobacco use becomes integral to individuals’ daily routines, and this</a:t>
            </a:r>
            <a:r>
              <a:rPr lang="en-CA" i="0" dirty="0">
                <a:effectLst/>
                <a:latin typeface="Arial" panose="020B0604020202020204" pitchFamily="34" charset="0"/>
                <a:cs typeface="Arial" panose="020B0604020202020204" pitchFamily="34" charset="0"/>
              </a:rPr>
              <a:t> </a:t>
            </a:r>
            <a:r>
              <a:rPr lang="en-CA" i="1" dirty="0">
                <a:effectLst/>
                <a:latin typeface="Arial" panose="020B0604020202020204" pitchFamily="34" charset="0"/>
                <a:cs typeface="Arial" panose="020B0604020202020204" pitchFamily="34" charset="0"/>
              </a:rPr>
              <a:t>further reinforces tobacco dependence. Smoking can often be used as a method of coping with</a:t>
            </a:r>
            <a:endParaRPr lang="en-CA" dirty="0">
              <a:effectLst/>
              <a:latin typeface="Arial" panose="020B0604020202020204" pitchFamily="34" charset="0"/>
              <a:cs typeface="Arial" panose="020B0604020202020204" pitchFamily="34" charset="0"/>
            </a:endParaRPr>
          </a:p>
          <a:p>
            <a:r>
              <a:rPr lang="en-CA" i="1" dirty="0">
                <a:effectLst/>
                <a:latin typeface="Arial" panose="020B0604020202020204" pitchFamily="34" charset="0"/>
                <a:cs typeface="Arial" panose="020B0604020202020204" pitchFamily="34" charset="0"/>
              </a:rPr>
              <a:t>stress, when socialising, and in the management of some underlying mental health disorders.</a:t>
            </a:r>
            <a:endParaRPr lang="en-CA" dirty="0">
              <a:effectLst/>
              <a:latin typeface="Arial" panose="020B0604020202020204" pitchFamily="34" charset="0"/>
              <a:cs typeface="Arial" panose="020B0604020202020204" pitchFamily="34" charset="0"/>
            </a:endParaRPr>
          </a:p>
          <a:p>
            <a:endParaRPr lang="en-CA" i="1" dirty="0">
              <a:effectLst/>
              <a:latin typeface="Arial" panose="020B0604020202020204" pitchFamily="34" charset="0"/>
              <a:cs typeface="Arial" panose="020B0604020202020204" pitchFamily="34" charset="0"/>
            </a:endParaRPr>
          </a:p>
          <a:p>
            <a:r>
              <a:rPr lang="en-GB" altLang="en-US" sz="1200" dirty="0">
                <a:latin typeface="Arial" panose="020B0604020202020204" pitchFamily="34" charset="0"/>
                <a:ea typeface="ＭＳ Ｐゴシック"/>
                <a:cs typeface="Arial" panose="020B0604020202020204" pitchFamily="34" charset="0"/>
              </a:rPr>
              <a:t>What does this mean? </a:t>
            </a:r>
            <a:r>
              <a:rPr lang="en-CA" i="1" dirty="0">
                <a:effectLst/>
                <a:latin typeface="Arial" panose="020B0604020202020204" pitchFamily="34" charset="0"/>
                <a:cs typeface="Arial" panose="020B0604020202020204" pitchFamily="34" charset="0"/>
              </a:rPr>
              <a:t>In addition to addressing the tobacco dependence, support is necessary to change routines and</a:t>
            </a:r>
            <a:r>
              <a:rPr lang="en-CA" i="0" dirty="0">
                <a:effectLst/>
                <a:latin typeface="Arial" panose="020B0604020202020204" pitchFamily="34" charset="0"/>
                <a:cs typeface="Arial" panose="020B0604020202020204" pitchFamily="34" charset="0"/>
              </a:rPr>
              <a:t> </a:t>
            </a:r>
            <a:r>
              <a:rPr lang="en-CA" i="1" dirty="0">
                <a:effectLst/>
                <a:latin typeface="Arial" panose="020B0604020202020204" pitchFamily="34" charset="0"/>
                <a:cs typeface="Arial" panose="020B0604020202020204" pitchFamily="34" charset="0"/>
              </a:rPr>
              <a:t>behaviours to support a smokefree lifestyle.</a:t>
            </a:r>
            <a:endParaRPr lang="en-CA" dirty="0">
              <a:effectLst/>
              <a:latin typeface="Arial" panose="020B0604020202020204" pitchFamily="34" charset="0"/>
              <a:cs typeface="Arial" panose="020B0604020202020204" pitchFamily="34" charset="0"/>
            </a:endParaRPr>
          </a:p>
          <a:p>
            <a:endParaRPr lang="en-GB" altLang="en-US" sz="1200" dirty="0">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41</a:t>
            </a:fld>
            <a:endParaRPr lang="en-US" dirty="0"/>
          </a:p>
        </p:txBody>
      </p:sp>
    </p:spTree>
    <p:extLst>
      <p:ext uri="{BB962C8B-B14F-4D97-AF65-F5344CB8AC3E}">
        <p14:creationId xmlns:p14="http://schemas.microsoft.com/office/powerpoint/2010/main" val="1618495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ea typeface="Calibri"/>
                <a:cs typeface="Calibri"/>
              </a:rPr>
              <a:t>[Animated slide]</a:t>
            </a:r>
          </a:p>
          <a:p>
            <a:endParaRPr lang="en-US" dirty="0">
              <a:latin typeface="+mn-lt"/>
              <a:ea typeface="Calibri"/>
              <a:cs typeface="Calibri"/>
            </a:endParaRPr>
          </a:p>
          <a:p>
            <a:r>
              <a:rPr lang="en-US" dirty="0">
                <a:latin typeface="+mn-lt"/>
                <a:ea typeface="Calibri"/>
                <a:cs typeface="Calibri"/>
              </a:rPr>
              <a:t>Now that we have reviewed tobacco dependence, we want to make a shared promise with one another. </a:t>
            </a:r>
          </a:p>
          <a:p>
            <a:endParaRPr lang="en-US" dirty="0">
              <a:latin typeface="+mn-lt"/>
              <a:ea typeface="Calibri"/>
              <a:cs typeface="Calibri"/>
            </a:endParaRPr>
          </a:p>
          <a:p>
            <a:r>
              <a:rPr lang="en-US" dirty="0">
                <a:latin typeface="+mn-lt"/>
                <a:ea typeface="Calibri"/>
                <a:cs typeface="Calibri"/>
              </a:rPr>
              <a:t>That is that we will never again refer to tobacco dependence as a ’lifestyle choice’ or ‘bad habit’ or even a ‘personal freedom’ as we often hear.</a:t>
            </a:r>
          </a:p>
          <a:p>
            <a:endParaRPr lang="en-US" dirty="0">
              <a:latin typeface="+mn-lt"/>
              <a:ea typeface="Calibri"/>
              <a:cs typeface="Calibri"/>
            </a:endParaRPr>
          </a:p>
          <a:p>
            <a:r>
              <a:rPr lang="en-US" dirty="0">
                <a:latin typeface="+mn-lt"/>
                <a:ea typeface="Calibri"/>
                <a:cs typeface="Calibri"/>
              </a:rPr>
              <a:t>It is a powerful addiction and a chronic relapsing clinical condition. </a:t>
            </a:r>
          </a:p>
          <a:p>
            <a:endParaRPr lang="en-US" dirty="0">
              <a:latin typeface="+mn-lt"/>
              <a:ea typeface="Calibri"/>
              <a:cs typeface="Calibri"/>
            </a:endParaRPr>
          </a:p>
          <a:p>
            <a:r>
              <a:rPr lang="en-US" dirty="0">
                <a:latin typeface="+mn-lt"/>
                <a:ea typeface="Calibri"/>
                <a:cs typeface="Calibri"/>
              </a:rPr>
              <a:t>This reframing is key to ensuring we treat tobacco dependence as we would any other clinical condition – ensuring patients have access to treatment and support.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42</a:t>
            </a:fld>
            <a:endParaRPr lang="en-US" dirty="0"/>
          </a:p>
        </p:txBody>
      </p:sp>
    </p:spTree>
    <p:extLst>
      <p:ext uri="{BB962C8B-B14F-4D97-AF65-F5344CB8AC3E}">
        <p14:creationId xmlns:p14="http://schemas.microsoft.com/office/powerpoint/2010/main" val="23383213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29366-0ACC-E27D-CD52-45A6B59578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862121-FE4D-07DA-34A0-D4FE40A636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A5689B-A095-E145-9835-2B87C518B1B6}"/>
              </a:ext>
            </a:extLst>
          </p:cNvPr>
          <p:cNvSpPr>
            <a:spLocks noGrp="1"/>
          </p:cNvSpPr>
          <p:nvPr>
            <p:ph type="body" idx="1"/>
          </p:nvPr>
        </p:nvSpPr>
        <p:spPr/>
        <p:txBody>
          <a:bodyPr>
            <a:normAutofit fontScale="47500" lnSpcReduction="20000"/>
          </a:bodyPr>
          <a:lstStyle/>
          <a:p>
            <a:r>
              <a:rPr lang="en-GB">
                <a:solidFill>
                  <a:srgbClr val="444444"/>
                </a:solidFill>
              </a:rPr>
              <a:t>This slide can be used to show how addressing social and environmental cues, (e.g. not storing tobacco, managing withdrawal, assisting with developing a non-smoker identity, providing social and peer support) we can set the patient up to be successful. </a:t>
            </a:r>
            <a:endParaRPr lang="en-US">
              <a:solidFill>
                <a:srgbClr val="444444"/>
              </a:solidFill>
            </a:endParaRPr>
          </a:p>
          <a:p>
            <a:endParaRPr lang="en-GB" dirty="0">
              <a:solidFill>
                <a:srgbClr val="444444"/>
              </a:solidFill>
            </a:endParaRPr>
          </a:p>
          <a:p>
            <a:r>
              <a:rPr lang="en-GB">
                <a:solidFill>
                  <a:srgbClr val="444444"/>
                </a:solidFill>
              </a:rPr>
              <a:t>West's Prime Theory of Motivation clarifies why people smoke. Motivation is more than just our reasons for doing things. It includes our innate reactions, habits, drives, desires, goals, plans etc. </a:t>
            </a:r>
            <a:endParaRPr lang="en-CA">
              <a:solidFill>
                <a:srgbClr val="444444"/>
              </a:solidFill>
            </a:endParaRPr>
          </a:p>
          <a:p>
            <a:r>
              <a:rPr lang="en-GB">
                <a:solidFill>
                  <a:srgbClr val="444444"/>
                </a:solidFill>
              </a:rPr>
              <a:t>According to West’s PRIME Theory the four primary reasons why people smoke are: </a:t>
            </a:r>
            <a:endParaRPr lang="en-CA">
              <a:solidFill>
                <a:srgbClr val="444444"/>
              </a:solidFill>
            </a:endParaRPr>
          </a:p>
          <a:p>
            <a:r>
              <a:rPr lang="en-GB">
                <a:solidFill>
                  <a:srgbClr val="444444"/>
                </a:solidFill>
              </a:rPr>
              <a:t>1 - Responding to impulses (cues, triggers) </a:t>
            </a:r>
            <a:endParaRPr lang="en-CA">
              <a:solidFill>
                <a:srgbClr val="444444"/>
              </a:solidFill>
            </a:endParaRPr>
          </a:p>
          <a:p>
            <a:r>
              <a:rPr lang="en-GB">
                <a:solidFill>
                  <a:srgbClr val="444444"/>
                </a:solidFill>
              </a:rPr>
              <a:t>2 - Wants - Anticipated pleasure or satisfaction </a:t>
            </a:r>
            <a:endParaRPr lang="en-CA">
              <a:solidFill>
                <a:srgbClr val="444444"/>
              </a:solidFill>
            </a:endParaRPr>
          </a:p>
          <a:p>
            <a:r>
              <a:rPr lang="en-GB">
                <a:solidFill>
                  <a:srgbClr val="444444"/>
                </a:solidFill>
              </a:rPr>
              <a:t>3 - Needs - Relief from discomfort, social interaction/acceptance </a:t>
            </a:r>
            <a:endParaRPr lang="en-CA">
              <a:solidFill>
                <a:srgbClr val="444444"/>
              </a:solidFill>
            </a:endParaRPr>
          </a:p>
          <a:p>
            <a:r>
              <a:rPr lang="en-GB">
                <a:solidFill>
                  <a:srgbClr val="444444"/>
                </a:solidFill>
              </a:rPr>
              <a:t>4 - Positive evaluation of smoking (smoker identity) </a:t>
            </a:r>
            <a:endParaRPr lang="en-CA">
              <a:solidFill>
                <a:srgbClr val="444444"/>
              </a:solidFill>
            </a:endParaRPr>
          </a:p>
          <a:p>
            <a:endParaRPr lang="en-GB" dirty="0">
              <a:solidFill>
                <a:srgbClr val="444444"/>
              </a:solidFill>
            </a:endParaRPr>
          </a:p>
          <a:p>
            <a:r>
              <a:rPr lang="en-GB" dirty="0">
                <a:solidFill>
                  <a:srgbClr val="444444"/>
                </a:solidFill>
                <a:cs typeface="Arial"/>
              </a:rPr>
              <a:t>Understanding why people smoke helps us to disrupt these established patterns of behaviour. For staff in MH services making it harder for people to smoke is a key priority. This means removing all the cues to smoke, to reduce the impulses. </a:t>
            </a:r>
            <a:endParaRPr lang="en-CA" dirty="0">
              <a:solidFill>
                <a:srgbClr val="444444"/>
              </a:solidFill>
              <a:cs typeface="Arial"/>
            </a:endParaRPr>
          </a:p>
          <a:p>
            <a:endParaRPr lang="en-GB" dirty="0">
              <a:solidFill>
                <a:srgbClr val="444444"/>
              </a:solidFill>
            </a:endParaRPr>
          </a:p>
          <a:p>
            <a:r>
              <a:rPr lang="en-GB" b="1" i="1" dirty="0">
                <a:solidFill>
                  <a:srgbClr val="444444"/>
                </a:solidFill>
                <a:cs typeface="Arial"/>
              </a:rPr>
              <a:t>Supplemental explanation: </a:t>
            </a:r>
            <a:endParaRPr lang="en-CA" dirty="0">
              <a:solidFill>
                <a:srgbClr val="444444"/>
              </a:solidFill>
              <a:cs typeface="Arial"/>
            </a:endParaRPr>
          </a:p>
          <a:p>
            <a:r>
              <a:rPr lang="en-GB" dirty="0">
                <a:solidFill>
                  <a:srgbClr val="444444"/>
                </a:solidFill>
                <a:cs typeface="Arial"/>
              </a:rPr>
              <a:t>For someone who is tobacco dependent their wants in the moment might be: </a:t>
            </a:r>
            <a:endParaRPr lang="en-CA" dirty="0">
              <a:solidFill>
                <a:srgbClr val="444444"/>
              </a:solidFill>
              <a:cs typeface="Arial"/>
            </a:endParaRPr>
          </a:p>
          <a:p>
            <a:r>
              <a:rPr lang="en-GB" dirty="0">
                <a:solidFill>
                  <a:srgbClr val="444444"/>
                </a:solidFill>
                <a:cs typeface="Arial"/>
              </a:rPr>
              <a:t>1) Impulses to smoke refers to the cues and triggers to smoke, in inpatient environment there can be many cues and triggers that can make not smoking difficult. Smoking breaks, the sight of cigarettes butts in outdoor areas, the smell of smoke, emotional triggers. </a:t>
            </a:r>
            <a:endParaRPr lang="en-CA" dirty="0">
              <a:solidFill>
                <a:srgbClr val="444444"/>
              </a:solidFill>
              <a:cs typeface="Arial"/>
            </a:endParaRPr>
          </a:p>
          <a:p>
            <a:r>
              <a:rPr lang="en-GB" dirty="0">
                <a:solidFill>
                  <a:srgbClr val="444444"/>
                </a:solidFill>
                <a:cs typeface="Arial"/>
              </a:rPr>
              <a:t>2) relief from discomfort they are feeling from nicotine withdrawal or cravings to smoke, </a:t>
            </a:r>
            <a:endParaRPr lang="en-CA" dirty="0">
              <a:solidFill>
                <a:srgbClr val="444444"/>
              </a:solidFill>
              <a:cs typeface="Arial"/>
            </a:endParaRPr>
          </a:p>
          <a:p>
            <a:r>
              <a:rPr lang="en-GB" dirty="0">
                <a:solidFill>
                  <a:srgbClr val="444444"/>
                </a:solidFill>
                <a:cs typeface="Arial"/>
              </a:rPr>
              <a:t>3) the anticipated pleasure or satisfaction of smoking, or even </a:t>
            </a:r>
            <a:endParaRPr lang="en-CA" dirty="0">
              <a:solidFill>
                <a:srgbClr val="444444"/>
              </a:solidFill>
              <a:cs typeface="Arial"/>
            </a:endParaRPr>
          </a:p>
          <a:p>
            <a:r>
              <a:rPr lang="en-GB" dirty="0">
                <a:solidFill>
                  <a:srgbClr val="444444"/>
                </a:solidFill>
                <a:cs typeface="Arial"/>
              </a:rPr>
              <a:t>4) underlying psychological needs such as the need to feel accepted or part of a group or to ease discomfort . (Patients in hospital are vulnerable and can follow the group if they are smoking, even if they have a desire to quit). Staff can help here by co-developing smoke free leave plans.</a:t>
            </a:r>
            <a:endParaRPr lang="en-CA" dirty="0">
              <a:solidFill>
                <a:srgbClr val="444444"/>
              </a:solidFill>
              <a:cs typeface="Arial"/>
            </a:endParaRPr>
          </a:p>
          <a:p>
            <a:endParaRPr lang="en-GB" dirty="0">
              <a:solidFill>
                <a:srgbClr val="444444"/>
              </a:solidFill>
            </a:endParaRPr>
          </a:p>
          <a:p>
            <a:r>
              <a:rPr lang="en-GB" b="1" i="1" dirty="0">
                <a:solidFill>
                  <a:srgbClr val="444444"/>
                </a:solidFill>
                <a:cs typeface="Arial"/>
              </a:rPr>
              <a:t>Supplemental notes how PRIME can guide treatment: </a:t>
            </a:r>
            <a:endParaRPr lang="en-CA" dirty="0">
              <a:solidFill>
                <a:srgbClr val="444444"/>
              </a:solidFill>
              <a:cs typeface="Arial"/>
            </a:endParaRPr>
          </a:p>
          <a:p>
            <a:r>
              <a:rPr lang="en-GB" dirty="0">
                <a:solidFill>
                  <a:srgbClr val="444444"/>
                </a:solidFill>
                <a:cs typeface="Arial"/>
              </a:rPr>
              <a:t>PRIME Theory proposes that our responses at every moment are governed by potentially competing impulses and inhibitions. Implementing behaviour change in the face of conflicting wants, needs and urges, requires effort but ‘deep’ identity change and rules with clear boundaries reduce the effort required. This is why smoke free policies are so important, especially when they are communicated clearly and consistently. A strong, coherent, deeply entrenched identity that places clear boundaries around a category of behaviour and which anticipates potential challenges will provide strong stability to that behaviour and yield a powerful predictive measure </a:t>
            </a:r>
            <a:endParaRPr lang="en-CA" dirty="0">
              <a:solidFill>
                <a:srgbClr val="444444"/>
              </a:solidFill>
              <a:cs typeface="Arial"/>
            </a:endParaRPr>
          </a:p>
          <a:p>
            <a:endParaRPr lang="en-GB" dirty="0">
              <a:solidFill>
                <a:srgbClr val="444444"/>
              </a:solidFill>
            </a:endParaRPr>
          </a:p>
          <a:p>
            <a:r>
              <a:rPr lang="en-GB" dirty="0">
                <a:solidFill>
                  <a:srgbClr val="444444"/>
                </a:solidFill>
                <a:cs typeface="Arial"/>
              </a:rPr>
              <a:t>Self-consciously stopping doing something typically means: </a:t>
            </a:r>
            <a:endParaRPr lang="en-CA" dirty="0">
              <a:solidFill>
                <a:srgbClr val="444444"/>
              </a:solidFill>
              <a:cs typeface="Arial"/>
            </a:endParaRPr>
          </a:p>
          <a:p>
            <a:r>
              <a:rPr lang="en-GB" dirty="0">
                <a:solidFill>
                  <a:srgbClr val="444444"/>
                </a:solidFill>
                <a:cs typeface="Arial"/>
              </a:rPr>
              <a:t>1- forming a rule (plan) not to do it, or </a:t>
            </a:r>
            <a:endParaRPr lang="en-CA" dirty="0">
              <a:solidFill>
                <a:srgbClr val="444444"/>
              </a:solidFill>
              <a:cs typeface="Arial"/>
            </a:endParaRPr>
          </a:p>
          <a:p>
            <a:r>
              <a:rPr lang="en-GB" dirty="0">
                <a:solidFill>
                  <a:srgbClr val="444444"/>
                </a:solidFill>
                <a:cs typeface="Arial"/>
              </a:rPr>
              <a:t>2- forming a rule (plan) that one will ‘try’ not to do it </a:t>
            </a:r>
            <a:endParaRPr lang="en-CA" dirty="0">
              <a:solidFill>
                <a:srgbClr val="444444"/>
              </a:solidFill>
              <a:cs typeface="Arial"/>
            </a:endParaRPr>
          </a:p>
          <a:p>
            <a:r>
              <a:rPr lang="en-GB" dirty="0">
                <a:solidFill>
                  <a:srgbClr val="444444"/>
                </a:solidFill>
                <a:cs typeface="Arial"/>
              </a:rPr>
              <a:t>3- Applying that rule in relevant situations which generates a want or need not to do it which adds to those that led to the rule.</a:t>
            </a:r>
            <a:endParaRPr lang="en-CA" dirty="0">
              <a:solidFill>
                <a:srgbClr val="444444"/>
              </a:solidFill>
              <a:cs typeface="Arial"/>
            </a:endParaRPr>
          </a:p>
          <a:p>
            <a:r>
              <a:rPr lang="en-GB" dirty="0">
                <a:solidFill>
                  <a:srgbClr val="444444"/>
                </a:solidFill>
                <a:cs typeface="Arial"/>
              </a:rPr>
              <a:t> </a:t>
            </a:r>
            <a:endParaRPr lang="en-CA" dirty="0">
              <a:solidFill>
                <a:srgbClr val="444444"/>
              </a:solidFill>
              <a:cs typeface="Arial"/>
            </a:endParaRPr>
          </a:p>
          <a:p>
            <a:r>
              <a:rPr lang="en-GB" b="1" dirty="0">
                <a:solidFill>
                  <a:srgbClr val="444444"/>
                </a:solidFill>
                <a:cs typeface="Arial"/>
              </a:rPr>
              <a:t>Source:</a:t>
            </a:r>
            <a:r>
              <a:rPr lang="en-GB" dirty="0">
                <a:solidFill>
                  <a:srgbClr val="444444"/>
                </a:solidFill>
                <a:cs typeface="Arial"/>
              </a:rPr>
              <a:t> </a:t>
            </a:r>
            <a:endParaRPr lang="en-CA" dirty="0">
              <a:solidFill>
                <a:srgbClr val="444444"/>
              </a:solidFill>
              <a:cs typeface="Arial"/>
            </a:endParaRPr>
          </a:p>
          <a:p>
            <a:r>
              <a:rPr lang="en-GB" dirty="0">
                <a:solidFill>
                  <a:srgbClr val="444444"/>
                </a:solidFill>
                <a:cs typeface="Arial"/>
              </a:rPr>
              <a:t>West R, Brown J (2014) Theory of Addiction. Oxford: Wiley. </a:t>
            </a:r>
            <a:r>
              <a:rPr lang="en-GB" dirty="0">
                <a:solidFill>
                  <a:srgbClr val="444444"/>
                </a:solidFill>
                <a:cs typeface="Arial"/>
                <a:hlinkClick r:id="rId3"/>
              </a:rPr>
              <a:t>www.primetheory.com</a:t>
            </a:r>
            <a:r>
              <a:rPr lang="en-GB" dirty="0">
                <a:solidFill>
                  <a:srgbClr val="444444"/>
                </a:solidFill>
                <a:cs typeface="Arial"/>
              </a:rPr>
              <a:t> </a:t>
            </a:r>
            <a:endParaRPr lang="en-US" dirty="0">
              <a:cs typeface="Arial"/>
            </a:endParaRPr>
          </a:p>
          <a:p>
            <a:pPr algn="l" rtl="0" fontAlgn="base"/>
            <a:r>
              <a:rPr lang="en-CA" b="0" i="0" u="none" strike="noStrike" dirty="0">
                <a:solidFill>
                  <a:srgbClr val="333333"/>
                </a:solidFill>
                <a:effectLst/>
                <a:latin typeface="Arial" panose="020B0604020202020204" pitchFamily="34" charset="0"/>
              </a:rPr>
              <a:t> </a:t>
            </a:r>
            <a:endParaRPr lang="en-CA" b="0" i="0" dirty="0">
              <a:solidFill>
                <a:srgbClr val="444444"/>
              </a:solidFill>
              <a:effectLst/>
              <a:latin typeface="Calibri" panose="020F050202020403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25F4CF31-C8E1-5659-1915-49F87D585E56}"/>
              </a:ext>
            </a:extLst>
          </p:cNvPr>
          <p:cNvSpPr>
            <a:spLocks noGrp="1"/>
          </p:cNvSpPr>
          <p:nvPr>
            <p:ph type="sldNum" sz="quarter" idx="5"/>
          </p:nvPr>
        </p:nvSpPr>
        <p:spPr/>
        <p:txBody>
          <a:bodyPr/>
          <a:lstStyle/>
          <a:p>
            <a:pPr>
              <a:defRPr/>
            </a:pPr>
            <a:fld id="{242A2382-4541-B845-B6D5-E8B5A330E247}" type="slidenum">
              <a:rPr lang="en-US" smtClean="0"/>
              <a:pPr>
                <a:defRPr/>
              </a:pPr>
              <a:t>43</a:t>
            </a:fld>
            <a:endParaRPr lang="en-US" dirty="0"/>
          </a:p>
        </p:txBody>
      </p:sp>
    </p:spTree>
    <p:extLst>
      <p:ext uri="{BB962C8B-B14F-4D97-AF65-F5344CB8AC3E}">
        <p14:creationId xmlns:p14="http://schemas.microsoft.com/office/powerpoint/2010/main" val="10336309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dirty="0">
                <a:latin typeface="+mn-lt"/>
              </a:rPr>
              <a:t>[Read out bullet points from slide]</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44</a:t>
            </a:fld>
            <a:endParaRPr lang="en-US" dirty="0"/>
          </a:p>
        </p:txBody>
      </p:sp>
    </p:spTree>
    <p:extLst>
      <p:ext uri="{BB962C8B-B14F-4D97-AF65-F5344CB8AC3E}">
        <p14:creationId xmlns:p14="http://schemas.microsoft.com/office/powerpoint/2010/main" val="15942019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dirty="0">
                <a:effectLst/>
                <a:latin typeface="+mn-lt"/>
                <a:ea typeface="Geneva" panose="020B0503030404040204"/>
                <a:cs typeface="Arial" panose="020B0604020202020204" pitchFamily="34" charset="0"/>
              </a:rPr>
              <a:t>Break </a:t>
            </a:r>
            <a:endParaRPr lang="en-GB"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45</a:t>
            </a:fld>
            <a:endParaRPr lang="en-US" dirty="0"/>
          </a:p>
        </p:txBody>
      </p:sp>
    </p:spTree>
    <p:extLst>
      <p:ext uri="{BB962C8B-B14F-4D97-AF65-F5344CB8AC3E}">
        <p14:creationId xmlns:p14="http://schemas.microsoft.com/office/powerpoint/2010/main" val="12598619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cs typeface="Calibri"/>
              </a:rPr>
              <a:t>Behaviour change techniques and core communications skills</a:t>
            </a:r>
          </a:p>
          <a:p>
            <a:endParaRPr lang="en-US" b="1" dirty="0">
              <a:latin typeface="+mn-lt"/>
              <a:cs typeface="Calibri"/>
            </a:endParaRPr>
          </a:p>
          <a:p>
            <a:r>
              <a:rPr lang="en-US" dirty="0">
                <a:latin typeface="+mn-lt"/>
                <a:cs typeface="Calibri"/>
              </a:rPr>
              <a:t>In this next section we will be looking at behaviour change techniques and the core communication skills that will be part of all your interactions with patients.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46</a:t>
            </a:fld>
            <a:endParaRPr lang="en-US" dirty="0"/>
          </a:p>
        </p:txBody>
      </p:sp>
    </p:spTree>
    <p:extLst>
      <p:ext uri="{BB962C8B-B14F-4D97-AF65-F5344CB8AC3E}">
        <p14:creationId xmlns:p14="http://schemas.microsoft.com/office/powerpoint/2010/main" val="38059685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altLang="en-US" dirty="0">
                <a:cs typeface="Arial"/>
              </a:rPr>
              <a:t>Most people think that all we do is tell people who smoke that smoking is bad for them and that they should stop. </a:t>
            </a:r>
            <a:endParaRPr lang="en-GB" altLang="en-US" dirty="0"/>
          </a:p>
          <a:p>
            <a:endParaRPr lang="en-GB" altLang="en-US" dirty="0"/>
          </a:p>
          <a:p>
            <a:r>
              <a:rPr lang="en-GB" altLang="en-US" dirty="0"/>
              <a:t>Not only is this not true, but it is dangerous because anyone can do it and it suggests that smoking cessation interventions are simple advice that anyone can deliver, which is not the case.</a:t>
            </a:r>
          </a:p>
          <a:p>
            <a:endParaRPr lang="en-GB" altLang="en-US" dirty="0"/>
          </a:p>
          <a:p>
            <a:r>
              <a:rPr lang="en-GB" altLang="en-US" dirty="0"/>
              <a:t>We know why NRT works but, up until a few years ago, we did not know what the active ingredients of behavioural support were. </a:t>
            </a:r>
          </a:p>
          <a:p>
            <a:endParaRPr lang="en-US"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47</a:t>
            </a:fld>
            <a:endParaRPr lang="en-US" dirty="0"/>
          </a:p>
        </p:txBody>
      </p:sp>
    </p:spTree>
    <p:extLst>
      <p:ext uri="{BB962C8B-B14F-4D97-AF65-F5344CB8AC3E}">
        <p14:creationId xmlns:p14="http://schemas.microsoft.com/office/powerpoint/2010/main" val="40068159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NCSCT developed an evidence base for behavioural support and, with this in mind, have a system for identifying the competences (knowledge and skills) required to deliver effective smoking cessation interventions.</a:t>
            </a:r>
          </a:p>
          <a:p>
            <a:endParaRPr lang="en-GB" altLang="en-US" dirty="0"/>
          </a:p>
          <a:p>
            <a:r>
              <a:rPr lang="en-GB" altLang="en-US" dirty="0">
                <a:cs typeface="Arial"/>
              </a:rPr>
              <a:t>The NCSCT identified over </a:t>
            </a:r>
            <a:r>
              <a:rPr lang="en-GB" altLang="en-US" b="1" dirty="0">
                <a:cs typeface="Arial"/>
              </a:rPr>
              <a:t>70 behaviour change techniques </a:t>
            </a:r>
            <a:r>
              <a:rPr lang="en-GB" altLang="en-US" dirty="0">
                <a:cs typeface="Arial"/>
              </a:rPr>
              <a:t>used in smoking cessation from the research literature, treatment protocols and national and international guidance documents. </a:t>
            </a:r>
          </a:p>
          <a:p>
            <a:endParaRPr lang="en-GB" altLang="en-US" dirty="0">
              <a:cs typeface="Arial"/>
            </a:endParaRPr>
          </a:p>
          <a:p>
            <a:r>
              <a:rPr lang="en-GB" altLang="en-US" b="1" dirty="0">
                <a:cs typeface="Arial"/>
              </a:rPr>
              <a:t>Sixteen</a:t>
            </a:r>
            <a:r>
              <a:rPr lang="en-GB" altLang="en-US" dirty="0">
                <a:cs typeface="Arial"/>
              </a:rPr>
              <a:t> of these have the strongest evidence of their effectiveness and it is around these this course is based.</a:t>
            </a:r>
          </a:p>
          <a:p>
            <a:endParaRPr lang="en-GB" altLang="en-US" dirty="0">
              <a:cs typeface="Arial"/>
            </a:endParaRPr>
          </a:p>
          <a:p>
            <a:r>
              <a:rPr lang="en-GB" dirty="0">
                <a:ea typeface="ＭＳ Ｐゴシック"/>
                <a:cs typeface="Arial"/>
              </a:rPr>
              <a:t>Tobacco dependence treatment delivered by a </a:t>
            </a:r>
            <a:r>
              <a:rPr lang="en-GB" sz="1200" kern="1200" dirty="0">
                <a:solidFill>
                  <a:schemeClr val="tx1"/>
                </a:solidFill>
                <a:effectLst/>
                <a:ea typeface="ＭＳ Ｐゴシック"/>
                <a:cs typeface="Arial"/>
              </a:rPr>
              <a:t>trained counsellor that includes medications has been shown to triple success with stopping in the long term</a:t>
            </a:r>
            <a:r>
              <a:rPr lang="en-GB" dirty="0">
                <a:ea typeface="ＭＳ Ｐゴシック"/>
                <a:cs typeface="Arial"/>
              </a:rPr>
              <a:t>.</a:t>
            </a:r>
            <a:endParaRPr lang="en-GB" altLang="en-US" dirty="0">
              <a:ea typeface="ＭＳ Ｐゴシック"/>
              <a:cs typeface="Arial"/>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48</a:t>
            </a:fld>
            <a:endParaRPr lang="en-US" dirty="0"/>
          </a:p>
        </p:txBody>
      </p:sp>
    </p:spTree>
    <p:extLst>
      <p:ext uri="{BB962C8B-B14F-4D97-AF65-F5344CB8AC3E}">
        <p14:creationId xmlns:p14="http://schemas.microsoft.com/office/powerpoint/2010/main" val="1059840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CA" b="0" i="0" u="none" strike="noStrike" dirty="0">
                <a:solidFill>
                  <a:srgbClr val="000000"/>
                </a:solidFill>
                <a:effectLst/>
                <a:latin typeface="Arial"/>
                <a:cs typeface="Arial"/>
              </a:rPr>
              <a:t>E</a:t>
            </a:r>
            <a:r>
              <a:rPr lang="en-CA" sz="1200" b="0" i="0" u="none" strike="noStrike">
                <a:solidFill>
                  <a:srgbClr val="000000"/>
                </a:solidFill>
                <a:effectLst/>
                <a:latin typeface="Arial"/>
                <a:cs typeface="Arial"/>
              </a:rPr>
              <a:t>vidence-based behaviour change techniques (BCTs) have been established to support smoking cessation BCTs. The things that you say and do with </a:t>
            </a:r>
            <a:r>
              <a:rPr lang="en-CA">
                <a:solidFill>
                  <a:srgbClr val="000000"/>
                </a:solidFill>
                <a:latin typeface="Arial"/>
                <a:cs typeface="Arial"/>
              </a:rPr>
              <a:t>people who smoke that</a:t>
            </a:r>
            <a:r>
              <a:rPr lang="en-CA" sz="1200" b="0" i="0" u="none" strike="noStrike">
                <a:solidFill>
                  <a:srgbClr val="000000"/>
                </a:solidFill>
                <a:effectLst/>
                <a:latin typeface="Arial"/>
                <a:cs typeface="Arial"/>
              </a:rPr>
              <a:t> are effective interventions to improve smokers' chances of stopping.</a:t>
            </a:r>
            <a:r>
              <a:rPr lang="en-US" sz="1200" b="0" i="0" dirty="0">
                <a:solidFill>
                  <a:srgbClr val="808080"/>
                </a:solidFill>
                <a:effectLst/>
                <a:latin typeface="Arial"/>
                <a:cs typeface="Arial"/>
              </a:rPr>
              <a:t>​</a:t>
            </a:r>
            <a:endParaRPr lang="en-US" sz="1200" b="0" i="0" dirty="0">
              <a:solidFill>
                <a:srgbClr val="444444"/>
              </a:solidFill>
              <a:effectLst/>
              <a:latin typeface="Arial"/>
              <a:cs typeface="Arial"/>
            </a:endParaRPr>
          </a:p>
          <a:p>
            <a:pPr algn="l" rtl="0" fontAlgn="base"/>
            <a:r>
              <a:rPr lang="en-CA" sz="1200" b="0" i="0" u="none" strike="noStrike" dirty="0">
                <a:solidFill>
                  <a:srgbClr val="000000"/>
                </a:solidFill>
                <a:effectLst/>
                <a:latin typeface="Arial" panose="020B0604020202020204" pitchFamily="34" charset="0"/>
                <a:cs typeface="Arial" panose="020B0604020202020204" pitchFamily="34" charset="0"/>
              </a:rPr>
              <a:t> </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0" i="0" u="none" strike="noStrike" dirty="0">
                <a:solidFill>
                  <a:srgbClr val="000000"/>
                </a:solidFill>
                <a:effectLst/>
                <a:latin typeface="Arial" panose="020B0604020202020204" pitchFamily="34" charset="0"/>
                <a:cs typeface="Arial" panose="020B0604020202020204" pitchFamily="34" charset="0"/>
              </a:rPr>
              <a:t>These </a:t>
            </a:r>
            <a:r>
              <a:rPr lang="en-US" sz="1200" b="0" i="0" u="none" strike="noStrike" dirty="0">
                <a:solidFill>
                  <a:srgbClr val="000000"/>
                </a:solidFill>
                <a:effectLst/>
                <a:latin typeface="Arial" panose="020B0604020202020204" pitchFamily="34" charset="0"/>
                <a:cs typeface="Arial" panose="020B0604020202020204" pitchFamily="34" charset="0"/>
              </a:rPr>
              <a:t>BCTs were identified from treatment protocols and international guidelines as well as evidence from randomised controlled trials and expert clinical opinion.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While there are more than 71 BCTs, there are 16 individual BCTs for which we have good grounds to believe are the most effective (Michie 2011).</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You will notice a particular focus during the two days on BCTs related to the areas on the slide. Clinical and academic consensus led us to focus on the following evidenced based Interventions:</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CA" sz="1200" b="1" i="0" u="none" strike="noStrike" dirty="0">
                <a:solidFill>
                  <a:srgbClr val="000000"/>
                </a:solidFill>
                <a:effectLst/>
                <a:latin typeface="Arial" panose="020B0604020202020204" pitchFamily="34" charset="0"/>
                <a:cs typeface="Arial" panose="020B0604020202020204" pitchFamily="34" charset="0"/>
              </a:rPr>
              <a:t>Using CO monitoring as a motivational tool</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Stop smoking aids</a:t>
            </a:r>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u="none" strike="noStrike" dirty="0">
                <a:solidFill>
                  <a:srgbClr val="000000"/>
                </a:solidFill>
                <a:effectLst/>
                <a:latin typeface="Arial" panose="020B0604020202020204" pitchFamily="34" charset="0"/>
                <a:cs typeface="Arial" panose="020B0604020202020204" pitchFamily="34" charset="0"/>
              </a:rPr>
              <a:t>making sure patients have a realistic expectation of stop smoking aids, use these aids properly and are aware of any potential side effects</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Addressing barriers and smoking cues and coping with withdrawal</a:t>
            </a:r>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u="none" strike="noStrike" dirty="0">
                <a:solidFill>
                  <a:srgbClr val="000000"/>
                </a:solidFill>
                <a:effectLst/>
                <a:latin typeface="Arial" panose="020B0604020202020204" pitchFamily="34" charset="0"/>
                <a:cs typeface="Arial" panose="020B0604020202020204" pitchFamily="34" charset="0"/>
              </a:rPr>
              <a:t>helping patients to change their routine to avoid smoking and making sure they know what to expect in terms of cravings and withdrawal symptoms and having strategies in place to address these when they occur</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The ‘not-a-puff’ rule</a:t>
            </a:r>
            <a:r>
              <a:rPr lang="en-US" sz="1200" b="0" i="0" u="none" strike="noStrike" dirty="0">
                <a:solidFill>
                  <a:srgbClr val="000000"/>
                </a:solidFill>
                <a:effectLst/>
                <a:latin typeface="Arial" panose="020B0604020202020204" pitchFamily="34" charset="0"/>
                <a:cs typeface="Arial" panose="020B0604020202020204" pitchFamily="34" charset="0"/>
              </a:rPr>
              <a:t>: </a:t>
            </a:r>
            <a:r>
              <a:rPr lang="en-CA" sz="1200" b="0" i="0" u="none" strike="noStrike" dirty="0">
                <a:solidFill>
                  <a:srgbClr val="000000"/>
                </a:solidFill>
                <a:effectLst/>
                <a:latin typeface="Arial" panose="020B0604020202020204" pitchFamily="34" charset="0"/>
                <a:cs typeface="Arial" panose="020B0604020202020204" pitchFamily="34" charset="0"/>
              </a:rPr>
              <a:t>stressing the importance of the ‘not-a-puff’ rule and gaining commitment to it from the patient</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Obtaining patient commitment </a:t>
            </a:r>
            <a:r>
              <a:rPr lang="en-US" sz="1200" b="0" i="0" u="none" strike="noStrike" dirty="0">
                <a:solidFill>
                  <a:srgbClr val="000000"/>
                </a:solidFill>
                <a:effectLst/>
                <a:latin typeface="Arial" panose="020B0604020202020204" pitchFamily="34" charset="0"/>
                <a:cs typeface="Arial" panose="020B0604020202020204" pitchFamily="34" charset="0"/>
              </a:rPr>
              <a:t>to the smokefree goal that you established and the treatment plan that was agreed to </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Strengthening non-smoker identify: </a:t>
            </a:r>
            <a:r>
              <a:rPr lang="en-CA" sz="1200" b="0" i="0" u="none" strike="noStrike" dirty="0">
                <a:solidFill>
                  <a:srgbClr val="000000"/>
                </a:solidFill>
                <a:effectLst/>
                <a:latin typeface="Arial" panose="020B0604020202020204" pitchFamily="34" charset="0"/>
                <a:cs typeface="Arial" panose="020B0604020202020204" pitchFamily="34" charset="0"/>
              </a:rPr>
              <a:t>e.g. encouraging the patient to regard smoking as no longer part of his or her life</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buFont typeface="Arial" panose="020B0604020202020204" pitchFamily="34" charset="0"/>
              <a:buChar char="•"/>
            </a:pPr>
            <a:r>
              <a:rPr lang="en-US" sz="1200" b="1" i="0" u="none" strike="noStrike" dirty="0">
                <a:solidFill>
                  <a:srgbClr val="000000"/>
                </a:solidFill>
                <a:effectLst/>
                <a:latin typeface="Arial" panose="020B0604020202020204" pitchFamily="34" charset="0"/>
                <a:cs typeface="Arial" panose="020B0604020202020204" pitchFamily="34" charset="0"/>
              </a:rPr>
              <a:t>Building rapport</a:t>
            </a:r>
            <a:r>
              <a:rPr lang="en-US" sz="1200" b="0" i="0" u="none" strike="noStrike" dirty="0">
                <a:solidFill>
                  <a:srgbClr val="000000"/>
                </a:solidFill>
                <a:effectLst/>
                <a:latin typeface="Arial" panose="020B0604020202020204" pitchFamily="34" charset="0"/>
                <a:cs typeface="Arial" panose="020B0604020202020204" pitchFamily="34" charset="0"/>
              </a:rPr>
              <a:t>: central to everything you do to help a patient stop smoking</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0" i="0" u="none" strike="noStrike" dirty="0">
                <a:solidFill>
                  <a:srgbClr val="000000"/>
                </a:solidFill>
                <a:effectLst/>
                <a:latin typeface="Arial" panose="020B0604020202020204" pitchFamily="34" charset="0"/>
                <a:cs typeface="Arial" panose="020B0604020202020204" pitchFamily="34" charset="0"/>
              </a:rPr>
              <a:t> </a:t>
            </a:r>
            <a:r>
              <a:rPr lang="en-US" sz="1200" b="0" i="0" dirty="0">
                <a:solidFill>
                  <a:srgbClr val="808080"/>
                </a:solidFill>
                <a:effectLst/>
                <a:latin typeface="Arial" panose="020B0604020202020204" pitchFamily="34" charset="0"/>
                <a:cs typeface="Arial" panose="020B0604020202020204" pitchFamily="34" charset="0"/>
              </a:rPr>
              <a:t>​</a:t>
            </a:r>
            <a:endParaRPr lang="en-US" sz="1200" b="0" i="0" dirty="0">
              <a:solidFill>
                <a:srgbClr val="444444"/>
              </a:solidFill>
              <a:effectLst/>
              <a:latin typeface="Arial" panose="020B0604020202020204" pitchFamily="34" charset="0"/>
              <a:cs typeface="Arial" panose="020B0604020202020204" pitchFamily="34" charset="0"/>
            </a:endParaRPr>
          </a:p>
          <a:p>
            <a:pPr algn="l" rtl="0" fontAlgn="base"/>
            <a:r>
              <a:rPr lang="en-US" sz="1200" b="0" i="0" u="none" strike="noStrike" dirty="0">
                <a:solidFill>
                  <a:srgbClr val="000000"/>
                </a:solidFill>
                <a:effectLst/>
                <a:latin typeface="Arial" panose="020B0604020202020204" pitchFamily="34" charset="0"/>
                <a:cs typeface="Arial" panose="020B0604020202020204" pitchFamily="34" charset="0"/>
              </a:rPr>
              <a:t>Building and maintaining rapport is the means by which BCTs are delivered. Building rapport is the ‘art’ to the science of the BCTs and good rapport facilitates successful delivery of evidence-based interventions.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CA" sz="1200" b="1" i="0" u="none" strike="noStrike" dirty="0">
                <a:solidFill>
                  <a:srgbClr val="000000"/>
                </a:solidFill>
                <a:effectLst/>
                <a:latin typeface="Arial" panose="020B0604020202020204" pitchFamily="34" charset="0"/>
                <a:cs typeface="Arial" panose="020B0604020202020204" pitchFamily="34" charset="0"/>
              </a:rPr>
              <a:t> </a:t>
            </a:r>
            <a:r>
              <a:rPr lang="en-CA" sz="1200" b="0" i="0" dirty="0">
                <a:solidFill>
                  <a:srgbClr val="808080"/>
                </a:solidFill>
                <a:effectLst/>
                <a:latin typeface="Arial" panose="020B0604020202020204" pitchFamily="34" charset="0"/>
                <a:cs typeface="Arial" panose="020B0604020202020204" pitchFamily="34" charset="0"/>
              </a:rPr>
              <a:t>​</a:t>
            </a:r>
            <a:endParaRPr lang="en-CA" sz="1200" b="0" i="0" dirty="0">
              <a:solidFill>
                <a:srgbClr val="444444"/>
              </a:solidFill>
              <a:effectLst/>
              <a:latin typeface="Arial" panose="020B0604020202020204" pitchFamily="34" charset="0"/>
              <a:cs typeface="Arial" panose="020B0604020202020204" pitchFamily="34" charset="0"/>
            </a:endParaRPr>
          </a:p>
          <a:p>
            <a:pPr algn="l" rtl="0" fontAlgn="base"/>
            <a:r>
              <a:rPr lang="en-CA" b="1" i="0" u="none" strike="noStrike" dirty="0">
                <a:solidFill>
                  <a:srgbClr val="000000"/>
                </a:solidFill>
                <a:effectLst/>
                <a:latin typeface="Arial" panose="020B0604020202020204" pitchFamily="34" charset="0"/>
              </a:rPr>
              <a:t>Sources:</a:t>
            </a:r>
            <a:r>
              <a:rPr lang="en-CA" b="0" i="0" dirty="0">
                <a:solidFill>
                  <a:srgbClr val="808080"/>
                </a:solidFill>
                <a:effectLst/>
                <a:latin typeface="Arial" panose="020B0604020202020204" pitchFamily="34" charset="0"/>
              </a:rPr>
              <a:t>​</a:t>
            </a:r>
            <a:endParaRPr lang="en-CA"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Arial" panose="020B0604020202020204" pitchFamily="34" charset="0"/>
                <a:cs typeface="Arial" panose="020B0604020202020204" pitchFamily="34" charset="0"/>
              </a:rPr>
              <a:t>Michie S, Churchill S, West R. Identifying evidence-based competences required to deliver behavioural support for smoking cessation. Annals of Behavioral Medicine, 2011. </a:t>
            </a:r>
            <a:r>
              <a:rPr lang="en-CA" b="0" i="0" dirty="0">
                <a:solidFill>
                  <a:srgbClr val="808080"/>
                </a:solidFill>
                <a:effectLst/>
                <a:latin typeface="Arial" panose="020B0604020202020204" pitchFamily="34" charset="0"/>
                <a:cs typeface="Arial" panose="020B0604020202020204" pitchFamily="34" charset="0"/>
              </a:rPr>
              <a:t>​</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b="0" i="0" dirty="0">
                <a:solidFill>
                  <a:srgbClr val="212121"/>
                </a:solidFill>
                <a:effectLst/>
                <a:latin typeface="Arial" panose="020B0604020202020204" pitchFamily="34" charset="0"/>
                <a:cs typeface="Arial" panose="020B0604020202020204" pitchFamily="34" charset="0"/>
              </a:rPr>
              <a:t>Black N, Johnston M, Michie S, Hartmann-Boyce J, West R, </a:t>
            </a:r>
            <a:r>
              <a:rPr lang="en-CA" b="0" i="0" dirty="0" err="1">
                <a:solidFill>
                  <a:srgbClr val="212121"/>
                </a:solidFill>
                <a:effectLst/>
                <a:latin typeface="Arial" panose="020B0604020202020204" pitchFamily="34" charset="0"/>
                <a:cs typeface="Arial" panose="020B0604020202020204" pitchFamily="34" charset="0"/>
              </a:rPr>
              <a:t>Viechtbauer</a:t>
            </a:r>
            <a:r>
              <a:rPr lang="en-CA" b="0" i="0" dirty="0">
                <a:solidFill>
                  <a:srgbClr val="212121"/>
                </a:solidFill>
                <a:effectLst/>
                <a:latin typeface="Arial" panose="020B0604020202020204" pitchFamily="34" charset="0"/>
                <a:cs typeface="Arial" panose="020B0604020202020204" pitchFamily="34" charset="0"/>
              </a:rPr>
              <a:t> W, </a:t>
            </a:r>
            <a:r>
              <a:rPr lang="en-CA" b="0" i="0" dirty="0" err="1">
                <a:solidFill>
                  <a:srgbClr val="212121"/>
                </a:solidFill>
                <a:effectLst/>
                <a:latin typeface="Arial" panose="020B0604020202020204" pitchFamily="34" charset="0"/>
                <a:cs typeface="Arial" panose="020B0604020202020204" pitchFamily="34" charset="0"/>
              </a:rPr>
              <a:t>Eisma</a:t>
            </a:r>
            <a:r>
              <a:rPr lang="en-CA" b="0" i="0" dirty="0">
                <a:solidFill>
                  <a:srgbClr val="212121"/>
                </a:solidFill>
                <a:effectLst/>
                <a:latin typeface="Arial" panose="020B0604020202020204" pitchFamily="34" charset="0"/>
                <a:cs typeface="Arial" panose="020B0604020202020204" pitchFamily="34" charset="0"/>
              </a:rPr>
              <a:t> MC, Scott C, de Bruin M. Behaviour change techniques associated with smoking cessation in intervention and comparator groups of randomized controlled trials: a systematic review and meta-regression. Addiction. 2020 Nov;115(11):2008-2020. doi: 10.1111/add.15056.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i="0" u="none" strike="noStrike" dirty="0">
                <a:solidFill>
                  <a:srgbClr val="000000"/>
                </a:solidFill>
                <a:effectLst/>
                <a:latin typeface="Arial" panose="020B0604020202020204" pitchFamily="34" charset="0"/>
                <a:cs typeface="Arial" panose="020B0604020202020204" pitchFamily="34" charset="0"/>
              </a:rPr>
              <a:t>Campbell et. al. Improving behavioral support for smoking cessation in pregnancy: What are the barriers to stopping and Which Behavior Change Techniques can influence them? Application of theoretical domains framework. </a:t>
            </a:r>
            <a:endParaRPr lang="en-CA" b="0" i="0" dirty="0">
              <a:solidFill>
                <a:srgbClr val="444444"/>
              </a:solidFill>
              <a:effectLst/>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49</a:t>
            </a:fld>
            <a:endParaRPr lang="en-US"/>
          </a:p>
        </p:txBody>
      </p:sp>
    </p:spTree>
    <p:extLst>
      <p:ext uri="{BB962C8B-B14F-4D97-AF65-F5344CB8AC3E}">
        <p14:creationId xmlns:p14="http://schemas.microsoft.com/office/powerpoint/2010/main" val="3276330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defRPr/>
            </a:pPr>
            <a:r>
              <a:rPr lang="en-GB" altLang="en-US" dirty="0">
                <a:latin typeface="Arial" panose="020B0604020202020204" pitchFamily="34" charset="0"/>
                <a:cs typeface="Arial" panose="020B0604020202020204" pitchFamily="34" charset="0"/>
              </a:rPr>
              <a:t>With any large group it’s useful to have a few common agreements to help the training flow well:</a:t>
            </a:r>
          </a:p>
          <a:p>
            <a:pPr>
              <a:defRPr/>
            </a:pPr>
            <a:endParaRPr lang="en-GB" alt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Respect others views and opinions</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a:cs typeface="Arial"/>
              </a:rPr>
              <a:t>Confidentiality: </a:t>
            </a:r>
            <a:r>
              <a:rPr lang="en-GB" i="1" dirty="0">
                <a:latin typeface="Arial"/>
                <a:cs typeface="Arial"/>
              </a:rPr>
              <a:t>We welcome any questions or comments you have but please be careful not to disclose any patient names or details that could identify them</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Ask questions: </a:t>
            </a:r>
            <a:r>
              <a:rPr lang="en-GB" i="1" dirty="0">
                <a:latin typeface="Arial" panose="020B0604020202020204" pitchFamily="34" charset="0"/>
                <a:cs typeface="Arial" panose="020B0604020202020204" pitchFamily="34" charset="0"/>
              </a:rPr>
              <a:t>no such thing as a bad/stupid question</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Adherence to start, end and break times</a:t>
            </a: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dirty="0">
                <a:latin typeface="Arial" panose="020B0604020202020204" pitchFamily="34" charset="0"/>
                <a:cs typeface="Arial" panose="020B0604020202020204" pitchFamily="34" charset="0"/>
              </a:rPr>
              <a:t>We also ask for your patience, as with all virtual courses there may be a few technical issues across the two days but we have done our very best to plan ahead for this, we have help on hand should this happen and will try and rectify any issues as soon as we can</a:t>
            </a:r>
            <a:endParaRPr lang="en-GB" i="0"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altLang="en-US" i="0" dirty="0">
              <a:latin typeface="Arial" panose="020B0604020202020204" pitchFamily="34" charset="0"/>
              <a:cs typeface="Arial" panose="020B0604020202020204" pitchFamily="34" charset="0"/>
            </a:endParaRPr>
          </a:p>
          <a:p>
            <a:pPr marL="457200" marR="0" lvl="1"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altLang="en-US" i="0" dirty="0">
                <a:latin typeface="Arial" panose="020B0604020202020204" pitchFamily="34" charset="0"/>
                <a:cs typeface="Arial" panose="020B0604020202020204" pitchFamily="34" charset="0"/>
              </a:rPr>
              <a:t> - We have spent a lot of time adapting and piloting the face-to-face course for virtual delivery and whilst virtual training can pose some challenges (and some opportunities) and there are of course differences to learning in a face to face environment, it is upon to all of us to rise to meet these challenges to make sure that everyone gets the most out of these evidence-based courses designed to help you to save lives. So we hope you make the most of this opportunity and get involved in the learning as much as possible. It’s true what they say, you get out what you put in…..</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dirty="0">
                <a:latin typeface="Arial" panose="020B0604020202020204" pitchFamily="34" charset="0"/>
                <a:cs typeface="Arial" panose="020B0604020202020204" pitchFamily="34" charset="0"/>
              </a:rPr>
              <a:t>Participate as fully as possible and support the participation of others – we understand people learn in different ways and some may have a quieter learning style, this is of course fine, we hope to create a training atmosphere where you feel able to participate in the two days as fully as possible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altLang="en-US" dirty="0">
              <a:latin typeface="Arial" panose="020B0604020202020204" pitchFamily="34" charset="0"/>
              <a:cs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altLang="en-US" dirty="0">
                <a:latin typeface="Arial" panose="020B0604020202020204" pitchFamily="34" charset="0"/>
                <a:cs typeface="Arial" panose="020B0604020202020204" pitchFamily="34" charset="0"/>
              </a:rPr>
              <a:t>Full attendance is required to receive the course certificate</a:t>
            </a:r>
          </a:p>
          <a:p>
            <a:pPr>
              <a:defRPr/>
            </a:pPr>
            <a:endParaRPr lang="en-GB" alt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13956567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[Optional slide: Unhide to include in course delivery. Trainer can briefly run thought list of BCTs]</a:t>
            </a:r>
          </a:p>
          <a:p>
            <a:endParaRPr lang="en-US" dirty="0">
              <a:latin typeface="+mn-lt"/>
            </a:endParaRPr>
          </a:p>
          <a:p>
            <a:r>
              <a:rPr lang="en-US" dirty="0">
                <a:latin typeface="+mn-lt"/>
              </a:rPr>
              <a:t>In addition to the core BCTs we reviewed, there are many others that you as TDAs will use in your practice/interactions with patients. </a:t>
            </a:r>
          </a:p>
          <a:p>
            <a:endParaRPr lang="en-US" dirty="0">
              <a:latin typeface="+mn-lt"/>
            </a:endParaRPr>
          </a:p>
          <a:p>
            <a:r>
              <a:rPr lang="en-US" dirty="0">
                <a:latin typeface="+mn-lt"/>
              </a:rPr>
              <a:t>Not all BCTs will be used with all patients, but these are the go-to techniques that can assist us in providing patients with high quality support and treatment. </a:t>
            </a: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50</a:t>
            </a:fld>
            <a:endParaRPr lang="en-US" dirty="0"/>
          </a:p>
        </p:txBody>
      </p:sp>
    </p:spTree>
    <p:extLst>
      <p:ext uri="{BB962C8B-B14F-4D97-AF65-F5344CB8AC3E}">
        <p14:creationId xmlns:p14="http://schemas.microsoft.com/office/powerpoint/2010/main" val="16475470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[Optional slide: Unhide to include in course delivery. Trainer can briefly run thought list of BCTs]</a:t>
            </a:r>
          </a:p>
          <a:p>
            <a:endParaRPr lang="en-US" dirty="0"/>
          </a:p>
          <a:p>
            <a:r>
              <a:rPr lang="en-US" dirty="0"/>
              <a:t>Throughout the two-day course we will show you how these BCTs can be used in the context of interactions with patients and how you can build these into your practice.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51</a:t>
            </a:fld>
            <a:endParaRPr lang="en-US" dirty="0"/>
          </a:p>
        </p:txBody>
      </p:sp>
    </p:spTree>
    <p:extLst>
      <p:ext uri="{BB962C8B-B14F-4D97-AF65-F5344CB8AC3E}">
        <p14:creationId xmlns:p14="http://schemas.microsoft.com/office/powerpoint/2010/main" val="31016540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Geneva" pitchFamily="-109" charset="0"/>
                <a:cs typeface="Geneva" pitchFamily="-109" charset="0"/>
              </a:rPr>
              <a:t>Core communication skills</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cs typeface="Arial"/>
              </a:rPr>
              <a:t>We are now going to focus on the core communication skills required across all support sessions</a:t>
            </a:r>
            <a:r>
              <a:rPr lang="en-US" dirty="0">
                <a:cs typeface="Arial"/>
              </a:rPr>
              <a:t> with patients</a:t>
            </a:r>
            <a:r>
              <a:rPr lang="en-US" sz="1200" b="0" i="0" kern="1200" dirty="0">
                <a:solidFill>
                  <a:schemeClr val="tx1"/>
                </a:solidFill>
                <a:effectLst/>
                <a:latin typeface="+mn-lt"/>
                <a:cs typeface="Arial"/>
              </a:rPr>
              <a:t>.</a:t>
            </a:r>
            <a:endParaRPr lang="en-CA" sz="1200" b="0" i="0" kern="1200" dirty="0">
              <a:solidFill>
                <a:schemeClr val="tx1"/>
              </a:solidFill>
              <a:effectLst/>
              <a:latin typeface="+mn-lt"/>
              <a:cs typeface="Arial"/>
            </a:endParaRP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We know that communication is one of the strengths of people who work with SMI patients and this section is mainly about applying these skills to a different topic, smoking cessation.</a:t>
            </a: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On the next slide you will see an excerpt from a conversation between a healthcare professional and a patient.</a:t>
            </a:r>
          </a:p>
          <a:p>
            <a:r>
              <a:rPr lang="en-CA" sz="1200" b="0" i="0" kern="1200" dirty="0">
                <a:solidFill>
                  <a:schemeClr val="tx1"/>
                </a:solidFill>
                <a:effectLst/>
                <a:latin typeface="+mn-lt"/>
                <a:ea typeface="Geneva" pitchFamily="-109" charset="0"/>
                <a:cs typeface="Geneva" pitchFamily="-109" charset="0"/>
              </a:rPr>
              <a:t> </a:t>
            </a:r>
          </a:p>
          <a:p>
            <a:r>
              <a:rPr lang="en-CA" sz="1200" b="1" i="0" kern="1200" dirty="0">
                <a:solidFill>
                  <a:schemeClr val="tx1"/>
                </a:solidFill>
                <a:effectLst/>
                <a:latin typeface="+mn-lt"/>
                <a:ea typeface="Geneva" pitchFamily="-109" charset="0"/>
                <a:cs typeface="Geneva" pitchFamily="-109" charset="0"/>
              </a:rPr>
              <a:t>[Explain that you and your co-trainer will read out the interaction and then it will be discussed as a group]</a:t>
            </a:r>
          </a:p>
          <a:p>
            <a:endParaRPr lang="en-CA" sz="1200" b="1" i="0" kern="1200" dirty="0">
              <a:solidFill>
                <a:schemeClr val="tx1"/>
              </a:solidFill>
              <a:effectLst/>
              <a:latin typeface="+mn-lt"/>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kern="1200" dirty="0">
                <a:solidFill>
                  <a:schemeClr val="tx1"/>
                </a:solidFill>
                <a:effectLst/>
                <a:latin typeface="+mn-lt"/>
                <a:ea typeface="Geneva" pitchFamily="-109" charset="0"/>
                <a:cs typeface="Geneva" pitchFamily="-109" charset="0"/>
              </a:rPr>
              <a:t>[move to next slide]</a:t>
            </a:r>
            <a:endParaRPr lang="en-CA" sz="1200" b="0" i="0" kern="1200" dirty="0">
              <a:solidFill>
                <a:schemeClr val="tx1"/>
              </a:solidFill>
              <a:effectLst/>
              <a:latin typeface="+mn-lt"/>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52</a:t>
            </a:fld>
            <a:endParaRPr lang="en-US" dirty="0"/>
          </a:p>
        </p:txBody>
      </p:sp>
    </p:spTree>
    <p:extLst>
      <p:ext uri="{BB962C8B-B14F-4D97-AF65-F5344CB8AC3E}">
        <p14:creationId xmlns:p14="http://schemas.microsoft.com/office/powerpoint/2010/main" val="16969324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US" sz="1200" b="1" dirty="0">
                <a:latin typeface="+mn-lt"/>
              </a:rPr>
              <a:t>Activity: </a:t>
            </a:r>
            <a:r>
              <a:rPr lang="en-US" sz="1200" dirty="0">
                <a:latin typeface="+mn-lt"/>
              </a:rPr>
              <a:t>How not to do it.</a:t>
            </a:r>
          </a:p>
          <a:p>
            <a:r>
              <a:rPr lang="en-US" sz="1200" b="1" dirty="0">
                <a:latin typeface="+mn-lt"/>
              </a:rPr>
              <a:t>Method: </a:t>
            </a:r>
            <a:r>
              <a:rPr lang="en-US" sz="1200" dirty="0">
                <a:latin typeface="+mn-lt"/>
              </a:rPr>
              <a:t>Trainer demonstration involving two trainers</a:t>
            </a:r>
          </a:p>
          <a:p>
            <a:endParaRPr lang="en-US" sz="1200" b="1" dirty="0">
              <a:latin typeface="+mn-lt"/>
            </a:endParaRPr>
          </a:p>
          <a:p>
            <a:r>
              <a:rPr lang="en-US" sz="1200" b="1" dirty="0">
                <a:latin typeface="+mn-lt"/>
              </a:rPr>
              <a:t>Instructions:</a:t>
            </a:r>
          </a:p>
          <a:p>
            <a:endParaRPr lang="en-US"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cs typeface="Arial"/>
              </a:rPr>
              <a:t>Set the scene: this patient is having a conversation with a healthcare professional and you have joined at the point the HCP has established the patient </a:t>
            </a:r>
            <a:r>
              <a:rPr lang="en-US" dirty="0">
                <a:cs typeface="Arial"/>
              </a:rPr>
              <a:t>smokes</a:t>
            </a:r>
            <a:r>
              <a:rPr lang="en-US" sz="1200" b="0" i="0" kern="1200" dirty="0">
                <a:solidFill>
                  <a:schemeClr val="tx1"/>
                </a:solidFill>
                <a:effectLst/>
                <a:latin typeface="+mn-lt"/>
                <a:cs typeface="Arial"/>
              </a:rPr>
              <a:t>.</a:t>
            </a:r>
            <a:endParaRPr lang="en-CA" sz="1200" b="0" i="0" kern="1200" dirty="0">
              <a:solidFill>
                <a:schemeClr val="tx1"/>
              </a:solidFill>
              <a:effectLst/>
              <a:latin typeface="+mn-lt"/>
              <a:cs typeface="Arial"/>
            </a:endParaRP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Read out the short conversation, with one trainer playing the practitioner and the other the patient.</a:t>
            </a:r>
          </a:p>
          <a:p>
            <a:r>
              <a:rPr lang="en-CA" sz="1200" b="0" i="0" kern="1200" dirty="0">
                <a:solidFill>
                  <a:schemeClr val="tx1"/>
                </a:solidFill>
                <a:effectLst/>
                <a:latin typeface="+mn-lt"/>
                <a:ea typeface="Geneva" pitchFamily="-109" charset="0"/>
                <a:cs typeface="Geneva" pitchFamily="-109" charset="0"/>
              </a:rPr>
              <a:t> </a:t>
            </a:r>
          </a:p>
          <a:p>
            <a:r>
              <a:rPr lang="en-CA" sz="1200" b="1" i="0" kern="1200" dirty="0">
                <a:solidFill>
                  <a:schemeClr val="tx1"/>
                </a:solidFill>
                <a:effectLst/>
                <a:latin typeface="+mn-lt"/>
              </a:rPr>
              <a:t>Use the discussion questions below as a guide to debrief with participants:</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What did you think of the interaction?</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What do you notice about the patient's responses?</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Did you notice that the patient often gives replies like “yes but”, “I know but”, “I’ve tried that” or “I can’t do that because”?</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Did anything happen in the interaction that led to the above responses?</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What happened here that broke down rapport? There was no acknowledgement of the patient’s situation or struggle; the practitioner was intent on giving advice before creating the atmosphere where this may have been heard. It is natural when someone is struggling or stuck with an issue to offer advice. It takes more time and skill to encourage them to identify their own solutions, but the results are worth it.</a:t>
            </a:r>
            <a:endParaRPr lang="en-CA" sz="1200" b="0" i="0" kern="1200" dirty="0">
              <a:solidFill>
                <a:schemeClr val="tx1"/>
              </a:solidFill>
              <a:effectLst/>
              <a:latin typeface="+mn-lt"/>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0" i="0" kern="1200" dirty="0">
                <a:solidFill>
                  <a:schemeClr val="tx1"/>
                </a:solidFill>
                <a:effectLst/>
                <a:latin typeface="+mn-lt"/>
                <a:ea typeface="Geneva" pitchFamily="-109" charset="0"/>
                <a:cs typeface="Geneva" pitchFamily="-109" charset="0"/>
              </a:rPr>
              <a:t>Did you notice that the first thing the TDA asked was if they had thought about stopping? For most patients with SMI, in particular those who are admitted for inpatient treatment, stopping smoking may seem like an enormous undertaking. We would want to first learn more about the patient and build rapport.</a:t>
            </a:r>
            <a:endParaRPr lang="en-CA" sz="1200" b="0" i="0" kern="1200" dirty="0">
              <a:solidFill>
                <a:schemeClr val="tx1"/>
              </a:solidFill>
              <a:effectLst/>
              <a:latin typeface="+mn-lt"/>
            </a:endParaRPr>
          </a:p>
          <a:p>
            <a:pPr marL="171450" indent="-171450">
              <a:buFont typeface="Arial" panose="020B0604020202020204" pitchFamily="34" charset="0"/>
              <a:buChar char="•"/>
              <a:defRPr/>
            </a:pPr>
            <a:endParaRPr lang="en-CA" sz="1200" dirty="0">
              <a:latin typeface="+mn-lt"/>
            </a:endParaRPr>
          </a:p>
          <a:p>
            <a:pPr marR="0" lvl="0" algn="l" defTabSz="457200" rtl="0" eaLnBrk="0" fontAlgn="base" latinLnBrk="0" hangingPunct="0">
              <a:lnSpc>
                <a:spcPct val="100000"/>
              </a:lnSpc>
              <a:spcBef>
                <a:spcPct val="30000"/>
              </a:spcBef>
              <a:spcAft>
                <a:spcPct val="0"/>
              </a:spcAft>
              <a:buClrTx/>
              <a:buSzTx/>
              <a:tabLst/>
              <a:defRPr/>
            </a:pPr>
            <a:r>
              <a:rPr lang="en-CA" sz="1200" b="0" i="0" kern="1200" dirty="0">
                <a:solidFill>
                  <a:schemeClr val="tx1"/>
                </a:solidFill>
                <a:effectLst/>
                <a:latin typeface="+mn-lt"/>
                <a:ea typeface="Geneva" pitchFamily="-109" charset="0"/>
                <a:cs typeface="Geneva" pitchFamily="-109" charset="0"/>
              </a:rPr>
              <a:t>What could you do differently?</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rPr>
              <a:t>Empathy/reassurance</a:t>
            </a:r>
          </a:p>
          <a:p>
            <a:pPr marL="171450" lvl="0" indent="-171450">
              <a:buFont typeface="Arial" panose="020B0604020202020204" pitchFamily="34" charset="0"/>
              <a:buChar char="•"/>
            </a:pPr>
            <a:r>
              <a:rPr lang="en-CA" sz="1200" b="0" i="0" kern="1200" dirty="0">
                <a:solidFill>
                  <a:schemeClr val="tx1"/>
                </a:solidFill>
                <a:effectLst/>
                <a:latin typeface="+mn-lt"/>
              </a:rPr>
              <a:t>Use active listening</a:t>
            </a:r>
          </a:p>
          <a:p>
            <a:pPr marL="171450" lvl="0" indent="-171450">
              <a:buFont typeface="Arial" panose="020B0604020202020204" pitchFamily="34" charset="0"/>
              <a:buChar char="•"/>
            </a:pPr>
            <a:r>
              <a:rPr lang="en-CA" sz="1200" b="0" i="0" kern="1200" dirty="0">
                <a:solidFill>
                  <a:schemeClr val="tx1"/>
                </a:solidFill>
                <a:effectLst/>
                <a:latin typeface="+mn-lt"/>
              </a:rPr>
              <a:t>Ask open, exploring questions</a:t>
            </a:r>
          </a:p>
          <a:p>
            <a:pPr marL="171450" indent="-171450">
              <a:buFont typeface="Arial" panose="020B0604020202020204" pitchFamily="34" charset="0"/>
              <a:buChar char="•"/>
            </a:pPr>
            <a:r>
              <a:rPr lang="en-CA" sz="1200" b="0" i="0" kern="1200" dirty="0">
                <a:solidFill>
                  <a:schemeClr val="tx1"/>
                </a:solidFill>
                <a:effectLst/>
                <a:latin typeface="+mn-lt"/>
              </a:rPr>
              <a:t>Elicit the patient’s view</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0" i="0" kern="1200" dirty="0">
                <a:solidFill>
                  <a:schemeClr val="tx1"/>
                </a:solidFill>
                <a:effectLst/>
                <a:latin typeface="+mn-lt"/>
                <a:ea typeface="Geneva" pitchFamily="-109" charset="0"/>
                <a:cs typeface="Geneva" pitchFamily="-109" charset="0"/>
              </a:rPr>
              <a:t>Offer support with staying comfortable during their admission to the smokefree facility and, as appropriate, discuss reducing or stopping in collaboration</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CA" sz="1200" b="0" i="0" kern="1200" dirty="0">
              <a:solidFill>
                <a:schemeClr val="tx1"/>
              </a:solidFill>
              <a:effectLst/>
              <a:latin typeface="+mn-lt"/>
            </a:endParaRPr>
          </a:p>
          <a:p>
            <a:pPr marL="0" lvl="0" indent="0">
              <a:buFontTx/>
              <a:buNone/>
            </a:pPr>
            <a:r>
              <a:rPr lang="en-CA" sz="1200" b="0" i="0" kern="1200" dirty="0">
                <a:solidFill>
                  <a:schemeClr val="tx1"/>
                </a:solidFill>
                <a:effectLst/>
                <a:latin typeface="+mn-lt"/>
                <a:ea typeface="Geneva" pitchFamily="-109" charset="0"/>
                <a:cs typeface="Geneva" pitchFamily="-109" charset="0"/>
              </a:rPr>
              <a:t>What specific questions could have been used here to build rapport and elicit the patient's view? Examples: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“Am I right in saying that things are really difficult for you?”</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“Can you tell me more about what trying to quit has been like for you?” </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“What helped, what didn’t?” </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“What do you think would help most?” </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“Do you mind if I share some information?”</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“What do you think would be best for you?”</a:t>
            </a:r>
            <a:endParaRPr lang="en-CA" sz="1200" b="0" i="0" kern="1200" dirty="0">
              <a:solidFill>
                <a:schemeClr val="tx1"/>
              </a:solidFill>
              <a:effectLst/>
              <a:latin typeface="+mn-lt"/>
            </a:endParaRP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It can be useful to point out that the practitioner is not coming from a bad place, they are trying to help but helping in this way can be disempowering and negatively affect motivation and confidence to change.</a:t>
            </a:r>
          </a:p>
          <a:p>
            <a:r>
              <a:rPr lang="en-CA" sz="1200" b="0" i="0" kern="1200" dirty="0">
                <a:solidFill>
                  <a:schemeClr val="tx1"/>
                </a:solidFill>
                <a:effectLst/>
                <a:latin typeface="+mn-lt"/>
                <a:ea typeface="Geneva" pitchFamily="-109" charset="0"/>
                <a:cs typeface="Geneva" pitchFamily="-109" charset="0"/>
              </a:rPr>
              <a:t> </a:t>
            </a:r>
          </a:p>
          <a:p>
            <a:r>
              <a:rPr lang="en-CA" sz="1200" b="1" i="0" kern="1200" dirty="0">
                <a:solidFill>
                  <a:schemeClr val="tx1"/>
                </a:solidFill>
                <a:effectLst/>
                <a:latin typeface="+mn-lt"/>
                <a:ea typeface="Geneva" pitchFamily="-109" charset="0"/>
                <a:cs typeface="Geneva" pitchFamily="-109" charset="0"/>
              </a:rPr>
              <a:t>Points to make:</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Building rapport is crucial from the beginning and throughout. There is an art and a science to this. The ‘art’ is building rapport and is essential for any meaningful conversation to take place. We all have our own ways of doing this, but we do need to remember to do it, and to keep on doing it. The skill here is to convey that you genuinely care about helping the patient and will support them through their quit attempt.</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People are more likely to openly discuss issues and consider change when they believe that you are genuinely interested in their issues and aren’t judging them.</a:t>
            </a:r>
            <a:endParaRPr lang="en-CA" sz="1200" b="0" i="0" kern="1200" dirty="0">
              <a:solidFill>
                <a:schemeClr val="tx1"/>
              </a:solidFill>
              <a:effectLst/>
              <a:latin typeface="+mn-lt"/>
            </a:endParaRPr>
          </a:p>
          <a:p>
            <a:pPr marL="171450" indent="-171450">
              <a:buFont typeface="Arial" panose="020B0604020202020204" pitchFamily="34" charset="0"/>
              <a:buChar char="•"/>
            </a:pPr>
            <a:endParaRPr lang="en-CA" sz="1200" b="0" i="0" kern="1200" dirty="0">
              <a:solidFill>
                <a:schemeClr val="tx1"/>
              </a:solidFill>
              <a:effectLst/>
              <a:latin typeface="+mn-lt"/>
            </a:endParaRPr>
          </a:p>
          <a:p>
            <a:r>
              <a:rPr lang="en-CA" sz="1200" b="0" i="0" kern="1200" dirty="0">
                <a:solidFill>
                  <a:schemeClr val="tx1"/>
                </a:solidFill>
                <a:effectLst/>
                <a:latin typeface="+mn-lt"/>
                <a:ea typeface="Geneva" pitchFamily="-109" charset="0"/>
                <a:cs typeface="Geneva" pitchFamily="-109" charset="0"/>
              </a:rPr>
              <a:t>Use the feedback to explain the difference between giving advice and encouraging self-reflection:</a:t>
            </a: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If patients can come up with their own solutions, those solutions are far more likely to be implemented than if someone else says: “why don’t you try this”. Their issue, their solution. If a patient genuinely can’t come up with any solutions, you can suggest a ‘menu’ of options consisting of things other patients have found useful. </a:t>
            </a: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You could say: “some of the people I’ve known to find that situation difficult have found X to be useful whilst others found that Y and Z were helpful. Would any of those work for you?”</a:t>
            </a: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Assumptions are often wrong. Be careful not to convey your own doubts as to whether a person can change.</a:t>
            </a:r>
          </a:p>
          <a:p>
            <a:r>
              <a:rPr lang="en-CA"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pPr>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53</a:t>
            </a:fld>
            <a:endParaRPr lang="en-US" dirty="0"/>
          </a:p>
        </p:txBody>
      </p:sp>
    </p:spTree>
    <p:extLst>
      <p:ext uri="{BB962C8B-B14F-4D97-AF65-F5344CB8AC3E}">
        <p14:creationId xmlns:p14="http://schemas.microsoft.com/office/powerpoint/2010/main" val="4409285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CA" sz="1200" b="0" i="0" kern="1200" dirty="0">
                <a:solidFill>
                  <a:schemeClr val="tx1"/>
                </a:solidFill>
                <a:effectLst/>
                <a:latin typeface="+mn-lt"/>
                <a:ea typeface="Geneva" pitchFamily="-109" charset="0"/>
                <a:cs typeface="Geneva" pitchFamily="-109" charset="0"/>
              </a:rPr>
              <a:t>Telling someone what to do isn’t a good method of changing behaviour</a:t>
            </a:r>
            <a:r>
              <a:rPr lang="en-CA" sz="1200" b="0" i="1" kern="1200" dirty="0">
                <a:solidFill>
                  <a:schemeClr val="tx1"/>
                </a:solidFill>
                <a:effectLst/>
                <a:latin typeface="+mn-lt"/>
                <a:ea typeface="Geneva" pitchFamily="-109" charset="0"/>
                <a:cs typeface="Geneva" pitchFamily="-109" charset="0"/>
              </a:rPr>
              <a:t>. </a:t>
            </a:r>
            <a:r>
              <a:rPr lang="en-CA" sz="1200" b="0" i="0" kern="1200" dirty="0">
                <a:solidFill>
                  <a:schemeClr val="tx1"/>
                </a:solidFill>
                <a:effectLst/>
                <a:latin typeface="+mn-lt"/>
                <a:ea typeface="Geneva" pitchFamily="-109" charset="0"/>
                <a:cs typeface="Geneva" pitchFamily="-109" charset="0"/>
              </a:rPr>
              <a:t>It’s a strange phenomenon but it appears as if humans, when told to do something, have an instinct not to do what they’re told – they become resistant to change.</a:t>
            </a:r>
          </a:p>
          <a:p>
            <a:pPr marL="0" lvl="0" indent="0">
              <a:buFont typeface="Arial" panose="020B0604020202020204" pitchFamily="34" charset="0"/>
              <a:buNone/>
            </a:pPr>
            <a:endParaRPr lang="en-CA" sz="1200" b="0" i="0" kern="1200" dirty="0">
              <a:solidFill>
                <a:schemeClr val="tx1"/>
              </a:solidFill>
              <a:effectLst/>
              <a:latin typeface="+mn-lt"/>
              <a:ea typeface="Geneva" pitchFamily="-109" charset="0"/>
              <a:cs typeface="Geneva" pitchFamily="-109" charset="0"/>
            </a:endParaRPr>
          </a:p>
          <a:p>
            <a:pPr marL="0" lvl="0" indent="0">
              <a:buFont typeface="Arial" panose="020B0604020202020204" pitchFamily="34" charset="0"/>
              <a:buNone/>
            </a:pPr>
            <a:r>
              <a:rPr lang="en-CA" sz="1200" b="0" i="0" kern="1200" dirty="0">
                <a:solidFill>
                  <a:schemeClr val="tx1"/>
                </a:solidFill>
                <a:effectLst/>
                <a:latin typeface="+mn-lt"/>
                <a:ea typeface="Geneva" pitchFamily="-109" charset="0"/>
                <a:cs typeface="Geneva" pitchFamily="-109" charset="0"/>
              </a:rPr>
              <a:t>People are more likely to openly discuss issues and consider change when they believe that you are genuinely interested in their issue and aren’t judging them</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CA" sz="1200" b="0" i="0" kern="1200" dirty="0">
              <a:solidFill>
                <a:schemeClr val="tx1"/>
              </a:solidFill>
              <a:effectLst/>
              <a:latin typeface="+mn-lt"/>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dirty="0">
                <a:latin typeface="+mn-lt"/>
              </a:rPr>
              <a:t>It is important to know what support will be available to patients wanting to quit smoking so you can speak with confidence to them about the value and quality of that support</a:t>
            </a:r>
            <a:endParaRPr lang="en-CA" sz="1200" b="0" i="0" kern="1200" dirty="0">
              <a:solidFill>
                <a:schemeClr val="tx1"/>
              </a:solidFill>
              <a:effectLst/>
              <a:latin typeface="+mn-lt"/>
              <a:ea typeface="Geneva" pitchFamily="-109" charset="0"/>
              <a:cs typeface="Geneva" pitchFamily="-109" charset="0"/>
            </a:endParaRPr>
          </a:p>
          <a:p>
            <a:pPr>
              <a:buFont typeface="Calibri" pitchFamily="-109" charset="0"/>
              <a:buAutoNum type="arabicPeriod"/>
            </a:pPr>
            <a:endParaRPr lang="en-GB"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54</a:t>
            </a:fld>
            <a:endParaRPr lang="en-US" dirty="0"/>
          </a:p>
        </p:txBody>
      </p:sp>
    </p:spTree>
    <p:extLst>
      <p:ext uri="{BB962C8B-B14F-4D97-AF65-F5344CB8AC3E}">
        <p14:creationId xmlns:p14="http://schemas.microsoft.com/office/powerpoint/2010/main" val="390780019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ea typeface="ＭＳ Ｐゴシック"/>
                <a:cs typeface="Arial"/>
              </a:rPr>
              <a:t>You can use positive and non-judgemental language to communicate your concern and your desire to help</a:t>
            </a:r>
            <a:r>
              <a:rPr lang="en-GB" baseline="0" dirty="0">
                <a:ea typeface="ＭＳ Ｐゴシック"/>
                <a:cs typeface="Arial"/>
              </a:rPr>
              <a:t> with </a:t>
            </a:r>
            <a:r>
              <a:rPr lang="en-GB" dirty="0">
                <a:ea typeface="ＭＳ Ｐゴシック"/>
                <a:cs typeface="Arial"/>
              </a:rPr>
              <a:t>stopping</a:t>
            </a:r>
            <a:r>
              <a:rPr lang="en-GB" baseline="0" dirty="0">
                <a:ea typeface="ＭＳ Ｐゴシック"/>
                <a:cs typeface="Arial"/>
              </a:rPr>
              <a:t> for their overall health</a:t>
            </a:r>
            <a:r>
              <a:rPr lang="en-GB" dirty="0">
                <a:ea typeface="ＭＳ Ｐゴシック"/>
                <a:cs typeface="Arial"/>
              </a:rPr>
              <a:t>.</a:t>
            </a:r>
          </a:p>
          <a:p>
            <a:r>
              <a:rPr lang="en-GB" dirty="0">
                <a:ea typeface="ＭＳ Ｐゴシック" pitchFamily="-109" charset="-128"/>
                <a:cs typeface="ＭＳ Ｐゴシック" pitchFamily="-109" charset="-128"/>
              </a:rPr>
              <a:t> </a:t>
            </a:r>
          </a:p>
          <a:p>
            <a:r>
              <a:rPr lang="en-GB" dirty="0">
                <a:ea typeface="ＭＳ Ｐゴシック" pitchFamily="-109" charset="-128"/>
                <a:cs typeface="ＭＳ Ｐゴシック" pitchFamily="-109" charset="-128"/>
              </a:rPr>
              <a:t>You can offer reassurance that these feelings are normal, and that help is available to help them quit.</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55</a:t>
            </a:fld>
            <a:endParaRPr lang="en-US" dirty="0"/>
          </a:p>
        </p:txBody>
      </p:sp>
    </p:spTree>
    <p:extLst>
      <p:ext uri="{BB962C8B-B14F-4D97-AF65-F5344CB8AC3E}">
        <p14:creationId xmlns:p14="http://schemas.microsoft.com/office/powerpoint/2010/main" val="19528155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cs typeface="Calibri"/>
              </a:rPr>
              <a:t>You will be working with patients with different goals and needs: </a:t>
            </a:r>
          </a:p>
          <a:p>
            <a:endParaRPr lang="en-US" dirty="0">
              <a:latin typeface="+mn-lt"/>
              <a:cs typeface="Calibri"/>
            </a:endParaRPr>
          </a:p>
          <a:p>
            <a:pPr marL="171450" indent="-171450">
              <a:buFont typeface="Arial" panose="020B0604020202020204" pitchFamily="34" charset="0"/>
              <a:buChar char="•"/>
            </a:pPr>
            <a:r>
              <a:rPr lang="en-US" dirty="0">
                <a:latin typeface="+mn-lt"/>
                <a:cs typeface="Calibri"/>
              </a:rPr>
              <a:t>Some may be ready to stop smoking long-term </a:t>
            </a:r>
          </a:p>
          <a:p>
            <a:pPr marL="171450" indent="-171450">
              <a:buFont typeface="Arial" panose="020B0604020202020204" pitchFamily="34" charset="0"/>
              <a:buChar char="•"/>
            </a:pPr>
            <a:r>
              <a:rPr lang="en-US" dirty="0">
                <a:latin typeface="+mn-lt"/>
                <a:cs typeface="Calibri"/>
              </a:rPr>
              <a:t>Some you will be supporting with temporary abstinence during their admission, without necessarily a commitment to stopping long-term</a:t>
            </a:r>
          </a:p>
          <a:p>
            <a:pPr marL="171450" indent="-171450">
              <a:buFont typeface="Arial" panose="020B0604020202020204" pitchFamily="34" charset="0"/>
              <a:buChar char="•"/>
            </a:pPr>
            <a:r>
              <a:rPr lang="en-US" dirty="0">
                <a:latin typeface="+mn-lt"/>
                <a:cs typeface="Calibri"/>
              </a:rPr>
              <a:t>Others you will be supporting with intermittent abstinence throughout their admission, which essential means they are continuing to smoke during their admission, by smoking during some or all smoke breaks.</a:t>
            </a:r>
          </a:p>
          <a:p>
            <a:endParaRPr lang="en-US" dirty="0">
              <a:latin typeface="+mn-lt"/>
              <a:cs typeface="Calibri"/>
            </a:endParaRPr>
          </a:p>
          <a:p>
            <a:r>
              <a:rPr lang="en-US" dirty="0">
                <a:latin typeface="+mn-lt"/>
                <a:cs typeface="Calibri"/>
              </a:rPr>
              <a:t>In all cases, communication skills will be useful for working with patients and assisting them with stopping or reducing smoking. You will have different approaches for working with each of these patient groups. </a:t>
            </a:r>
          </a:p>
          <a:p>
            <a:endParaRPr lang="en-US" dirty="0">
              <a:latin typeface="+mn-lt"/>
              <a:cs typeface="Calibri"/>
            </a:endParaRPr>
          </a:p>
          <a:p>
            <a:r>
              <a:rPr lang="en-US" dirty="0">
                <a:latin typeface="+mn-lt"/>
                <a:cs typeface="Calibri"/>
              </a:rPr>
              <a:t>However, the core communication skills we use with patients are core to all interactions. Let's have a closer look.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56</a:t>
            </a:fld>
            <a:endParaRPr lang="en-US" dirty="0"/>
          </a:p>
        </p:txBody>
      </p:sp>
    </p:spTree>
    <p:extLst>
      <p:ext uri="{BB962C8B-B14F-4D97-AF65-F5344CB8AC3E}">
        <p14:creationId xmlns:p14="http://schemas.microsoft.com/office/powerpoint/2010/main" val="7048129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CA" sz="1200" b="0" i="0" kern="1200" dirty="0">
                <a:solidFill>
                  <a:schemeClr val="tx1"/>
                </a:solidFill>
                <a:effectLst/>
                <a:latin typeface="+mn-lt"/>
                <a:ea typeface="Geneva" pitchFamily="-109" charset="0"/>
                <a:cs typeface="Geneva" pitchFamily="-109" charset="0"/>
              </a:rPr>
              <a:t>This slide provides a summary of the core communication skills that would have made a difference in the interaction we have just discussed. These skills are the bedrock of every session; given your experience and the work you have done previously these skills are probably familiar to you and can be transferred to tobacco dependence support. </a:t>
            </a:r>
          </a:p>
          <a:p>
            <a:r>
              <a:rPr lang="en-CA" sz="1200" b="0" i="0" kern="1200" dirty="0">
                <a:solidFill>
                  <a:schemeClr val="tx1"/>
                </a:solidFill>
                <a:effectLst/>
                <a:latin typeface="+mn-lt"/>
                <a:ea typeface="Geneva" pitchFamily="-109" charset="0"/>
                <a:cs typeface="Geneva" pitchFamily="-109" charset="0"/>
              </a:rPr>
              <a:t> </a:t>
            </a:r>
          </a:p>
          <a:p>
            <a:r>
              <a:rPr lang="en-CA" sz="1200" b="1" i="0" kern="1200" dirty="0">
                <a:solidFill>
                  <a:schemeClr val="tx1"/>
                </a:solidFill>
                <a:effectLst/>
                <a:latin typeface="+mn-lt"/>
                <a:ea typeface="Geneva" pitchFamily="-109" charset="0"/>
                <a:cs typeface="Geneva" pitchFamily="-109" charset="0"/>
              </a:rPr>
              <a:t>[Select from the notes below only what has not been covered by the discussion in the last couple of slides and also be mindful of the experience level of participants. The below points could also be drawn from participants by asking questions like “what skill do you find most useful in your work?”, “how would you boost motivation and self-efficacy?”, “what do you feel are the benefits of a summary?”, etc.]</a:t>
            </a:r>
          </a:p>
          <a:p>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1" i="0" kern="1200" dirty="0">
                <a:solidFill>
                  <a:schemeClr val="tx1"/>
                </a:solidFill>
                <a:effectLst/>
                <a:latin typeface="+mn-lt"/>
                <a:ea typeface="Geneva" pitchFamily="-109" charset="0"/>
                <a:cs typeface="Geneva" pitchFamily="-109" charset="0"/>
              </a:rPr>
              <a:t>Listen:</a:t>
            </a:r>
            <a:r>
              <a:rPr lang="en-CA" sz="1200" b="0" i="0" kern="1200" dirty="0">
                <a:solidFill>
                  <a:schemeClr val="tx1"/>
                </a:solidFill>
                <a:effectLst/>
                <a:latin typeface="+mn-lt"/>
                <a:ea typeface="Geneva" pitchFamily="-109" charset="0"/>
                <a:cs typeface="Geneva" pitchFamily="-109" charset="0"/>
              </a:rPr>
              <a:t> support the patient by connecting and engaging with them, show you are on their side and want to help without making any judgements. Support their autonomy to make decisions and their self-confidence to do so by using these core communication skills.</a:t>
            </a: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Reflective or active listening involves listening attentively so that you can reflect back what you’ve heard from the patient. This could be a simple restatement of what has been said or a more complex reflection by sensing what feelings might lie underneath what the patient has said. Reflective listening allows the patient to feel heard, allows them to hear what they have said again and change it if they wish, can allow you to elicit more information without having to ask a question and changes focus and keeps the conversation going. This also helps build rapport.  </a:t>
            </a:r>
          </a:p>
          <a:p>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1" i="0" kern="1200" dirty="0">
                <a:solidFill>
                  <a:schemeClr val="tx1"/>
                </a:solidFill>
                <a:effectLst/>
                <a:latin typeface="+mn-lt"/>
                <a:ea typeface="Geneva" pitchFamily="-109" charset="0"/>
                <a:cs typeface="Geneva" pitchFamily="-109" charset="0"/>
              </a:rPr>
              <a:t>Ask questions:</a:t>
            </a:r>
            <a:r>
              <a:rPr lang="en-CA" sz="1200" b="0" i="0" kern="1200" dirty="0">
                <a:solidFill>
                  <a:schemeClr val="tx1"/>
                </a:solidFill>
                <a:effectLst/>
                <a:latin typeface="+mn-lt"/>
                <a:ea typeface="Geneva" pitchFamily="-109" charset="0"/>
                <a:cs typeface="Geneva" pitchFamily="-109" charset="0"/>
              </a:rPr>
              <a:t> conversations should be patient-led with the focus being on them coming up with their own solutions to problems and challenges: “how do you feel about…”, “what are your thoughts about…”, “what do you think would work for you?” </a:t>
            </a: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If people can come up with their own solutions, those solutions are far more likely to be something that would work for them in the context of their life and more likely to be implemented than if someone else says: “Why don’t you try this?” Their issue, their solution. </a:t>
            </a:r>
          </a:p>
          <a:p>
            <a:endParaRPr lang="en-CA" sz="1200" b="0" i="0" kern="1200" dirty="0">
              <a:solidFill>
                <a:schemeClr val="tx1"/>
              </a:solidFill>
              <a:effectLst/>
              <a:latin typeface="+mn-lt"/>
              <a:ea typeface="Geneva" pitchFamily="-109" charset="0"/>
              <a:cs typeface="Geneva" pitchFamily="-109" charset="0"/>
            </a:endParaRPr>
          </a:p>
          <a:p>
            <a:r>
              <a:rPr lang="en-CA" sz="1200" b="0" i="0" kern="1200" dirty="0">
                <a:solidFill>
                  <a:schemeClr val="tx1"/>
                </a:solidFill>
                <a:effectLst/>
                <a:latin typeface="+mn-lt"/>
                <a:ea typeface="Geneva" pitchFamily="-109" charset="0"/>
                <a:cs typeface="Geneva" pitchFamily="-109" charset="0"/>
              </a:rPr>
              <a:t>If a patient genuinely can’t come up with any solutions, you can suggest a ‘menu’ of options using the context of what other people have found useful: “Some of the people I’ve seen have found X to be useful, others found that Y and Z were helpful. Do you think any of those options would work for you?” </a:t>
            </a: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Thought provoking questions also help the patient understand more about themselves, how smoking has become part of their life and helps them connect more deeply with their reasons for stopping: “what reasons do you have for stopping?”, “how do you feel about your smoking?”, “what do you enjoy most and least about smoking?”</a:t>
            </a:r>
          </a:p>
          <a:p>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1" i="0" kern="1200" dirty="0">
                <a:solidFill>
                  <a:schemeClr val="tx1"/>
                </a:solidFill>
                <a:effectLst/>
                <a:latin typeface="+mn-lt"/>
                <a:ea typeface="Geneva" pitchFamily="-109" charset="0"/>
                <a:cs typeface="Geneva" pitchFamily="-109" charset="0"/>
              </a:rPr>
              <a:t>Feedback:</a:t>
            </a:r>
            <a:r>
              <a:rPr lang="en-CA" sz="1200" b="0" i="0" kern="1200" dirty="0">
                <a:solidFill>
                  <a:schemeClr val="tx1"/>
                </a:solidFill>
                <a:effectLst/>
                <a:latin typeface="+mn-lt"/>
                <a:ea typeface="Geneva" pitchFamily="-109" charset="0"/>
                <a:cs typeface="Geneva" pitchFamily="-109" charset="0"/>
              </a:rPr>
              <a:t> key points and observations, taking a strengths-based approach: “so, despite having a difficult week and smoking on one day, you managed to get back on track and not to smoke again, that’s an achievement when things are so difficult”. This can also boost motivation and self-efficacy.</a:t>
            </a:r>
          </a:p>
          <a:p>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1" i="0" kern="1200" dirty="0">
                <a:solidFill>
                  <a:schemeClr val="tx1"/>
                </a:solidFill>
                <a:effectLst/>
                <a:latin typeface="+mn-lt"/>
                <a:ea typeface="Geneva" pitchFamily="-109" charset="0"/>
                <a:cs typeface="Geneva" pitchFamily="-109" charset="0"/>
              </a:rPr>
              <a:t>Summaries:</a:t>
            </a:r>
            <a:r>
              <a:rPr lang="en-CA" sz="1200" b="0" i="0" kern="1200" dirty="0">
                <a:solidFill>
                  <a:schemeClr val="tx1"/>
                </a:solidFill>
                <a:effectLst/>
                <a:latin typeface="+mn-lt"/>
                <a:ea typeface="Geneva" pitchFamily="-109" charset="0"/>
                <a:cs typeface="Geneva" pitchFamily="-109" charset="0"/>
              </a:rPr>
              <a:t> allow you to gather main points both during and at the end of the session and allow you to check that you and the patient were having the same conversation. They can correct your summary or to clarify elements of it if needed. Summaries can also help to:</a:t>
            </a:r>
          </a:p>
          <a:p>
            <a:pPr marL="628650" lvl="1"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change direction</a:t>
            </a:r>
          </a:p>
          <a:p>
            <a:pPr marL="628650" lvl="1"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let the patient see you have really heard what they said</a:t>
            </a:r>
          </a:p>
          <a:p>
            <a:pPr marL="628650" lvl="1"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keep track of key points</a:t>
            </a:r>
          </a:p>
          <a:p>
            <a:pPr marL="628650" lvl="1"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signal the session is coming to an end </a:t>
            </a: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57</a:t>
            </a:fld>
            <a:endParaRPr lang="en-US" dirty="0"/>
          </a:p>
        </p:txBody>
      </p:sp>
    </p:spTree>
    <p:extLst>
      <p:ext uri="{BB962C8B-B14F-4D97-AF65-F5344CB8AC3E}">
        <p14:creationId xmlns:p14="http://schemas.microsoft.com/office/powerpoint/2010/main" val="37217102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Geneva" pitchFamily="-109" charset="0"/>
                <a:cs typeface="Geneva" pitchFamily="-109" charset="0"/>
              </a:rPr>
              <a:t>[Read the list of questions]</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These statements provide examples of open-ended questions that can be used in your interactions with patients. </a:t>
            </a:r>
          </a:p>
          <a:p>
            <a:endParaRPr lang="en-US"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They demonstrate the ethos and stance of the practitioner.</a:t>
            </a:r>
            <a:endParaRPr lang="en-CA" sz="1200" b="0" i="0" kern="1200" dirty="0">
              <a:solidFill>
                <a:schemeClr val="tx1"/>
              </a:solidFill>
              <a:effectLst/>
              <a:latin typeface="+mn-lt"/>
              <a:ea typeface="Geneva" pitchFamily="-109" charset="0"/>
              <a:cs typeface="Geneva" pitchFamily="-109" charset="0"/>
            </a:endParaRP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58</a:t>
            </a:fld>
            <a:endParaRPr lang="en-US" dirty="0"/>
          </a:p>
        </p:txBody>
      </p:sp>
    </p:spTree>
    <p:extLst>
      <p:ext uri="{BB962C8B-B14F-4D97-AF65-F5344CB8AC3E}">
        <p14:creationId xmlns:p14="http://schemas.microsoft.com/office/powerpoint/2010/main" val="18604836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Geneva" pitchFamily="-109" charset="0"/>
                <a:cs typeface="Geneva" pitchFamily="-109" charset="0"/>
              </a:rPr>
              <a:t>[Read the list of statements]</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endParaRPr lang="en-US" dirty="0"/>
          </a:p>
          <a:p>
            <a:r>
              <a:rPr lang="en-US" dirty="0"/>
              <a:t>Here are a few examples of what reflective listening sounds like.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59</a:t>
            </a:fld>
            <a:endParaRPr lang="en-US" dirty="0"/>
          </a:p>
        </p:txBody>
      </p:sp>
    </p:spTree>
    <p:extLst>
      <p:ext uri="{BB962C8B-B14F-4D97-AF65-F5344CB8AC3E}">
        <p14:creationId xmlns:p14="http://schemas.microsoft.com/office/powerpoint/2010/main" val="48748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Explain to participants that you will invite them to unmute and say their name, where they work and how long they have been a TDA in a mental health setting.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ea typeface="ＭＳ Ｐゴシック" panose="020B0600070205080204" pitchFamily="34" charset="-128"/>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ea typeface="ＭＳ Ｐゴシック" panose="020B0600070205080204" pitchFamily="34" charset="-128"/>
                <a:cs typeface="ＭＳ Ｐゴシック" charset="0"/>
              </a:rPr>
              <a:t>Call participants in by first name from the participant list on the right-hand side of your screen.</a:t>
            </a:r>
            <a:endParaRPr lang="en-GB" altLang="en-US" dirty="0"/>
          </a:p>
          <a:p>
            <a:endParaRPr lang="en-US" dirty="0"/>
          </a:p>
          <a:p>
            <a:r>
              <a:rPr lang="en-GB" altLang="en-US" dirty="0"/>
              <a:t>Trainers and any observers should also introduce themselves.</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22803739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Geneva" pitchFamily="-109" charset="0"/>
                <a:cs typeface="Geneva" pitchFamily="-109" charset="0"/>
              </a:rPr>
              <a:t>[Read the list of statements]</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These statements demonstrate the ethos and stance of the practitioner.</a:t>
            </a:r>
            <a:endParaRPr lang="en-CA" sz="1200" b="0" i="0" kern="1200" dirty="0">
              <a:solidFill>
                <a:schemeClr val="tx1"/>
              </a:solidFill>
              <a:effectLst/>
              <a:latin typeface="+mn-lt"/>
              <a:ea typeface="Geneva" pitchFamily="-109" charset="0"/>
              <a:cs typeface="Geneva" pitchFamily="-109"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60</a:t>
            </a:fld>
            <a:endParaRPr lang="en-US" dirty="0"/>
          </a:p>
        </p:txBody>
      </p:sp>
    </p:spTree>
    <p:extLst>
      <p:ext uri="{BB962C8B-B14F-4D97-AF65-F5344CB8AC3E}">
        <p14:creationId xmlns:p14="http://schemas.microsoft.com/office/powerpoint/2010/main" val="34315837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[Read aloud the list of affirmations]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61</a:t>
            </a:fld>
            <a:endParaRPr lang="en-US" dirty="0"/>
          </a:p>
        </p:txBody>
      </p:sp>
    </p:spTree>
    <p:extLst>
      <p:ext uri="{BB962C8B-B14F-4D97-AF65-F5344CB8AC3E}">
        <p14:creationId xmlns:p14="http://schemas.microsoft.com/office/powerpoint/2010/main" val="26843949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defRPr/>
            </a:pPr>
            <a:r>
              <a:rPr lang="en-GB" b="1" dirty="0">
                <a:latin typeface="Arial" panose="020B0604020202020204" pitchFamily="34" charset="0"/>
                <a:cs typeface="Arial" panose="020B0604020202020204" pitchFamily="34" charset="0"/>
              </a:rPr>
              <a:t>Full instructions: Trainer guide Day 1, page 14: Activity 1: Communication skills practice</a:t>
            </a:r>
            <a:endParaRPr lang="en-US" dirty="0">
              <a:latin typeface="Arial" panose="020B0604020202020204" pitchFamily="34" charset="0"/>
              <a:cs typeface="Arial" panose="020B0604020202020204" pitchFamily="34" charset="0"/>
            </a:endParaRPr>
          </a:p>
          <a:p>
            <a:pPr>
              <a:defRPr/>
            </a:pPr>
            <a:endParaRPr lang="en-GB" dirty="0"/>
          </a:p>
          <a:p>
            <a:pPr>
              <a:defRPr/>
            </a:pPr>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b="1" dirty="0">
                <a:latin typeface="Arial" panose="020B0604020202020204" pitchFamily="34" charset="0"/>
                <a:cs typeface="Arial" panose="020B0604020202020204" pitchFamily="34" charset="0"/>
              </a:rPr>
              <a:t>Method: </a:t>
            </a:r>
            <a:r>
              <a:rPr lang="en-GB" dirty="0">
                <a:latin typeface="Arial" panose="020B0604020202020204" pitchFamily="34" charset="0"/>
                <a:cs typeface="Arial" panose="020B0604020202020204" pitchFamily="34" charset="0"/>
              </a:rPr>
              <a:t>Breakout rooms</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b="1" dirty="0">
                <a:latin typeface="Arial" panose="020B0604020202020204" pitchFamily="34" charset="0"/>
                <a:cs typeface="Arial" panose="020B0604020202020204" pitchFamily="34" charset="0"/>
              </a:rPr>
              <a:t>Number per group</a:t>
            </a:r>
            <a:r>
              <a:rPr lang="en-GB" dirty="0">
                <a:latin typeface="Arial" panose="020B0604020202020204" pitchFamily="34" charset="0"/>
                <a:cs typeface="Arial" panose="020B0604020202020204" pitchFamily="34" charset="0"/>
              </a:rPr>
              <a:t>: 2</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b="1" dirty="0">
                <a:latin typeface="Arial" panose="020B0604020202020204" pitchFamily="34" charset="0"/>
                <a:cs typeface="Arial" panose="020B0604020202020204" pitchFamily="34" charset="0"/>
              </a:rPr>
              <a:t>Duration: </a:t>
            </a:r>
            <a:r>
              <a:rPr lang="en-GB" dirty="0">
                <a:latin typeface="Arial" panose="020B0604020202020204" pitchFamily="34" charset="0"/>
                <a:cs typeface="Arial" panose="020B0604020202020204" pitchFamily="34" charset="0"/>
              </a:rPr>
              <a:t>Two 5-minute sessions</a:t>
            </a:r>
            <a:endParaRPr lang="en-US" dirty="0">
              <a:latin typeface="Arial" panose="020B0604020202020204" pitchFamily="34" charset="0"/>
              <a:cs typeface="Arial" panose="020B0604020202020204" pitchFamily="34" charset="0"/>
            </a:endParaRPr>
          </a:p>
          <a:p>
            <a:pPr>
              <a:defRPr/>
            </a:pPr>
            <a:endParaRPr lang="en-GB" dirty="0">
              <a:latin typeface="Arial" panose="020B0604020202020204" pitchFamily="34" charset="0"/>
              <a:cs typeface="Arial" panose="020B0604020202020204" pitchFamily="34" charset="0"/>
            </a:endParaRPr>
          </a:p>
          <a:p>
            <a:pPr>
              <a:defRPr/>
            </a:pPr>
            <a:r>
              <a:rPr lang="en-GB" b="1" dirty="0">
                <a:latin typeface="Arial" panose="020B0604020202020204" pitchFamily="34" charset="0"/>
                <a:cs typeface="Arial" panose="020B0604020202020204" pitchFamily="34" charset="0"/>
              </a:rPr>
              <a:t>Task:</a:t>
            </a:r>
            <a:endParaRPr lang="en-US" dirty="0">
              <a:latin typeface="Arial" panose="020B0604020202020204" pitchFamily="34" charset="0"/>
              <a:cs typeface="Arial" panose="020B0604020202020204" pitchFamily="34" charset="0"/>
            </a:endParaRPr>
          </a:p>
          <a:p>
            <a:pPr>
              <a:defRPr/>
            </a:pPr>
            <a:r>
              <a:rPr lang="en-GB" b="1" dirty="0">
                <a:latin typeface="Arial" panose="020B0604020202020204" pitchFamily="34" charset="0"/>
                <a:cs typeface="Arial" panose="020B0604020202020204" pitchFamily="34" charset="0"/>
              </a:rPr>
              <a:t>Step 1:</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Split into pairs for </a:t>
            </a:r>
            <a:r>
              <a:rPr lang="en-GB" b="1" dirty="0">
                <a:latin typeface="Arial" panose="020B0604020202020204" pitchFamily="34" charset="0"/>
                <a:cs typeface="Arial" panose="020B0604020202020204" pitchFamily="34" charset="0"/>
              </a:rPr>
              <a:t>5 minutes.</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Interview each other on </a:t>
            </a:r>
            <a:r>
              <a:rPr lang="en-GB" b="1" dirty="0">
                <a:latin typeface="Arial" panose="020B0604020202020204" pitchFamily="34" charset="0"/>
                <a:cs typeface="Arial" panose="020B0604020202020204" pitchFamily="34" charset="0"/>
              </a:rPr>
              <a:t>‘Something I’ve been meaning to complete for ages but haven’t got around to yet’ </a:t>
            </a:r>
            <a:endParaRPr lang="en-GB"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The aim of the exercise is to use all their excellent communication skills to try and find out what is going on from the other person’s perspective and to help the other person </a:t>
            </a:r>
            <a:r>
              <a:rPr lang="en-GB" b="1" dirty="0">
                <a:latin typeface="Arial" panose="020B0604020202020204" pitchFamily="34" charset="0"/>
                <a:cs typeface="Arial" panose="020B0604020202020204" pitchFamily="34" charset="0"/>
              </a:rPr>
              <a:t>think of a solution for themselves. </a:t>
            </a:r>
            <a:endParaRPr lang="en-GB"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The interviewer’s task is to </a:t>
            </a:r>
            <a:r>
              <a:rPr lang="en-GB" b="1" dirty="0">
                <a:latin typeface="Arial" panose="020B0604020202020204" pitchFamily="34" charset="0"/>
                <a:cs typeface="Arial" panose="020B0604020202020204" pitchFamily="34" charset="0"/>
              </a:rPr>
              <a:t>use listening skills </a:t>
            </a:r>
            <a:r>
              <a:rPr lang="en-GB" dirty="0">
                <a:latin typeface="Arial" panose="020B0604020202020204" pitchFamily="34" charset="0"/>
                <a:cs typeface="Arial" panose="020B0604020202020204" pitchFamily="34" charset="0"/>
              </a:rPr>
              <a:t>and </a:t>
            </a:r>
            <a:r>
              <a:rPr lang="en-GB" b="1" dirty="0">
                <a:latin typeface="Arial" panose="020B0604020202020204" pitchFamily="34" charset="0"/>
                <a:cs typeface="Arial" panose="020B0604020202020204" pitchFamily="34" charset="0"/>
              </a:rPr>
              <a:t>ask probing questions. </a:t>
            </a:r>
            <a:endParaRPr lang="en-GB" dirty="0">
              <a:latin typeface="Arial" panose="020B0604020202020204" pitchFamily="34" charset="0"/>
              <a:cs typeface="Arial" panose="020B0604020202020204" pitchFamily="34" charset="0"/>
            </a:endParaRPr>
          </a:p>
          <a:p>
            <a:pPr>
              <a:defRPr/>
            </a:pPr>
            <a:endParaRPr lang="en-GB" dirty="0">
              <a:latin typeface="Arial" panose="020B0604020202020204" pitchFamily="34" charset="0"/>
              <a:cs typeface="Arial" panose="020B0604020202020204" pitchFamily="34" charset="0"/>
            </a:endParaRPr>
          </a:p>
          <a:p>
            <a:pPr>
              <a:defRPr/>
            </a:pPr>
            <a:r>
              <a:rPr lang="en-GB" b="1" dirty="0">
                <a:latin typeface="Arial" panose="020B0604020202020204" pitchFamily="34" charset="0"/>
                <a:cs typeface="Arial" panose="020B0604020202020204" pitchFamily="34" charset="0"/>
              </a:rPr>
              <a:t>Step 2</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b="1" dirty="0">
                <a:latin typeface="Arial" panose="020B0604020202020204" pitchFamily="34" charset="0"/>
                <a:cs typeface="Arial" panose="020B0604020202020204" pitchFamily="34" charset="0"/>
              </a:rPr>
              <a:t>Return after 5 minutes</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Ask the interviewers whether they </a:t>
            </a:r>
            <a:r>
              <a:rPr lang="en-GB" b="1" dirty="0">
                <a:latin typeface="Arial" panose="020B0604020202020204" pitchFamily="34" charset="0"/>
                <a:cs typeface="Arial" panose="020B0604020202020204" pitchFamily="34" charset="0"/>
              </a:rPr>
              <a:t>accidentally found themselves giving advice </a:t>
            </a:r>
            <a:r>
              <a:rPr lang="en-GB" dirty="0">
                <a:latin typeface="Arial" panose="020B0604020202020204" pitchFamily="34" charset="0"/>
                <a:cs typeface="Arial" panose="020B0604020202020204" pitchFamily="34" charset="0"/>
              </a:rPr>
              <a:t>when they heard what the situation was</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panose="020B0604020202020204" pitchFamily="34" charset="0"/>
                <a:cs typeface="Arial" panose="020B0604020202020204" pitchFamily="34" charset="0"/>
              </a:rPr>
              <a:t>If so, did they notice the speaker often gave replies like </a:t>
            </a:r>
            <a:r>
              <a:rPr lang="en-GB" b="1" dirty="0">
                <a:latin typeface="Arial" panose="020B0604020202020204" pitchFamily="34" charset="0"/>
                <a:cs typeface="Arial" panose="020B0604020202020204" pitchFamily="34" charset="0"/>
              </a:rPr>
              <a:t>“yes, but I’ve tried that...” or “I can’t do that because...” </a:t>
            </a:r>
            <a:endParaRPr lang="en-GB" dirty="0">
              <a:latin typeface="Arial" panose="020B0604020202020204" pitchFamily="34" charset="0"/>
              <a:cs typeface="Arial" panose="020B0604020202020204" pitchFamily="34" charset="0"/>
            </a:endParaRPr>
          </a:p>
          <a:p>
            <a:pPr marL="171450" indent="-171450">
              <a:buFont typeface="Arial,Sans-Serif"/>
              <a:buChar char="•"/>
              <a:defRPr/>
            </a:pPr>
            <a:endParaRPr lang="en-GB" dirty="0">
              <a:latin typeface="Arial" panose="020B0604020202020204" pitchFamily="34" charset="0"/>
              <a:cs typeface="Arial" panose="020B0604020202020204" pitchFamily="34" charset="0"/>
            </a:endParaRPr>
          </a:p>
          <a:p>
            <a:pPr>
              <a:defRPr/>
            </a:pPr>
            <a:r>
              <a:rPr lang="en-GB" b="1" dirty="0">
                <a:latin typeface="Arial" panose="020B0604020202020204" pitchFamily="34" charset="0"/>
                <a:cs typeface="Arial" panose="020B0604020202020204" pitchFamily="34" charset="0"/>
              </a:rPr>
              <a:t>Step 3</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dirty="0">
                <a:latin typeface="Arial"/>
                <a:cs typeface="Arial"/>
              </a:rPr>
              <a:t>Instruct the group to </a:t>
            </a:r>
            <a:r>
              <a:rPr lang="en-GB" b="1">
                <a:latin typeface="Arial"/>
                <a:cs typeface="Arial"/>
              </a:rPr>
              <a:t>swap over roles and continue the exercise for 5 minutes. </a:t>
            </a:r>
            <a:endParaRPr lang="en-GB">
              <a:latin typeface="Arial"/>
              <a:cs typeface="Arial"/>
            </a:endParaRPr>
          </a:p>
          <a:p>
            <a:pPr marL="171450" indent="-171450">
              <a:buFont typeface="Arial,Sans-Serif"/>
              <a:buChar char="•"/>
              <a:defRPr/>
            </a:pPr>
            <a:r>
              <a:rPr lang="en-GB" dirty="0">
                <a:latin typeface="Arial" panose="020B0604020202020204" pitchFamily="34" charset="0"/>
                <a:cs typeface="Arial" panose="020B0604020202020204" pitchFamily="34" charset="0"/>
              </a:rPr>
              <a:t>They </a:t>
            </a:r>
            <a:r>
              <a:rPr lang="en-GB" b="1" dirty="0">
                <a:latin typeface="Arial" panose="020B0604020202020204" pitchFamily="34" charset="0"/>
                <a:cs typeface="Arial" panose="020B0604020202020204" pitchFamily="34" charset="0"/>
              </a:rPr>
              <a:t>must not offer any advice or solutions but must instead concentrate on asking exploring questions </a:t>
            </a:r>
            <a:endParaRPr lang="en-GB" dirty="0">
              <a:latin typeface="Arial" panose="020B0604020202020204" pitchFamily="34" charset="0"/>
              <a:cs typeface="Arial" panose="020B0604020202020204" pitchFamily="34" charset="0"/>
            </a:endParaRPr>
          </a:p>
          <a:p>
            <a:pPr marL="171450" indent="-171450">
              <a:buFont typeface="Arial"/>
              <a:buChar char="•"/>
              <a:defRPr/>
            </a:pPr>
            <a:r>
              <a:rPr lang="en-GB">
                <a:cs typeface="Arial"/>
              </a:rPr>
              <a:t>Ask the interviewers at the 4-minute mark to give a summary to the person you are interviewing on what they heard during the interview. </a:t>
            </a:r>
            <a:endParaRPr lang="en-GB" dirty="0">
              <a:latin typeface="Arial" panose="020B0604020202020204" pitchFamily="34" charset="0"/>
              <a:cs typeface="Arial" panose="020B0604020202020204" pitchFamily="34" charset="0"/>
            </a:endParaRPr>
          </a:p>
          <a:p>
            <a:pPr marL="171450" indent="-171450">
              <a:buFont typeface="Arial,Sans-Serif"/>
              <a:buChar char="•"/>
              <a:defRPr/>
            </a:pPr>
            <a:endParaRPr lang="en-GB" dirty="0">
              <a:latin typeface="Arial" panose="020B0604020202020204" pitchFamily="34" charset="0"/>
              <a:cs typeface="Arial" panose="020B0604020202020204" pitchFamily="34" charset="0"/>
            </a:endParaRPr>
          </a:p>
          <a:p>
            <a:pPr>
              <a:defRPr/>
            </a:pPr>
            <a:r>
              <a:rPr lang="en-GB" b="1" dirty="0">
                <a:latin typeface="Arial" panose="020B0604020202020204" pitchFamily="34" charset="0"/>
                <a:cs typeface="Arial" panose="020B0604020202020204" pitchFamily="34" charset="0"/>
              </a:rPr>
              <a:t>Step 4</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b="1" dirty="0">
                <a:latin typeface="Arial" panose="020B0604020202020204" pitchFamily="34" charset="0"/>
                <a:cs typeface="Arial" panose="020B0604020202020204" pitchFamily="34" charset="0"/>
              </a:rPr>
              <a:t>Ask the interviewers how they felt being instructed not to give advice. </a:t>
            </a:r>
            <a:endParaRPr lang="en-US" dirty="0">
              <a:latin typeface="Arial" panose="020B0604020202020204" pitchFamily="34" charset="0"/>
              <a:cs typeface="Arial" panose="020B0604020202020204" pitchFamily="34" charset="0"/>
            </a:endParaRPr>
          </a:p>
          <a:p>
            <a:pPr marL="171450" indent="-171450">
              <a:buFont typeface="Arial,Sans-Serif"/>
              <a:buChar char="•"/>
              <a:defRPr/>
            </a:pPr>
            <a:r>
              <a:rPr lang="en-GB">
                <a:latin typeface="Arial"/>
                <a:cs typeface="Arial"/>
              </a:rPr>
              <a:t>Now ask the interviewee to let you know if, in the absence of advice, there was any point to them having this conversation. </a:t>
            </a:r>
            <a:endParaRPr lang="en-US">
              <a:cs typeface="Arial"/>
            </a:endParaRPr>
          </a:p>
          <a:p>
            <a:pPr marL="171450" indent="-171450">
              <a:buFont typeface="Arial,Sans-Serif"/>
              <a:buChar char="•"/>
              <a:defRPr/>
            </a:pPr>
            <a:r>
              <a:rPr lang="en-GB">
                <a:cs typeface="Arial"/>
              </a:rPr>
              <a:t>For those being interviewed what did the conversation go and how did it feel to have the interviewer provide a summary?</a:t>
            </a:r>
            <a:endParaRPr lang="en-US">
              <a:cs typeface="Arial"/>
            </a:endParaRPr>
          </a:p>
          <a:p>
            <a:pPr>
              <a:defRPr/>
            </a:pPr>
            <a:endParaRPr lang="en-GB" dirty="0">
              <a:cs typeface="Arial"/>
            </a:endParaRPr>
          </a:p>
          <a:p>
            <a:endParaRPr lang="en-GB" altLang="en-US" b="1" dirty="0">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62</a:t>
            </a:fld>
            <a:endParaRPr lang="en-US" dirty="0"/>
          </a:p>
        </p:txBody>
      </p:sp>
    </p:spTree>
    <p:extLst>
      <p:ext uri="{BB962C8B-B14F-4D97-AF65-F5344CB8AC3E}">
        <p14:creationId xmlns:p14="http://schemas.microsoft.com/office/powerpoint/2010/main" val="9375336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nSpc>
                <a:spcPct val="80000"/>
              </a:lnSpc>
            </a:pPr>
            <a:r>
              <a:rPr lang="en-GB" b="1" dirty="0">
                <a:latin typeface="+mn-lt"/>
                <a:ea typeface="ＭＳ Ｐゴシック"/>
                <a:cs typeface="ＭＳ Ｐゴシック" pitchFamily="-109" charset="-128"/>
              </a:rPr>
              <a:t>[Use this slide to debrief]</a:t>
            </a:r>
            <a:endParaRPr lang="en-GB" sz="1200" b="1" dirty="0">
              <a:latin typeface="+mn-lt"/>
              <a:ea typeface="ＭＳ Ｐゴシック" pitchFamily="-109" charset="-128"/>
              <a:cs typeface="ＭＳ Ｐゴシック" pitchFamily="-109" charset="-128"/>
            </a:endParaRPr>
          </a:p>
          <a:p>
            <a:pPr>
              <a:lnSpc>
                <a:spcPct val="80000"/>
              </a:lnSpc>
            </a:pPr>
            <a:endParaRPr lang="en-GB" dirty="0">
              <a:latin typeface="+mn-lt"/>
              <a:ea typeface="ＭＳ Ｐゴシック"/>
              <a:cs typeface="ＭＳ Ｐゴシック" pitchFamily="-109" charset="-128"/>
            </a:endParaRPr>
          </a:p>
          <a:p>
            <a:pPr marL="171450" indent="-171450">
              <a:lnSpc>
                <a:spcPct val="80000"/>
              </a:lnSpc>
              <a:buFont typeface="Arial" panose="020B0604020202020204" pitchFamily="34" charset="0"/>
              <a:buChar char="•"/>
            </a:pPr>
            <a:r>
              <a:rPr lang="en-GB" sz="1200" dirty="0">
                <a:latin typeface="+mn-lt"/>
                <a:ea typeface="ＭＳ Ｐゴシック" pitchFamily="-109" charset="-128"/>
                <a:cs typeface="ＭＳ Ｐゴシック" pitchFamily="-109" charset="-128"/>
              </a:rPr>
              <a:t>The ‘art’ is building rapport and is essential for any meaningful conversation to take place. We all have our own ways of doing this, but we do need to remember to do it, and to keep on doing it. The skill here is to convey to patients that you genuinely care about helping them reduce risks of</a:t>
            </a:r>
            <a:r>
              <a:rPr lang="en-GB" sz="1200" baseline="0" dirty="0">
                <a:latin typeface="+mn-lt"/>
                <a:ea typeface="ＭＳ Ｐゴシック" pitchFamily="-109" charset="-128"/>
                <a:cs typeface="ＭＳ Ｐゴシック" pitchFamily="-109" charset="-128"/>
              </a:rPr>
              <a:t> surgical complications </a:t>
            </a:r>
            <a:r>
              <a:rPr lang="en-GB" sz="1200" dirty="0">
                <a:latin typeface="+mn-lt"/>
                <a:ea typeface="ＭＳ Ｐゴシック" pitchFamily="-109" charset="-128"/>
                <a:cs typeface="ＭＳ Ｐゴシック" pitchFamily="-109" charset="-128"/>
              </a:rPr>
              <a:t>and will support them through their quit attempt.</a:t>
            </a:r>
          </a:p>
          <a:p>
            <a:pPr marL="171450" indent="-171450">
              <a:lnSpc>
                <a:spcPct val="80000"/>
              </a:lnSpc>
              <a:buFont typeface="Arial" panose="020B0604020202020204" pitchFamily="34" charset="0"/>
              <a:buChar char="•"/>
            </a:pPr>
            <a:endParaRPr lang="en-GB" sz="1200" dirty="0">
              <a:latin typeface="+mn-lt"/>
              <a:ea typeface="ＭＳ Ｐゴシック" pitchFamily="-109" charset="-128"/>
              <a:cs typeface="ＭＳ Ｐゴシック" pitchFamily="-109" charset="-128"/>
            </a:endParaRPr>
          </a:p>
          <a:p>
            <a:pPr marL="171450" indent="-171450">
              <a:lnSpc>
                <a:spcPct val="80000"/>
              </a:lnSpc>
              <a:buFont typeface="Arial" panose="020B0604020202020204" pitchFamily="34" charset="0"/>
              <a:buChar char="•"/>
            </a:pPr>
            <a:r>
              <a:rPr lang="en-GB" sz="1200" dirty="0">
                <a:latin typeface="+mn-lt"/>
                <a:ea typeface="ＭＳ Ｐゴシック" pitchFamily="-109" charset="-128"/>
                <a:cs typeface="ＭＳ Ｐゴシック" pitchFamily="-109" charset="-128"/>
              </a:rPr>
              <a:t>Open questions such as ‘how do you feel about..’ and ‘what are your thoughts about…’ invite patients to discuss issues with you, without strictly defining the issue. Reflective or active listening involves listening attentively so that you can reflect back what you’ve heard from the patient, ask for clarification, seek more information…..this also helps build rapport.</a:t>
            </a:r>
          </a:p>
          <a:p>
            <a:pPr marL="171450" indent="-171450">
              <a:lnSpc>
                <a:spcPct val="80000"/>
              </a:lnSpc>
              <a:buFont typeface="Arial" panose="020B0604020202020204" pitchFamily="34" charset="0"/>
              <a:buChar char="•"/>
            </a:pPr>
            <a:endParaRPr lang="en-GB" sz="1200" dirty="0">
              <a:latin typeface="+mn-lt"/>
              <a:ea typeface="ＭＳ Ｐゴシック" pitchFamily="-109" charset="-128"/>
              <a:cs typeface="ＭＳ Ｐゴシック" pitchFamily="-109" charset="-128"/>
            </a:endParaRPr>
          </a:p>
          <a:p>
            <a:pPr marL="171450" indent="-171450">
              <a:lnSpc>
                <a:spcPct val="80000"/>
              </a:lnSpc>
              <a:buFont typeface="Arial" panose="020B0604020202020204" pitchFamily="34" charset="0"/>
              <a:buChar char="•"/>
            </a:pPr>
            <a:r>
              <a:rPr lang="en-GB" sz="1200" dirty="0">
                <a:latin typeface="+mn-lt"/>
                <a:ea typeface="ＭＳ Ｐゴシック" pitchFamily="-109" charset="-128"/>
                <a:cs typeface="ＭＳ Ｐゴシック" pitchFamily="-109" charset="-128"/>
              </a:rPr>
              <a:t>If patients can come up with their own solutions, those solutions are far more likely to be implemented than if someone else says: “Why don’t you try this….”. Their issue, their solution. If a woman genuinely can’t come up with any solutions, you can suggest a ‘menu’ of options in terms of what other women have found useful. You could say: “Some of the patients I’ve seen in a similar position to you have found X to be useful, others found that Y and Z were helpful.”</a:t>
            </a:r>
          </a:p>
          <a:p>
            <a:pPr marL="171450" indent="-171450">
              <a:lnSpc>
                <a:spcPct val="80000"/>
              </a:lnSpc>
              <a:buFont typeface="Arial" panose="020B0604020202020204" pitchFamily="34" charset="0"/>
              <a:buChar char="•"/>
            </a:pPr>
            <a:endParaRPr lang="en-GB" dirty="0">
              <a:ea typeface="ＭＳ Ｐゴシック"/>
              <a:cs typeface="Arial"/>
            </a:endParaRPr>
          </a:p>
          <a:p>
            <a:pPr marL="171450" indent="-171450">
              <a:lnSpc>
                <a:spcPct val="80000"/>
              </a:lnSpc>
              <a:buFont typeface="Arial" panose="020B0604020202020204" pitchFamily="34" charset="0"/>
              <a:buChar char="•"/>
            </a:pPr>
            <a:r>
              <a:rPr lang="en-GB" dirty="0">
                <a:ea typeface="ＭＳ Ｐゴシック"/>
                <a:cs typeface="Arial"/>
              </a:rPr>
              <a:t>Roll with resistance, avoiding any confrontation, pressuring patients, rather be interested, inquisitive, empathic and seek to meet patients where they are at in terms of their smokefree journey.</a:t>
            </a:r>
            <a:endParaRPr lang="en-GB" dirty="0">
              <a:ea typeface="ＭＳ Ｐゴシック" pitchFamily="-109" charset="-128"/>
              <a:cs typeface="Arial"/>
            </a:endParaRPr>
          </a:p>
          <a:p>
            <a:pPr marL="171450" indent="-171450">
              <a:lnSpc>
                <a:spcPct val="80000"/>
              </a:lnSpc>
              <a:buFont typeface="Arial" panose="020B0604020202020204" pitchFamily="34" charset="0"/>
              <a:buChar char="•"/>
            </a:pPr>
            <a:endParaRPr lang="en-GB" dirty="0">
              <a:ea typeface="ＭＳ Ｐゴシック"/>
              <a:cs typeface="Arial"/>
            </a:endParaRPr>
          </a:p>
          <a:p>
            <a:pPr marL="171450" indent="-171450">
              <a:lnSpc>
                <a:spcPct val="80000"/>
              </a:lnSpc>
              <a:buFont typeface="Arial" panose="020B0604020202020204" pitchFamily="34" charset="0"/>
              <a:buChar char="•"/>
            </a:pPr>
            <a:r>
              <a:rPr lang="en-GB" dirty="0">
                <a:ea typeface="ＭＳ Ｐゴシック"/>
                <a:cs typeface="Arial"/>
              </a:rPr>
              <a:t>Trusting patient is the best expert in their own life. </a:t>
            </a:r>
            <a:endParaRPr lang="en-GB" sz="1200" dirty="0">
              <a:latin typeface="+mn-lt"/>
              <a:ea typeface="ＭＳ Ｐゴシック" pitchFamily="-109" charset="-128"/>
              <a:cs typeface="Arial"/>
            </a:endParaRPr>
          </a:p>
          <a:p>
            <a:pPr>
              <a:lnSpc>
                <a:spcPct val="80000"/>
              </a:lnSpc>
            </a:pPr>
            <a:r>
              <a:rPr lang="en-GB" dirty="0">
                <a:ea typeface="ＭＳ Ｐゴシック"/>
                <a:cs typeface="Arial"/>
              </a:rPr>
              <a:t> </a:t>
            </a:r>
            <a:endParaRPr lang="en-GB" dirty="0">
              <a:ea typeface="ＭＳ Ｐゴシック"/>
            </a:endParaRPr>
          </a:p>
          <a:p>
            <a:pPr marL="171450" indent="-171450">
              <a:lnSpc>
                <a:spcPct val="80000"/>
              </a:lnSpc>
              <a:buFont typeface="Arial" panose="020B0604020202020204" pitchFamily="34" charset="0"/>
              <a:buChar char="•"/>
            </a:pPr>
            <a:r>
              <a:rPr lang="en-GB" sz="1200" dirty="0">
                <a:latin typeface="+mn-lt"/>
                <a:ea typeface="ＭＳ Ｐゴシック" pitchFamily="-109" charset="-128"/>
                <a:cs typeface="ＭＳ Ｐゴシック" pitchFamily="-109" charset="-128"/>
              </a:rPr>
              <a:t>Providing a summary at the end of the conversation allows you to check that you and the patient were having the same conversation, and for the patient to correct your summary or to clarify elements of it if needed. You might say something like this:</a:t>
            </a:r>
          </a:p>
          <a:p>
            <a:pPr>
              <a:lnSpc>
                <a:spcPct val="80000"/>
              </a:lnSpc>
            </a:pPr>
            <a:r>
              <a:rPr lang="en-GB" sz="1200" dirty="0">
                <a:latin typeface="+mn-lt"/>
                <a:ea typeface="ＭＳ Ｐゴシック" pitchFamily="-109" charset="-128"/>
                <a:cs typeface="ＭＳ Ｐゴシック" pitchFamily="-109" charset="-128"/>
              </a:rPr>
              <a:t>	</a:t>
            </a:r>
          </a:p>
          <a:p>
            <a:pPr>
              <a:lnSpc>
                <a:spcPct val="80000"/>
              </a:lnSpc>
            </a:pPr>
            <a:r>
              <a:rPr lang="en-GB" sz="1200" dirty="0">
                <a:latin typeface="+mn-lt"/>
                <a:ea typeface="ＭＳ Ｐゴシック" pitchFamily="-109" charset="-128"/>
                <a:cs typeface="ＭＳ Ｐゴシック" pitchFamily="-109" charset="-128"/>
              </a:rPr>
              <a:t>	“So, I’ve heard you say that you’ve been smoking for about nine years, that you normally smoke about 20 a day but have cut down to under 10 since you learned of your surgery</a:t>
            </a:r>
            <a:r>
              <a:rPr lang="en-GB" sz="1200" baseline="0" dirty="0">
                <a:latin typeface="+mn-lt"/>
                <a:ea typeface="ＭＳ Ｐゴシック" pitchFamily="-109" charset="-128"/>
                <a:cs typeface="ＭＳ Ｐゴシック" pitchFamily="-109" charset="-128"/>
              </a:rPr>
              <a:t> </a:t>
            </a:r>
            <a:r>
              <a:rPr lang="en-GB" sz="1200" dirty="0">
                <a:latin typeface="+mn-lt"/>
                <a:ea typeface="ＭＳ Ｐゴシック" pitchFamily="-109" charset="-128"/>
                <a:cs typeface="ＭＳ Ｐゴシック" pitchFamily="-109" charset="-128"/>
              </a:rPr>
              <a:t>and that you haven’t really tried to 	seriously quit before. You’re worried about being able to manage without smoking and you have some concerns about using nicotine products such as the gum or mouth spray to help with your quit attempt. Is this 	correct?”</a:t>
            </a:r>
          </a:p>
          <a:p>
            <a:pPr>
              <a:lnSpc>
                <a:spcPct val="80000"/>
              </a:lnSpc>
            </a:pPr>
            <a:r>
              <a:rPr lang="en-GB" sz="1200" dirty="0">
                <a:latin typeface="+mn-lt"/>
                <a:ea typeface="ＭＳ Ｐゴシック" pitchFamily="-109" charset="-128"/>
                <a:cs typeface="ＭＳ Ｐゴシック" pitchFamily="-109" charset="-128"/>
              </a:rPr>
              <a:t> </a:t>
            </a:r>
          </a:p>
          <a:p>
            <a:pPr>
              <a:lnSpc>
                <a:spcPct val="80000"/>
              </a:lnSpc>
            </a:pPr>
            <a:r>
              <a:rPr lang="en-GB" sz="1200" dirty="0">
                <a:latin typeface="+mn-lt"/>
                <a:ea typeface="ＭＳ Ｐゴシック"/>
                <a:cs typeface="Arial"/>
              </a:rPr>
              <a:t>Even if they are not ready to </a:t>
            </a:r>
            <a:r>
              <a:rPr lang="en-GB" dirty="0">
                <a:ea typeface="ＭＳ Ｐゴシック"/>
                <a:cs typeface="Arial"/>
              </a:rPr>
              <a:t>stop at </a:t>
            </a:r>
            <a:r>
              <a:rPr lang="en-GB" sz="1200" dirty="0">
                <a:latin typeface="+mn-lt"/>
                <a:ea typeface="ＭＳ Ｐゴシック"/>
                <a:cs typeface="Arial"/>
              </a:rPr>
              <a:t>this time, it is important to </a:t>
            </a:r>
            <a:r>
              <a:rPr lang="en-GB" dirty="0">
                <a:ea typeface="ＭＳ Ｐゴシック"/>
                <a:cs typeface="Arial"/>
              </a:rPr>
              <a:t>g</a:t>
            </a:r>
            <a:r>
              <a:rPr lang="en-GB" sz="1200" dirty="0">
                <a:latin typeface="+mn-lt"/>
                <a:ea typeface="ＭＳ Ｐゴシック"/>
                <a:cs typeface="Arial"/>
              </a:rPr>
              <a:t> </a:t>
            </a:r>
            <a:r>
              <a:rPr lang="en-GB" sz="1200" b="1" dirty="0">
                <a:latin typeface="+mn-lt"/>
                <a:ea typeface="ＭＳ Ｐゴシック"/>
                <a:cs typeface="Arial"/>
              </a:rPr>
              <a:t>keep the door open</a:t>
            </a:r>
            <a:r>
              <a:rPr lang="en-GB" sz="1200" dirty="0">
                <a:latin typeface="+mn-lt"/>
                <a:ea typeface="ＭＳ Ｐゴシック"/>
                <a:cs typeface="Arial"/>
              </a:rPr>
              <a:t>.</a:t>
            </a:r>
            <a:r>
              <a:rPr lang="en-GB" dirty="0">
                <a:ea typeface="ＭＳ Ｐゴシック"/>
                <a:cs typeface="Arial"/>
              </a:rPr>
              <a:t>  </a:t>
            </a:r>
            <a:endParaRPr lang="en-GB" sz="1200">
              <a:latin typeface="+mn-lt"/>
              <a:ea typeface="ＭＳ Ｐゴシック" pitchFamily="-109" charset="-128"/>
              <a:cs typeface="Arial"/>
            </a:endParaRP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63</a:t>
            </a:fld>
            <a:endParaRPr lang="en-US" dirty="0"/>
          </a:p>
        </p:txBody>
      </p:sp>
    </p:spTree>
    <p:extLst>
      <p:ext uri="{BB962C8B-B14F-4D97-AF65-F5344CB8AC3E}">
        <p14:creationId xmlns:p14="http://schemas.microsoft.com/office/powerpoint/2010/main" val="13490913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kern="1200" dirty="0">
                <a:solidFill>
                  <a:schemeClr val="tx1"/>
                </a:solidFill>
                <a:effectLst/>
                <a:latin typeface="+mn-lt"/>
                <a:ea typeface="Geneva" pitchFamily="-109" charset="0"/>
                <a:cs typeface="Geneva" pitchFamily="-109" charset="0"/>
              </a:rPr>
              <a:t>Scaling questions can be a useful talking tool for exploring the patient’s motivation and confidence.</a:t>
            </a:r>
            <a:endParaRPr lang="en-CA" sz="1200" b="0" i="0" kern="1200" dirty="0">
              <a:solidFill>
                <a:schemeClr val="tx1"/>
              </a:solidFill>
              <a:effectLst/>
              <a:latin typeface="+mn-lt"/>
              <a:ea typeface="Geneva" pitchFamily="-109" charset="0"/>
              <a:cs typeface="Geneva" pitchFamily="-109" charset="0"/>
            </a:endParaRPr>
          </a:p>
          <a:p>
            <a:r>
              <a:rPr lang="en-CA" sz="1200" b="0" i="0" kern="1200" dirty="0">
                <a:solidFill>
                  <a:schemeClr val="tx1"/>
                </a:solidFill>
                <a:effectLst/>
                <a:latin typeface="+mn-lt"/>
                <a:ea typeface="Geneva" pitchFamily="-109" charset="0"/>
                <a:cs typeface="Geneva" pitchFamily="-109" charset="0"/>
              </a:rPr>
              <a:t> </a:t>
            </a:r>
          </a:p>
          <a:p>
            <a:r>
              <a:rPr lang="en-US" sz="1200" b="0" i="0" kern="1200" dirty="0">
                <a:solidFill>
                  <a:schemeClr val="tx1"/>
                </a:solidFill>
                <a:effectLst/>
                <a:latin typeface="+mn-lt"/>
                <a:ea typeface="Geneva" pitchFamily="-109" charset="0"/>
                <a:cs typeface="Geneva" pitchFamily="-109" charset="0"/>
              </a:rPr>
              <a:t>Scaling questions ask people to respond to the following key questions:</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How motivated are you right now to make this change?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How confident are you right now that you will achieve this change?</a:t>
            </a:r>
          </a:p>
          <a:p>
            <a:pPr marL="171450" lvl="0" indent="-171450">
              <a:buFont typeface="Arial" panose="020B0604020202020204" pitchFamily="34" charset="0"/>
              <a:buChar char="•"/>
            </a:pPr>
            <a:endParaRPr lang="en-CA" sz="1200" b="0" i="0" kern="1200" dirty="0">
              <a:solidFill>
                <a:schemeClr val="tx1"/>
              </a:solidFill>
              <a:effectLst/>
              <a:latin typeface="+mn-lt"/>
              <a:ea typeface="Geneva" pitchFamily="-109" charset="0"/>
              <a:cs typeface="Geneva" pitchFamily="-109" charset="0"/>
            </a:endParaRPr>
          </a:p>
          <a:p>
            <a:pPr marL="0" indent="0">
              <a:buFont typeface="Arial" panose="020B0604020202020204" pitchFamily="34" charset="0"/>
              <a:buNone/>
            </a:pPr>
            <a:r>
              <a:rPr lang="en-US" sz="1200" b="0" i="0" kern="1200" dirty="0">
                <a:solidFill>
                  <a:schemeClr val="tx1"/>
                </a:solidFill>
                <a:effectLst/>
                <a:latin typeface="+mn-lt"/>
                <a:ea typeface="Geneva" pitchFamily="-109" charset="0"/>
                <a:cs typeface="Geneva" pitchFamily="-109" charset="0"/>
              </a:rPr>
              <a:t>You can follow this by asking individuals to explain why they chose their answer instead of a lower number. </a:t>
            </a:r>
            <a:endParaRPr lang="en-CA" sz="1200" b="0" i="0" kern="1200" dirty="0">
              <a:solidFill>
                <a:schemeClr val="tx1"/>
              </a:solidFill>
              <a:effectLst/>
              <a:latin typeface="+mn-lt"/>
              <a:ea typeface="Geneva" pitchFamily="-109" charset="0"/>
              <a:cs typeface="Geneva" pitchFamily="-109" charset="0"/>
            </a:endParaRPr>
          </a:p>
          <a:p>
            <a:endParaRPr lang="en-US"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It’s important to note that this is not a fixed assessment and it is normal for motivation and confidence to fluctuate.</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It can be useful when using scaling questions to </a:t>
            </a:r>
            <a:r>
              <a:rPr lang="en-GB" sz="1200" b="0" i="0" kern="1200" dirty="0">
                <a:solidFill>
                  <a:schemeClr val="tx1"/>
                </a:solidFill>
                <a:effectLst/>
                <a:latin typeface="+mn-lt"/>
                <a:ea typeface="Geneva" pitchFamily="-109" charset="0"/>
                <a:cs typeface="Geneva" pitchFamily="-109" charset="0"/>
              </a:rPr>
              <a:t>summarise</a:t>
            </a:r>
            <a:r>
              <a:rPr lang="en-US" sz="1200" b="0" i="0" kern="1200" dirty="0">
                <a:solidFill>
                  <a:schemeClr val="tx1"/>
                </a:solidFill>
                <a:effectLst/>
                <a:latin typeface="+mn-lt"/>
                <a:ea typeface="Geneva" pitchFamily="-109" charset="0"/>
                <a:cs typeface="Geneva" pitchFamily="-109" charset="0"/>
              </a:rPr>
              <a:t> your understanding of the patient’s concerns and motivations.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1" i="0" kern="1200" dirty="0">
                <a:solidFill>
                  <a:schemeClr val="tx1"/>
                </a:solidFill>
                <a:effectLst/>
                <a:latin typeface="+mn-lt"/>
                <a:ea typeface="Geneva" pitchFamily="-109" charset="0"/>
                <a:cs typeface="Geneva" pitchFamily="-109" charset="0"/>
              </a:rPr>
              <a:t>[Optional]:</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The aim of the below is to demonstrate how the scaling follow-up questions can be used:</a:t>
            </a:r>
          </a:p>
          <a:p>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Ask participants to think of a change they could make that would improve their health and wellbeing which isn’t too serious, e.g. be more active, drink more water, eat healthier.</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Ask them to think to themselves on a scale of 1-10 how motivated they feel right now to make the change.</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Ask participants to put in the chat what number they picked; use this information to highlight that everyone is different, we change in the context of our own unique lives, facilitators, challenges, etc.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Ask a couple of participants what made them choose their number instead of a lower one. They don’t need to say what the change is, talking in general terms is fine.</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Ask what they think would need to happen to move them up one number.</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You could repeat the above with other participants with confidence.</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You could end the conversation by asking: “where does this leave you, what do you think you will do?”</a:t>
            </a:r>
            <a:endParaRPr lang="en-CA" sz="1200" b="0" i="0" kern="1200" dirty="0">
              <a:solidFill>
                <a:schemeClr val="tx1"/>
              </a:solidFill>
              <a:effectLst/>
              <a:latin typeface="+mn-lt"/>
              <a:ea typeface="Geneva" pitchFamily="-109" charset="0"/>
              <a:cs typeface="Geneva" pitchFamily="-109" charset="0"/>
            </a:endParaRPr>
          </a:p>
          <a:p>
            <a:pPr marL="0" indent="0">
              <a:buFont typeface="Arial" panose="020B0604020202020204" pitchFamily="34" charset="0"/>
              <a:buNone/>
            </a:pPr>
            <a:endParaRPr lang="en-CA" sz="1200" b="0" i="0" kern="1200" dirty="0">
              <a:solidFill>
                <a:schemeClr val="tx1"/>
              </a:solidFill>
              <a:effectLst/>
              <a:latin typeface="+mn-lt"/>
              <a:ea typeface="Geneva" pitchFamily="-109" charset="0"/>
              <a:cs typeface="Geneva" pitchFamily="-109" charset="0"/>
            </a:endParaRP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64</a:t>
            </a:fld>
            <a:endParaRPr lang="en-US" dirty="0"/>
          </a:p>
        </p:txBody>
      </p:sp>
    </p:spTree>
    <p:extLst>
      <p:ext uri="{BB962C8B-B14F-4D97-AF65-F5344CB8AC3E}">
        <p14:creationId xmlns:p14="http://schemas.microsoft.com/office/powerpoint/2010/main" val="10846837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dirty="0">
                <a:latin typeface="+mn-lt"/>
                <a:cs typeface="Calibri"/>
              </a:rPr>
              <a:t>One of the key goals we have in our work is to boost patients’ motivation in their ability to cope with not smoking in the short and long-term. An individual’s confidence in their ability to be successful with a behaviour is a large predictor </a:t>
            </a:r>
          </a:p>
          <a:p>
            <a:endParaRPr lang="en-US" dirty="0">
              <a:latin typeface="+mn-lt"/>
              <a:cs typeface="Calibri"/>
            </a:endParaRPr>
          </a:p>
          <a:p>
            <a:r>
              <a:rPr lang="en-US" dirty="0">
                <a:latin typeface="+mn-lt"/>
                <a:cs typeface="Calibri"/>
              </a:rPr>
              <a:t>We know that there are four ways to increase confidence: </a:t>
            </a:r>
          </a:p>
          <a:p>
            <a:endParaRPr lang="en-US" dirty="0">
              <a:latin typeface="+mn-lt"/>
              <a:cs typeface="Calibri"/>
            </a:endParaRPr>
          </a:p>
          <a:p>
            <a:pPr marL="228600" indent="-228600">
              <a:lnSpc>
                <a:spcPts val="2500"/>
              </a:lnSpc>
              <a:spcBef>
                <a:spcPts val="0"/>
              </a:spcBef>
              <a:spcAft>
                <a:spcPts val="2200"/>
              </a:spcAft>
              <a:buFont typeface="+mj-lt"/>
              <a:buAutoNum type="arabicPeriod"/>
            </a:pPr>
            <a:r>
              <a:rPr lang="en-US" b="1" dirty="0">
                <a:latin typeface="+mn-lt"/>
              </a:rPr>
              <a:t>Personal experience:</a:t>
            </a:r>
            <a:r>
              <a:rPr lang="en-US" dirty="0">
                <a:latin typeface="+mn-lt"/>
              </a:rPr>
              <a:t> seeing results, e.g. successfully getting though the day or a difficult situation without smoking.</a:t>
            </a:r>
          </a:p>
          <a:p>
            <a:pPr marL="228600" indent="-228600">
              <a:lnSpc>
                <a:spcPts val="2500"/>
              </a:lnSpc>
              <a:spcBef>
                <a:spcPts val="0"/>
              </a:spcBef>
              <a:spcAft>
                <a:spcPts val="2200"/>
              </a:spcAft>
              <a:buFont typeface="+mj-lt"/>
              <a:buAutoNum type="arabicPeriod"/>
            </a:pPr>
            <a:r>
              <a:rPr lang="en-US" b="1" dirty="0">
                <a:latin typeface="+mn-lt"/>
              </a:rPr>
              <a:t>Vicarious experience: </a:t>
            </a:r>
            <a:r>
              <a:rPr lang="en-US" dirty="0">
                <a:latin typeface="+mn-lt"/>
              </a:rPr>
              <a:t>hearing about the experience of others, particularly seeing or hearing about people who are similar to ourselves. </a:t>
            </a:r>
          </a:p>
          <a:p>
            <a:pPr marL="228600" indent="-228600">
              <a:lnSpc>
                <a:spcPts val="2500"/>
              </a:lnSpc>
              <a:spcBef>
                <a:spcPts val="0"/>
              </a:spcBef>
              <a:spcAft>
                <a:spcPts val="2200"/>
              </a:spcAft>
              <a:buFont typeface="+mj-lt"/>
              <a:buAutoNum type="arabicPeriod"/>
            </a:pPr>
            <a:r>
              <a:rPr lang="en-US" b="1" dirty="0">
                <a:latin typeface="+mn-lt"/>
              </a:rPr>
              <a:t>Performance feedback: </a:t>
            </a:r>
            <a:r>
              <a:rPr lang="en-US" dirty="0">
                <a:latin typeface="+mn-lt"/>
              </a:rPr>
              <a:t>hearing positive feedback. We have a key role in providing patients with positive feedback on any success, small or large, that they have achieved. </a:t>
            </a:r>
          </a:p>
          <a:p>
            <a:pPr marL="228600" indent="-228600">
              <a:lnSpc>
                <a:spcPts val="2500"/>
              </a:lnSpc>
              <a:spcBef>
                <a:spcPts val="0"/>
              </a:spcBef>
              <a:spcAft>
                <a:spcPts val="2200"/>
              </a:spcAft>
              <a:buFont typeface="+mj-lt"/>
              <a:buAutoNum type="arabicPeriod"/>
            </a:pPr>
            <a:r>
              <a:rPr lang="en-US" b="1" dirty="0">
                <a:latin typeface="+mn-lt"/>
              </a:rPr>
              <a:t>Social support:</a:t>
            </a:r>
            <a:r>
              <a:rPr lang="en-US" dirty="0">
                <a:latin typeface="+mn-lt"/>
              </a:rPr>
              <a:t> having cheerleaders and a support system. Having support from either a TDA such as yourselves or others such as peers, family, other healthcare professionals who can provide positive encouragement and support.</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65</a:t>
            </a:fld>
            <a:endParaRPr lang="en-US" dirty="0"/>
          </a:p>
        </p:txBody>
      </p:sp>
    </p:spTree>
    <p:extLst>
      <p:ext uri="{BB962C8B-B14F-4D97-AF65-F5344CB8AC3E}">
        <p14:creationId xmlns:p14="http://schemas.microsoft.com/office/powerpoint/2010/main" val="336743449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b="1" dirty="0">
                <a:latin typeface="Arial" panose="020B0604020202020204" pitchFamily="34" charset="0"/>
                <a:cs typeface="Arial" panose="020B0604020202020204" pitchFamily="34" charset="0"/>
              </a:rPr>
              <a:t>Full instructions: Trainer guide Day 1, page 16: Activity 2: Applying skills to practice</a:t>
            </a:r>
            <a:endParaRPr lang="en-US" dirty="0">
              <a:latin typeface="Arial" panose="020B0604020202020204" pitchFamily="34" charset="0"/>
              <a:cs typeface="Arial" panose="020B0604020202020204" pitchFamily="34" charset="0"/>
            </a:endParaRPr>
          </a:p>
          <a:p>
            <a:r>
              <a:rPr lang="en-CA" b="1" dirty="0">
                <a:latin typeface="Century Gothic"/>
              </a:rPr>
              <a:t> </a:t>
            </a:r>
            <a:endParaRPr lang="en-CA" dirty="0">
              <a:latin typeface="Century Gothic"/>
            </a:endParaRPr>
          </a:p>
          <a:p>
            <a:r>
              <a:rPr lang="en-GB" b="1" dirty="0">
                <a:latin typeface="Arial" panose="020B0604020202020204" pitchFamily="34" charset="0"/>
                <a:cs typeface="Arial" panose="020B0604020202020204" pitchFamily="34" charset="0"/>
              </a:rPr>
              <a:t>Activity summary:</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b="1" dirty="0">
                <a:latin typeface="Arial" panose="020B0604020202020204" pitchFamily="34" charset="0"/>
                <a:cs typeface="Arial" panose="020B0604020202020204" pitchFamily="34" charset="0"/>
              </a:rPr>
              <a:t>Method: </a:t>
            </a:r>
            <a:r>
              <a:rPr lang="en-GB" dirty="0">
                <a:latin typeface="Arial" panose="020B0604020202020204" pitchFamily="34" charset="0"/>
                <a:cs typeface="Arial" panose="020B0604020202020204" pitchFamily="34" charset="0"/>
              </a:rPr>
              <a:t>Breakout rooms</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b="1" dirty="0">
                <a:latin typeface="Arial" panose="020B0604020202020204" pitchFamily="34" charset="0"/>
                <a:cs typeface="Arial" panose="020B0604020202020204" pitchFamily="34" charset="0"/>
              </a:rPr>
              <a:t>Number per group</a:t>
            </a:r>
            <a:r>
              <a:rPr lang="en-GB" dirty="0">
                <a:latin typeface="Arial" panose="020B0604020202020204" pitchFamily="34" charset="0"/>
                <a:cs typeface="Arial" panose="020B0604020202020204" pitchFamily="34" charset="0"/>
              </a:rPr>
              <a:t>: 3</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b="1" dirty="0">
                <a:latin typeface="Arial" panose="020B0604020202020204" pitchFamily="34" charset="0"/>
                <a:cs typeface="Arial" panose="020B0604020202020204" pitchFamily="34" charset="0"/>
              </a:rPr>
              <a:t>Duration: </a:t>
            </a:r>
            <a:r>
              <a:rPr lang="en-GB" dirty="0">
                <a:latin typeface="Arial" panose="020B0604020202020204" pitchFamily="34" charset="0"/>
                <a:cs typeface="Arial" panose="020B0604020202020204" pitchFamily="34" charset="0"/>
              </a:rPr>
              <a:t>10 minutes</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b="1" dirty="0">
                <a:latin typeface="Arial" panose="020B0604020202020204" pitchFamily="34" charset="0"/>
                <a:cs typeface="Arial" panose="020B0604020202020204" pitchFamily="34" charset="0"/>
              </a:rPr>
              <a:t>Handout: </a:t>
            </a:r>
            <a:r>
              <a:rPr lang="en-GB" b="0" dirty="0">
                <a:latin typeface="Arial" panose="020B0604020202020204" pitchFamily="34" charset="0"/>
                <a:cs typeface="Arial" panose="020B0604020202020204" pitchFamily="34" charset="0"/>
              </a:rPr>
              <a:t>Day 1, </a:t>
            </a:r>
            <a:r>
              <a:rPr lang="en-GB" dirty="0">
                <a:latin typeface="Arial" panose="020B0604020202020204" pitchFamily="34" charset="0"/>
                <a:cs typeface="Arial" panose="020B0604020202020204" pitchFamily="34" charset="0"/>
              </a:rPr>
              <a:t>Handout 1: Patient statements </a:t>
            </a: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Task:</a:t>
            </a:r>
            <a:endParaRPr lang="en-US" dirty="0">
              <a:latin typeface="Arial" panose="020B0604020202020204" pitchFamily="34" charset="0"/>
              <a:cs typeface="Arial" panose="020B0604020202020204" pitchFamily="34" charset="0"/>
            </a:endParaRPr>
          </a:p>
          <a:p>
            <a:pPr marL="171450" indent="-171450">
              <a:buFont typeface="Arial"/>
              <a:buChar char="•"/>
            </a:pPr>
            <a:r>
              <a:rPr lang="en-US" dirty="0">
                <a:latin typeface="Arial" panose="020B0604020202020204" pitchFamily="34" charset="0"/>
                <a:cs typeface="Arial" panose="020B0604020202020204" pitchFamily="34" charset="0"/>
              </a:rPr>
              <a:t>Ask participants to open Day 1 </a:t>
            </a:r>
            <a:r>
              <a:rPr lang="en-GB">
                <a:latin typeface="Arial" panose="020B0604020202020204" pitchFamily="34" charset="0"/>
                <a:cs typeface="Arial" panose="020B0604020202020204" pitchFamily="34" charset="0"/>
              </a:rPr>
              <a:t>Handout 1: </a:t>
            </a:r>
            <a:r>
              <a:rPr lang="en-GB" dirty="0">
                <a:latin typeface="Arial" panose="020B0604020202020204" pitchFamily="34" charset="0"/>
                <a:cs typeface="Arial" panose="020B0604020202020204" pitchFamily="34" charset="0"/>
              </a:rPr>
              <a:t>Patient statements</a:t>
            </a:r>
            <a:r>
              <a:rPr lang="en-US"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The slide can also be shared to the breakout room during the activity.</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dirty="0">
                <a:latin typeface="Arial" panose="020B0604020202020204" pitchFamily="34" charset="0"/>
                <a:cs typeface="Arial" panose="020B0604020202020204" pitchFamily="34" charset="0"/>
              </a:rPr>
              <a:t>In breakout rooms; discuss, agree on and write down ONE person-centred response to each of the statements on their handout </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dirty="0">
                <a:latin typeface="Arial" panose="020B0604020202020204" pitchFamily="34" charset="0"/>
                <a:cs typeface="Arial" panose="020B0604020202020204" pitchFamily="34" charset="0"/>
              </a:rPr>
              <a:t>Nominate a spokesperson to feedback on return.</a:t>
            </a: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On return</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dirty="0">
                <a:latin typeface="Arial" panose="020B0604020202020204" pitchFamily="34" charset="0"/>
                <a:cs typeface="Arial" panose="020B0604020202020204" pitchFamily="34" charset="0"/>
              </a:rPr>
              <a:t>Read out a statement and then ask each group spokesperson to respond in turn. Repeat the process for each statement </a:t>
            </a: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What to look out for: </a:t>
            </a:r>
            <a:endParaRPr lang="en-GB" dirty="0">
              <a:latin typeface="Arial" panose="020B0604020202020204" pitchFamily="34" charset="0"/>
              <a:cs typeface="Arial" panose="020B0604020202020204" pitchFamily="34" charset="0"/>
            </a:endParaRPr>
          </a:p>
          <a:p>
            <a:pPr marL="171450" indent="-171450">
              <a:buFont typeface="Arial,Sans-Serif"/>
              <a:buChar char="•"/>
            </a:pPr>
            <a:r>
              <a:rPr lang="en-GB" dirty="0">
                <a:latin typeface="Arial" panose="020B0604020202020204" pitchFamily="34" charset="0"/>
                <a:cs typeface="Arial" panose="020B0604020202020204" pitchFamily="34" charset="0"/>
              </a:rPr>
              <a:t>If a group is wildly off in their response, the trainer can gently make another suggestion, or continue with the round allowing other participants to share their examples. </a:t>
            </a:r>
            <a:endParaRPr lang="en-US" dirty="0">
              <a:latin typeface="Arial" panose="020B0604020202020204" pitchFamily="34" charset="0"/>
              <a:cs typeface="Arial" panose="020B0604020202020204" pitchFamily="34" charset="0"/>
            </a:endParaRPr>
          </a:p>
          <a:p>
            <a:pPr marL="171450" indent="-171450">
              <a:buFont typeface="Arial,Sans-Serif"/>
              <a:buChar char="•"/>
            </a:pPr>
            <a:r>
              <a:rPr lang="en-GB" dirty="0">
                <a:latin typeface="Arial" panose="020B0604020202020204" pitchFamily="34" charset="0"/>
                <a:cs typeface="Arial" panose="020B0604020202020204" pitchFamily="34" charset="0"/>
              </a:rPr>
              <a:t>Responses should generally include: acknowledgement of issue; elicit patient’s understanding of the issue; work with the patient to find a solution. </a:t>
            </a:r>
            <a:endParaRPr lang="en-US" dirty="0">
              <a:latin typeface="Arial" panose="020B0604020202020204" pitchFamily="34" charset="0"/>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66</a:t>
            </a:fld>
            <a:endParaRPr lang="en-US" dirty="0"/>
          </a:p>
        </p:txBody>
      </p:sp>
    </p:spTree>
    <p:extLst>
      <p:ext uri="{BB962C8B-B14F-4D97-AF65-F5344CB8AC3E}">
        <p14:creationId xmlns:p14="http://schemas.microsoft.com/office/powerpoint/2010/main" val="401671034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b="1" dirty="0"/>
              <a:t> [Read points on slide]</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67</a:t>
            </a:fld>
            <a:endParaRPr lang="en-US" dirty="0"/>
          </a:p>
        </p:txBody>
      </p:sp>
    </p:spTree>
    <p:extLst>
      <p:ext uri="{BB962C8B-B14F-4D97-AF65-F5344CB8AC3E}">
        <p14:creationId xmlns:p14="http://schemas.microsoft.com/office/powerpoint/2010/main" val="29048697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Treating tobacco dependence: A new standard of care </a:t>
            </a:r>
            <a:br>
              <a:rPr lang="en-US" dirty="0"/>
            </a:b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68</a:t>
            </a:fld>
            <a:endParaRPr lang="en-US" dirty="0"/>
          </a:p>
        </p:txBody>
      </p:sp>
    </p:spTree>
    <p:extLst>
      <p:ext uri="{BB962C8B-B14F-4D97-AF65-F5344CB8AC3E}">
        <p14:creationId xmlns:p14="http://schemas.microsoft.com/office/powerpoint/2010/main" val="41662566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sz="1200" b="1" i="0" kern="1200" dirty="0">
                <a:solidFill>
                  <a:schemeClr val="tx1"/>
                </a:solidFill>
                <a:effectLst/>
                <a:latin typeface="+mn-lt"/>
                <a:ea typeface="Geneva" pitchFamily="-109" charset="0"/>
                <a:cs typeface="Geneva" pitchFamily="-109" charset="0"/>
              </a:rPr>
              <a:t>[Note: Animated slide, first click will start timed presentation of each report’s cover]</a:t>
            </a:r>
            <a:endParaRPr lang="en-CA" sz="1200" b="0" i="0" kern="1200" dirty="0">
              <a:solidFill>
                <a:schemeClr val="tx1"/>
              </a:solidFill>
              <a:effectLst/>
              <a:latin typeface="+mn-lt"/>
              <a:ea typeface="Geneva" pitchFamily="-109" charset="0"/>
              <a:cs typeface="Geneva" pitchFamily="-109" charset="0"/>
            </a:endParaRP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rPr>
              <a:t>There have been numerous calls to action to prioritise tobacco dependence treatment for people with SMI. All of these speak to the need to prioritise addressing tobacco use in mental health settings.</a:t>
            </a:r>
          </a:p>
          <a:p>
            <a:r>
              <a:rPr lang="en-CA" sz="1200" b="1" i="0" u="none" strike="noStrike"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Sources:</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Stolen Years Report (2016): </a:t>
            </a:r>
            <a:r>
              <a:rPr lang="en-CA" sz="1200" b="0" i="0" u="sng" kern="1200" dirty="0">
                <a:solidFill>
                  <a:schemeClr val="tx1"/>
                </a:solidFill>
                <a:effectLst/>
                <a:latin typeface="+mn-lt"/>
                <a:ea typeface="Geneva" pitchFamily="-109" charset="0"/>
                <a:cs typeface="Geneva" pitchFamily="-109" charset="0"/>
                <a:hlinkClick r:id="rId3"/>
              </a:rPr>
              <a:t>https://ash.org.uk/information-and-resources/reports-submissions/reports/the-stolen-years/</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RCP Report on Smoking and Mental Health (2019): </a:t>
            </a:r>
            <a:r>
              <a:rPr lang="en-CA" sz="1200" b="0" i="0" u="sng" kern="1200" dirty="0">
                <a:solidFill>
                  <a:schemeClr val="tx1"/>
                </a:solidFill>
                <a:effectLst/>
                <a:latin typeface="+mn-lt"/>
                <a:ea typeface="Geneva" pitchFamily="-109" charset="0"/>
                <a:cs typeface="Geneva" pitchFamily="-109" charset="0"/>
                <a:hlinkClick r:id="rId4"/>
              </a:rPr>
              <a:t>https://www.rcplondon.ac.uk/projects/outputs/smoking-and-mental-health</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Marmot report on heath equity in England (2020): </a:t>
            </a:r>
            <a:r>
              <a:rPr lang="en-CA" sz="1200" b="0" i="0" u="sng" kern="1200" dirty="0">
                <a:solidFill>
                  <a:schemeClr val="tx1"/>
                </a:solidFill>
                <a:effectLst/>
                <a:latin typeface="+mn-lt"/>
                <a:ea typeface="Geneva" pitchFamily="-109" charset="0"/>
                <a:cs typeface="Geneva" pitchFamily="-109" charset="0"/>
                <a:hlinkClick r:id="rId5"/>
              </a:rPr>
              <a:t>https://www.health.org.uk/publications/reports/the-marmot-review-10-years-on?gclid=CjwKCAjw2rmWBhB4EiwAiJ0mtV9F3Twbf3SRqrrdXO1cmSxLM7kgrkKpKVPjZDnO8vD_XPxjsawrShoCmJ0QAvD_BwE</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The NHS Long Term Plan (2019): </a:t>
            </a:r>
            <a:r>
              <a:rPr lang="en-CA" sz="1200" b="0" i="0" u="sng" kern="1200" dirty="0">
                <a:solidFill>
                  <a:schemeClr val="tx1"/>
                </a:solidFill>
                <a:effectLst/>
                <a:latin typeface="+mn-lt"/>
                <a:ea typeface="Geneva" pitchFamily="-109" charset="0"/>
                <a:cs typeface="Geneva" pitchFamily="-109" charset="0"/>
                <a:hlinkClick r:id="rId6"/>
              </a:rPr>
              <a:t>https://www.longtermplan.nhs.uk/</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NICE (National Institute for Health and Care Excellence) NG 209 Guidance (2021): </a:t>
            </a:r>
            <a:r>
              <a:rPr lang="en-CA" sz="1200" b="0" i="0" u="sng" kern="1200" dirty="0">
                <a:solidFill>
                  <a:schemeClr val="tx1"/>
                </a:solidFill>
                <a:effectLst/>
                <a:latin typeface="+mn-lt"/>
                <a:ea typeface="Geneva" pitchFamily="-109" charset="0"/>
                <a:cs typeface="Geneva" pitchFamily="-109" charset="0"/>
                <a:hlinkClick r:id="rId7"/>
              </a:rPr>
              <a:t>https://www.nice.org.uk/guidance/ng209</a:t>
            </a:r>
            <a:r>
              <a:rPr lang="en-CA" sz="1200" b="0" i="0" kern="1200" dirty="0">
                <a:solidFill>
                  <a:schemeClr val="tx1"/>
                </a:solidFill>
                <a:effectLst/>
                <a:latin typeface="+mn-lt"/>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Public mental health and smoking (2022): </a:t>
            </a:r>
            <a:r>
              <a:rPr lang="en-CA" sz="1200" b="0" i="0" u="sng" kern="1200" dirty="0">
                <a:solidFill>
                  <a:schemeClr val="tx1"/>
                </a:solidFill>
                <a:effectLst/>
                <a:latin typeface="+mn-lt"/>
                <a:ea typeface="Geneva" pitchFamily="-109" charset="0"/>
                <a:cs typeface="Geneva" pitchFamily="-109" charset="0"/>
                <a:hlinkClick r:id="rId8"/>
              </a:rPr>
              <a:t>https://ash.org.uk/wp-content/uploads/2022/06/Public-mental-health-and-smoking.pdf</a:t>
            </a:r>
            <a:r>
              <a:rPr lang="en-CA" sz="1200" b="0" i="0" kern="1200" dirty="0">
                <a:solidFill>
                  <a:schemeClr val="tx1"/>
                </a:solidFill>
                <a:effectLst/>
                <a:latin typeface="+mn-lt"/>
                <a:ea typeface="Geneva" pitchFamily="-109" charset="0"/>
                <a:cs typeface="Geneva" pitchFamily="-109" charset="0"/>
              </a:rPr>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69</a:t>
            </a:fld>
            <a:endParaRPr lang="en-US" dirty="0"/>
          </a:p>
        </p:txBody>
      </p:sp>
    </p:spTree>
    <p:extLst>
      <p:ext uri="{BB962C8B-B14F-4D97-AF65-F5344CB8AC3E}">
        <p14:creationId xmlns:p14="http://schemas.microsoft.com/office/powerpoint/2010/main" val="3652281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latin typeface="Arial"/>
                <a:cs typeface="Arial"/>
              </a:rPr>
              <a:t>[Review learning objectives for the course]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a:lnSpc>
                <a:spcPct val="115000"/>
              </a:lnSpc>
              <a:spcAft>
                <a:spcPts val="1000"/>
              </a:spcAft>
            </a:pPr>
            <a:r>
              <a:rPr lang="en-GB" sz="1200" dirty="0">
                <a:effectLst/>
                <a:latin typeface="Arial"/>
                <a:ea typeface="Arial" panose="020B0604020202020204" pitchFamily="34" charset="0"/>
                <a:cs typeface="Arial"/>
              </a:rPr>
              <a:t>This two-day course is for NHS staff who will be delivering specialist tobacco dependence treatment to patients </a:t>
            </a:r>
            <a:r>
              <a:rPr lang="en-GB" dirty="0">
                <a:latin typeface="Arial"/>
                <a:ea typeface="Arial" panose="020B0604020202020204" pitchFamily="34" charset="0"/>
                <a:cs typeface="Arial"/>
              </a:rPr>
              <a:t>admitted to a</a:t>
            </a:r>
            <a:r>
              <a:rPr lang="en-GB" sz="1200" dirty="0">
                <a:effectLst/>
                <a:latin typeface="Arial"/>
                <a:ea typeface="Arial" panose="020B0604020202020204" pitchFamily="34" charset="0"/>
                <a:cs typeface="Arial"/>
              </a:rPr>
              <a:t> mental health </a:t>
            </a:r>
            <a:r>
              <a:rPr lang="en-GB" dirty="0">
                <a:latin typeface="Arial"/>
                <a:ea typeface="Arial" panose="020B0604020202020204" pitchFamily="34" charset="0"/>
                <a:cs typeface="Arial"/>
              </a:rPr>
              <a:t>hospital</a:t>
            </a:r>
            <a:r>
              <a:rPr lang="en-GB" sz="1200" dirty="0">
                <a:effectLst/>
                <a:latin typeface="Arial"/>
                <a:ea typeface="Arial" panose="020B0604020202020204" pitchFamily="34" charset="0"/>
                <a:cs typeface="Arial"/>
              </a:rPr>
              <a:t>. The course was designed by the National Centre for Smoking Cessation and Training in collaboration with leading national experts to equip TDAs working in inpatient mental health settings with a strong foundation to carry out their role.</a:t>
            </a:r>
            <a:endParaRPr lang="en-CA" sz="1200" dirty="0">
              <a:effectLst/>
              <a:latin typeface="Arial"/>
              <a:ea typeface="Calibri" panose="020F0502020204030204" pitchFamily="34" charset="0"/>
              <a:cs typeface="Arial"/>
            </a:endParaRPr>
          </a:p>
          <a:p>
            <a:pPr>
              <a:lnSpc>
                <a:spcPct val="114999"/>
              </a:lnSpc>
              <a:spcAft>
                <a:spcPts val="1000"/>
              </a:spcAft>
            </a:pPr>
            <a:endParaRPr lang="en-GB" dirty="0">
              <a:latin typeface="Arial"/>
              <a:ea typeface="Arial" panose="020B0604020202020204" pitchFamily="34" charset="0"/>
              <a:cs typeface="Arial"/>
            </a:endParaRPr>
          </a:p>
          <a:p>
            <a:pPr>
              <a:lnSpc>
                <a:spcPct val="115000"/>
              </a:lnSpc>
              <a:spcAft>
                <a:spcPts val="1000"/>
              </a:spcAft>
            </a:pPr>
            <a:r>
              <a:rPr lang="en-GB" sz="1200" dirty="0">
                <a:effectLst/>
                <a:latin typeface="Arial"/>
                <a:ea typeface="Arial" panose="020B0604020202020204" pitchFamily="34" charset="0"/>
                <a:cs typeface="Arial"/>
              </a:rPr>
              <a:t>The course aims to increase your knowledge, skills and confidence in the</a:t>
            </a:r>
            <a:r>
              <a:rPr lang="en-GB" sz="1200" dirty="0">
                <a:effectLst/>
                <a:latin typeface="Arial"/>
                <a:ea typeface="Calibri" panose="020F0502020204030204" pitchFamily="34" charset="0"/>
                <a:cs typeface="Arial"/>
              </a:rPr>
              <a:t> </a:t>
            </a:r>
            <a:r>
              <a:rPr lang="en-GB" sz="1200" dirty="0">
                <a:effectLst/>
                <a:latin typeface="Arial"/>
                <a:ea typeface="Arial" panose="020B0604020202020204" pitchFamily="34" charset="0"/>
                <a:cs typeface="Arial"/>
              </a:rPr>
              <a:t>delivery of specialist tobacco dependence treatment in the inpatient mental health setting using the latest evidence best practices.</a:t>
            </a:r>
            <a:endParaRPr lang="en-US" sz="1200" dirty="0">
              <a:latin typeface="Arial"/>
              <a:cs typeface="Arial"/>
            </a:endParaRPr>
          </a:p>
          <a:p>
            <a:endParaRPr lang="en-US" dirty="0">
              <a:latin typeface="Arial"/>
              <a:cs typeface="Arial"/>
            </a:endParaRPr>
          </a:p>
          <a:p>
            <a:r>
              <a:rPr lang="en-US" sz="1200" dirty="0">
                <a:latin typeface="Arial"/>
                <a:cs typeface="Arial"/>
              </a:rPr>
              <a:t>The course combines updates on latest evidence-based practices for addressing tobacco use with patients hospitalised in a psychiatric facility, focusing on the important ways we can support patients with staying smokefree during an admission.</a:t>
            </a:r>
            <a:r>
              <a:rPr lang="en-US" dirty="0">
                <a:latin typeface="Arial"/>
                <a:cs typeface="Arial"/>
              </a:rPr>
              <a:t> </a:t>
            </a:r>
            <a:endParaRPr lang="en-US" dirty="0"/>
          </a:p>
          <a:p>
            <a:endParaRPr lang="en-US" sz="1200" dirty="0">
              <a:latin typeface="Arial" panose="020B0604020202020204" pitchFamily="34" charset="0"/>
              <a:cs typeface="Arial" panose="020B0604020202020204" pitchFamily="34" charset="0"/>
            </a:endParaRPr>
          </a:p>
          <a:p>
            <a:r>
              <a:rPr lang="en-US" sz="1200" dirty="0">
                <a:latin typeface="Arial"/>
                <a:cs typeface="Arial"/>
              </a:rPr>
              <a:t>Throughout the course we focus on developing skills for delivering support in the inpatient mental health setting. There will be skills demonstrations and the opportunity for you to participate in skills practice exercises.</a:t>
            </a:r>
            <a:r>
              <a:rPr lang="en-US" dirty="0">
                <a:latin typeface="Arial"/>
                <a:cs typeface="Arial"/>
              </a:rPr>
              <a:t>  </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GB" sz="1200" b="0" i="0" kern="1200" dirty="0">
                <a:solidFill>
                  <a:schemeClr val="tx1"/>
                </a:solidFill>
                <a:effectLst/>
                <a:latin typeface="Arial"/>
                <a:ea typeface="ＭＳ Ｐゴシック"/>
                <a:cs typeface="Arial"/>
              </a:rPr>
              <a:t>For participants who are new to the TDA role, this course will provide a foundation for developing confidence in the skills and competences required to support patients with a smokefree admission and, for more experienced attendees, the aim will be to build on existing skills and competences.</a:t>
            </a:r>
          </a:p>
          <a:p>
            <a:endParaRPr lang="en-GB" sz="1200" b="0" i="0" kern="1200" dirty="0">
              <a:solidFill>
                <a:schemeClr val="tx1"/>
              </a:solidFill>
              <a:effectLst/>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a:cs typeface="Arial"/>
              </a:rPr>
              <a:t>This course should be complemented by local training and for advisers to be effective they must also observe an experienced adviser before seeing patients, be observed themselves and receive regular support and supervision. They should also engage in continuing professional development activities and ensure that a minimum number of patients are seen a year to maintain their knowledge and skills.</a:t>
            </a:r>
            <a:endParaRPr lang="en-GB" sz="1200" b="0" i="0" kern="1200" dirty="0">
              <a:solidFill>
                <a:schemeClr val="tx1"/>
              </a:solidFill>
              <a:effectLst/>
              <a:latin typeface="Arial"/>
              <a:ea typeface="ＭＳ Ｐゴシック" panose="020B0600070205080204" pitchFamily="34" charset="-128"/>
              <a:cs typeface="Arial"/>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210651706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Arial"/>
              </a:rPr>
              <a:t>[Read aloud]</a:t>
            </a:r>
          </a:p>
          <a:p>
            <a:endParaRPr lang="en-US" dirty="0"/>
          </a:p>
          <a:p>
            <a:r>
              <a:rPr lang="en-US" dirty="0">
                <a:cs typeface="Arial"/>
              </a:rPr>
              <a:t>We know that treating tobacco dependence is one of the most important intervention that can be provided to patients in a mental health setting....with direct impacts on their physical AND mental health and importantly their quality of life.</a:t>
            </a:r>
          </a:p>
          <a:p>
            <a:endParaRPr lang="en-US" dirty="0">
              <a:cs typeface="Arial"/>
            </a:endParaRPr>
          </a:p>
          <a:p>
            <a:r>
              <a:rPr lang="en-US" dirty="0">
                <a:cs typeface="Arial"/>
              </a:rPr>
              <a:t> </a:t>
            </a: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70</a:t>
            </a:fld>
            <a:endParaRPr lang="en-US" dirty="0"/>
          </a:p>
        </p:txBody>
      </p:sp>
    </p:spTree>
    <p:extLst>
      <p:ext uri="{BB962C8B-B14F-4D97-AF65-F5344CB8AC3E}">
        <p14:creationId xmlns:p14="http://schemas.microsoft.com/office/powerpoint/2010/main" val="315965217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cs typeface="Arial"/>
              </a:rPr>
              <a:t>For these reasons, treating tobacco dependence in patients admitted to hospital is now a standard of care in NHS acute trusts. The NHS Long Term Plan has committed to delivering tobacco dependence treatment to all people admitted to hospital who smoke</a:t>
            </a:r>
            <a:endParaRPr lang="en-US" dirty="0">
              <a:cs typeface="Arial"/>
            </a:endParaRPr>
          </a:p>
          <a:p>
            <a:endParaRPr lang="en-CA" dirty="0">
              <a:cs typeface="Arial"/>
            </a:endParaRPr>
          </a:p>
          <a:p>
            <a:r>
              <a:rPr lang="en-CA" i="0" dirty="0">
                <a:effectLst/>
                <a:latin typeface="+mn-lt"/>
                <a:cs typeface="Arial"/>
              </a:rPr>
              <a:t>Admission to hospital is a ‘teachable moment’ in which patients may be more likely to accept treatment and support for tobacco dependence or at least willing to attempt temporary abstinence during the hospital admission, potentially leading to a future goal of long-term abstinence.</a:t>
            </a:r>
            <a:endParaRPr lang="en-CA" dirty="0"/>
          </a:p>
          <a:p>
            <a:endParaRPr lang="en-US" i="0" dirty="0">
              <a:effectLst/>
              <a:latin typeface="+mn-lt"/>
            </a:endParaRPr>
          </a:p>
          <a:p>
            <a:endParaRPr lang="en-CA" i="0" dirty="0">
              <a:effectLst/>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71</a:t>
            </a:fld>
            <a:endParaRPr lang="en-US" dirty="0"/>
          </a:p>
        </p:txBody>
      </p:sp>
    </p:spTree>
    <p:extLst>
      <p:ext uri="{BB962C8B-B14F-4D97-AF65-F5344CB8AC3E}">
        <p14:creationId xmlns:p14="http://schemas.microsoft.com/office/powerpoint/2010/main" val="362720198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CA" dirty="0">
                <a:solidFill>
                  <a:srgbClr val="3F3F3F"/>
                </a:solidFill>
                <a:effectLst/>
                <a:latin typeface="+mn-lt"/>
              </a:rPr>
              <a:t>The NHS Long Term Plan states that treatment will consist of:</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CA" dirty="0">
              <a:solidFill>
                <a:srgbClr val="3F3F3F"/>
              </a:solidFill>
              <a:effectLst/>
              <a:latin typeface="+mn-lt"/>
            </a:endParaRPr>
          </a:p>
          <a:p>
            <a:pPr marL="171450" indent="-171450">
              <a:buFont typeface="Arial" panose="020B0604020202020204" pitchFamily="34" charset="0"/>
              <a:buChar char="•"/>
            </a:pPr>
            <a:r>
              <a:rPr lang="en-CA" b="1" dirty="0">
                <a:solidFill>
                  <a:srgbClr val="231F20"/>
                </a:solidFill>
                <a:effectLst/>
                <a:latin typeface="+mn-lt"/>
              </a:rPr>
              <a:t>Identifying the smoking status </a:t>
            </a:r>
            <a:r>
              <a:rPr lang="en-CA" dirty="0">
                <a:solidFill>
                  <a:srgbClr val="231F20"/>
                </a:solidFill>
                <a:effectLst/>
                <a:latin typeface="+mn-lt"/>
              </a:rPr>
              <a:t>for every patient admitted to acute inpatient settings and documenting in the disease history/admission notes</a:t>
            </a:r>
          </a:p>
          <a:p>
            <a:pPr marL="171450" indent="-171450">
              <a:buFont typeface="Arial" panose="020B0604020202020204" pitchFamily="34" charset="0"/>
              <a:buChar char="•"/>
            </a:pPr>
            <a:r>
              <a:rPr lang="en-CA" b="1" dirty="0">
                <a:solidFill>
                  <a:srgbClr val="231F20"/>
                </a:solidFill>
                <a:effectLst/>
                <a:latin typeface="+mn-lt"/>
              </a:rPr>
              <a:t>Early access </a:t>
            </a:r>
            <a:r>
              <a:rPr lang="en-CA" dirty="0">
                <a:solidFill>
                  <a:srgbClr val="231F20"/>
                </a:solidFill>
                <a:effectLst/>
                <a:latin typeface="+mn-lt"/>
              </a:rPr>
              <a:t>to appropriate </a:t>
            </a:r>
            <a:r>
              <a:rPr lang="en-CA" b="1" dirty="0">
                <a:solidFill>
                  <a:srgbClr val="231F20"/>
                </a:solidFill>
                <a:effectLst/>
                <a:latin typeface="+mn-lt"/>
              </a:rPr>
              <a:t>NRT </a:t>
            </a:r>
            <a:r>
              <a:rPr lang="en-CA" dirty="0">
                <a:solidFill>
                  <a:srgbClr val="231F20"/>
                </a:solidFill>
                <a:effectLst/>
                <a:latin typeface="+mn-lt"/>
              </a:rPr>
              <a:t>and/or </a:t>
            </a:r>
            <a:r>
              <a:rPr lang="en-CA" b="1" dirty="0">
                <a:solidFill>
                  <a:srgbClr val="231F20"/>
                </a:solidFill>
                <a:effectLst/>
                <a:latin typeface="+mn-lt"/>
              </a:rPr>
              <a:t>pharmacotherapy</a:t>
            </a:r>
          </a:p>
          <a:p>
            <a:pPr marL="171450" indent="-171450">
              <a:buFont typeface="Arial" panose="020B0604020202020204" pitchFamily="34" charset="0"/>
              <a:buChar char="•"/>
            </a:pPr>
            <a:r>
              <a:rPr lang="en-CA" b="1" dirty="0">
                <a:solidFill>
                  <a:srgbClr val="231F20"/>
                </a:solidFill>
                <a:effectLst/>
                <a:latin typeface="+mn-lt"/>
              </a:rPr>
              <a:t>Opt-out referral to </a:t>
            </a:r>
            <a:r>
              <a:rPr lang="en-CA" dirty="0">
                <a:solidFill>
                  <a:srgbClr val="231F20"/>
                </a:solidFill>
                <a:effectLst/>
                <a:latin typeface="+mn-lt"/>
              </a:rPr>
              <a:t>an appropriately trained in-house </a:t>
            </a:r>
            <a:r>
              <a:rPr lang="en-CA" b="1" dirty="0">
                <a:solidFill>
                  <a:srgbClr val="231F20"/>
                </a:solidFill>
                <a:effectLst/>
                <a:latin typeface="+mn-lt"/>
              </a:rPr>
              <a:t>TDA</a:t>
            </a:r>
            <a:endParaRPr lang="en-CA" dirty="0">
              <a:solidFill>
                <a:srgbClr val="231F20"/>
              </a:solidFill>
              <a:effectLst/>
              <a:latin typeface="+mn-lt"/>
            </a:endParaRPr>
          </a:p>
          <a:p>
            <a:pPr marL="171450" indent="-171450">
              <a:buFont typeface="Arial" panose="020B0604020202020204" pitchFamily="34" charset="0"/>
              <a:buChar char="•"/>
            </a:pPr>
            <a:r>
              <a:rPr lang="en-CA" b="1" dirty="0">
                <a:solidFill>
                  <a:srgbClr val="231F20"/>
                </a:solidFill>
                <a:effectLst/>
                <a:latin typeface="+mn-lt"/>
              </a:rPr>
              <a:t>Personalised plan </a:t>
            </a:r>
            <a:r>
              <a:rPr lang="en-CA" dirty="0">
                <a:solidFill>
                  <a:srgbClr val="231F20"/>
                </a:solidFill>
                <a:effectLst/>
                <a:latin typeface="+mn-lt"/>
              </a:rPr>
              <a:t>to support a smokefree admission/long term goal of abstinence whilst in contact with NHS services</a:t>
            </a:r>
          </a:p>
          <a:p>
            <a:pPr marL="171450" indent="-171450">
              <a:buFont typeface="Arial" panose="020B0604020202020204" pitchFamily="34" charset="0"/>
              <a:buChar char="•"/>
            </a:pPr>
            <a:r>
              <a:rPr lang="en-CA" b="1" dirty="0">
                <a:solidFill>
                  <a:srgbClr val="231F20"/>
                </a:solidFill>
                <a:effectLst/>
                <a:latin typeface="+mn-lt"/>
              </a:rPr>
              <a:t>Ongoing referral</a:t>
            </a:r>
            <a:r>
              <a:rPr lang="en-CA" dirty="0">
                <a:solidFill>
                  <a:srgbClr val="231F20"/>
                </a:solidFill>
                <a:effectLst/>
                <a:latin typeface="+mn-lt"/>
              </a:rPr>
              <a:t> to specialist stop smoking support following discharge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dirty="0">
              <a:solidFill>
                <a:srgbClr val="3F3F3F"/>
              </a:solidFill>
              <a:effectLst/>
              <a:latin typeface="+mn-lt"/>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dirty="0">
                <a:solidFill>
                  <a:srgbClr val="3F3F3F"/>
                </a:solidFill>
                <a:effectLst/>
                <a:latin typeface="+mn-lt"/>
              </a:rPr>
              <a:t>Specialist mental health services will include the option for those that smoke to switch to vapes while in inpatient settings</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dirty="0">
                <a:solidFill>
                  <a:srgbClr val="3F3F3F"/>
                </a:solidFill>
                <a:effectLst/>
                <a:latin typeface="+mn-lt"/>
              </a:rPr>
              <a:t>Treatment will be adapted for expectant mothers and their partners</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72</a:t>
            </a:fld>
            <a:endParaRPr lang="en-US" dirty="0"/>
          </a:p>
        </p:txBody>
      </p:sp>
    </p:spTree>
    <p:extLst>
      <p:ext uri="{BB962C8B-B14F-4D97-AF65-F5344CB8AC3E}">
        <p14:creationId xmlns:p14="http://schemas.microsoft.com/office/powerpoint/2010/main" val="113342385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36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en-GB" altLang="en-US" dirty="0">
                <a:ea typeface="ＭＳ Ｐゴシック" charset="-128"/>
              </a:rPr>
              <a:t>This pathway demonstrates the support and treatment that a patient with a tobacco dependence should receive during their admission to an acute inpatient setting in-line with the LTP and STP</a:t>
            </a:r>
          </a:p>
          <a:p>
            <a:endParaRPr lang="en-GB" altLang="en-US" dirty="0">
              <a:ea typeface="ＭＳ Ｐゴシック" charset="-128"/>
              <a:cs typeface="Arial"/>
            </a:endParaRPr>
          </a:p>
          <a:p>
            <a:endParaRPr lang="en-GB" altLang="en-US" dirty="0">
              <a:ea typeface="ＭＳ Ｐゴシック" charset="-128"/>
              <a:cs typeface="Arial"/>
            </a:endParaRPr>
          </a:p>
          <a:p>
            <a:endParaRPr lang="en-GB" altLang="en-US" dirty="0">
              <a:ea typeface="ＭＳ Ｐゴシック" charset="-128"/>
              <a:cs typeface="Arial"/>
            </a:endParaRPr>
          </a:p>
        </p:txBody>
      </p:sp>
      <p:sp>
        <p:nvSpPr>
          <p:cNvPr id="1136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fld id="{886461A9-EF81-9D41-8C3F-90B9C3345D25}" type="slidenum">
              <a:rPr lang="en-GB" altLang="en-US"/>
              <a:pPr/>
              <a:t>73</a:t>
            </a:fld>
            <a:endParaRPr lang="en-GB" altLang="en-US" dirty="0"/>
          </a:p>
        </p:txBody>
      </p:sp>
    </p:spTree>
    <p:extLst>
      <p:ext uri="{BB962C8B-B14F-4D97-AF65-F5344CB8AC3E}">
        <p14:creationId xmlns:p14="http://schemas.microsoft.com/office/powerpoint/2010/main" val="29608315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is important to explain to the patient that they can benefit from the hospital’s smokefree policy as they can use it as an opportunity to go smokefree, with substantial benefits to their health.</a:t>
            </a:r>
          </a:p>
          <a:p>
            <a:endParaRPr lang="en-GB" dirty="0"/>
          </a:p>
          <a:p>
            <a:r>
              <a:rPr lang="en-GB" dirty="0"/>
              <a:t>If a trust can encourage all those visiting and accessing healthcare to respect the smokefree policy this by default creates a smokefree site. </a:t>
            </a:r>
          </a:p>
          <a:p>
            <a:endParaRPr lang="en-GB" dirty="0"/>
          </a:p>
          <a:p>
            <a:r>
              <a:rPr lang="en-GB" dirty="0"/>
              <a: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74</a:t>
            </a:fld>
            <a:endParaRPr lang="en-US" dirty="0"/>
          </a:p>
        </p:txBody>
      </p:sp>
    </p:spTree>
    <p:extLst>
      <p:ext uri="{BB962C8B-B14F-4D97-AF65-F5344CB8AC3E}">
        <p14:creationId xmlns:p14="http://schemas.microsoft.com/office/powerpoint/2010/main" val="16891273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GB" altLang="en-US" sz="1200" b="0" i="0" kern="1200" dirty="0">
                <a:solidFill>
                  <a:schemeClr val="tx1"/>
                </a:solidFill>
                <a:latin typeface="+mn-lt"/>
                <a:ea typeface="Geneva" pitchFamily="-109" charset="0"/>
                <a:cs typeface="Geneva" pitchFamily="-109" charset="0"/>
              </a:rPr>
              <a:t>The NHS-NCSCT standard treatment Plan (STP) for inpatient tobacco dependence treatment is grounded in evidence-based behaviour change techniques. </a:t>
            </a:r>
          </a:p>
          <a:p>
            <a:pPr>
              <a:lnSpc>
                <a:spcPct val="80000"/>
              </a:lnSpc>
            </a:pPr>
            <a:endParaRPr lang="en-GB" altLang="en-US" sz="1200" b="0" i="0" kern="1200" dirty="0">
              <a:solidFill>
                <a:schemeClr val="tx1"/>
              </a:solidFill>
              <a:latin typeface="+mn-lt"/>
              <a:ea typeface="Geneva" pitchFamily="-109" charset="0"/>
              <a:cs typeface="Geneva" pitchFamily="-109" charset="0"/>
            </a:endParaRPr>
          </a:p>
          <a:p>
            <a:pPr marL="0" marR="0" lvl="0" indent="0" algn="l" defTabSz="914400" rtl="0" eaLnBrk="0" fontAlgn="base" latinLnBrk="0" hangingPunct="0">
              <a:lnSpc>
                <a:spcPct val="80000"/>
              </a:lnSpc>
              <a:spcBef>
                <a:spcPct val="30000"/>
              </a:spcBef>
              <a:spcAft>
                <a:spcPct val="0"/>
              </a:spcAft>
              <a:buClrTx/>
              <a:buSzTx/>
              <a:buFontTx/>
              <a:buNone/>
              <a:tabLst/>
              <a:defRPr/>
            </a:pPr>
            <a:r>
              <a:rPr lang="en-GB" altLang="en-US" sz="1200" b="0" i="0" kern="1200" dirty="0">
                <a:solidFill>
                  <a:schemeClr val="tx1"/>
                </a:solidFill>
                <a:latin typeface="+mn-lt"/>
                <a:ea typeface="Geneva" pitchFamily="-109" charset="0"/>
                <a:cs typeface="Geneva" pitchFamily="-109" charset="0"/>
              </a:rPr>
              <a:t>The STP is designed to guide you through delivery of the inpatient tobacco dependence Treatment Care Bundle. Follow the STP and you will be maximising the effectiveness of the support that you give.</a:t>
            </a:r>
          </a:p>
          <a:p>
            <a:pPr>
              <a:lnSpc>
                <a:spcPct val="80000"/>
              </a:lnSpc>
            </a:pPr>
            <a:endParaRPr lang="en-GB" altLang="en-US" sz="1200" b="0" i="0" kern="1200" dirty="0">
              <a:solidFill>
                <a:schemeClr val="tx1"/>
              </a:solidFill>
              <a:latin typeface="+mn-lt"/>
              <a:ea typeface="Geneva" pitchFamily="-109" charset="0"/>
              <a:cs typeface="Geneva" pitchFamily="-109" charset="0"/>
            </a:endParaRPr>
          </a:p>
          <a:p>
            <a:pPr>
              <a:lnSpc>
                <a:spcPct val="80000"/>
              </a:lnSpc>
            </a:pPr>
            <a:r>
              <a:rPr lang="en-GB" altLang="en-US" sz="1200" b="0" i="0" kern="1200" dirty="0">
                <a:solidFill>
                  <a:schemeClr val="tx1"/>
                </a:solidFill>
                <a:latin typeface="+mn-lt"/>
                <a:ea typeface="Geneva" pitchFamily="-109" charset="0"/>
                <a:cs typeface="Geneva" pitchFamily="-109" charset="0"/>
              </a:rPr>
              <a:t>An electronic version of the STP is included within your participant pack and is also available for download on the NCSCT website.</a:t>
            </a:r>
          </a:p>
          <a:p>
            <a:pPr>
              <a:lnSpc>
                <a:spcPct val="80000"/>
              </a:lnSpc>
            </a:pPr>
            <a:endParaRPr lang="en-GB" altLang="en-US" sz="1200" b="0" i="0" kern="1200" dirty="0">
              <a:solidFill>
                <a:schemeClr val="tx1"/>
              </a:solidFill>
              <a:latin typeface="+mn-lt"/>
              <a:ea typeface="Geneva" pitchFamily="-109" charset="0"/>
              <a:cs typeface="Geneva" pitchFamily="-109" charset="0"/>
            </a:endParaRPr>
          </a:p>
          <a:p>
            <a:pPr>
              <a:lnSpc>
                <a:spcPct val="80000"/>
              </a:lnSpc>
            </a:pPr>
            <a:r>
              <a:rPr lang="en-GB" altLang="en-US" sz="1200" b="0" i="0" kern="1200" dirty="0">
                <a:solidFill>
                  <a:schemeClr val="tx1"/>
                </a:solidFill>
                <a:latin typeface="+mn-lt"/>
                <a:ea typeface="Geneva" pitchFamily="-109" charset="0"/>
                <a:cs typeface="Geneva" pitchFamily="-109" charset="0"/>
              </a:rPr>
              <a:t>We recommend taking time to read through the STP – we will refer to sections throughout the course.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75</a:t>
            </a:fld>
            <a:endParaRPr lang="en-US" dirty="0"/>
          </a:p>
        </p:txBody>
      </p:sp>
    </p:spTree>
    <p:extLst>
      <p:ext uri="{BB962C8B-B14F-4D97-AF65-F5344CB8AC3E}">
        <p14:creationId xmlns:p14="http://schemas.microsoft.com/office/powerpoint/2010/main" val="11086062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i="1" dirty="0">
                <a:effectLst/>
                <a:latin typeface="Helvetica"/>
                <a:cs typeface="Helvetica"/>
              </a:rPr>
              <a:t>The Standard Treatment Plan outlines the three tobacco dependence treatment care bundles.</a:t>
            </a:r>
            <a:r>
              <a:rPr lang="en-CA" i="1" dirty="0">
                <a:latin typeface="Helvetica"/>
                <a:cs typeface="Helvetica"/>
              </a:rPr>
              <a:t> </a:t>
            </a:r>
            <a:endParaRPr lang="en-CA" i="1" dirty="0">
              <a:effectLst/>
              <a:latin typeface="Helvetica" pitchFamily="2" charset="0"/>
            </a:endParaRPr>
          </a:p>
          <a:p>
            <a:endParaRPr lang="en-CA" i="1" dirty="0">
              <a:effectLst/>
              <a:latin typeface="Helvetica" pitchFamily="2" charset="0"/>
            </a:endParaRPr>
          </a:p>
          <a:p>
            <a:r>
              <a:rPr lang="en-CA" i="1" dirty="0">
                <a:effectLst/>
                <a:latin typeface="Helvetica"/>
                <a:cs typeface="Helvetica"/>
              </a:rPr>
              <a:t>The three bundles are:</a:t>
            </a:r>
          </a:p>
          <a:p>
            <a:endParaRPr lang="en-CA" dirty="0">
              <a:effectLst/>
              <a:latin typeface="Helvetica" pitchFamily="2" charset="0"/>
            </a:endParaRPr>
          </a:p>
          <a:p>
            <a:r>
              <a:rPr lang="en-CA" i="1" dirty="0">
                <a:solidFill>
                  <a:srgbClr val="FF6600"/>
                </a:solidFill>
                <a:effectLst/>
                <a:latin typeface="Helvetica"/>
                <a:cs typeface="Helvetica"/>
              </a:rPr>
              <a:t>■ </a:t>
            </a:r>
            <a:r>
              <a:rPr lang="en-CA" i="1" dirty="0">
                <a:effectLst/>
                <a:latin typeface="Helvetica"/>
                <a:cs typeface="Helvetica"/>
              </a:rPr>
              <a:t>Admission Care Bundle: Providing immediate brief advice, acute management of tobacco</a:t>
            </a:r>
            <a:endParaRPr lang="en-CA" dirty="0">
              <a:effectLst/>
              <a:latin typeface="Helvetica"/>
              <a:cs typeface="Helvetica"/>
            </a:endParaRPr>
          </a:p>
          <a:p>
            <a:r>
              <a:rPr lang="en-CA" i="1" dirty="0">
                <a:effectLst/>
                <a:latin typeface="Helvetica"/>
                <a:cs typeface="Helvetica"/>
              </a:rPr>
              <a:t>withdrawal and </a:t>
            </a:r>
            <a:r>
              <a:rPr lang="en-CA" i="1" dirty="0">
                <a:latin typeface="Helvetica"/>
                <a:cs typeface="Helvetica"/>
              </a:rPr>
              <a:t>referral</a:t>
            </a:r>
            <a:r>
              <a:rPr lang="en-CA" i="1" dirty="0">
                <a:effectLst/>
                <a:latin typeface="Helvetica"/>
                <a:cs typeface="Helvetica"/>
              </a:rPr>
              <a:t> to a specialist Tobacco Dependence Team at the point of admission.</a:t>
            </a:r>
            <a:endParaRPr lang="en-CA" dirty="0">
              <a:effectLst/>
              <a:latin typeface="Helvetica"/>
              <a:cs typeface="Helvetica"/>
            </a:endParaRPr>
          </a:p>
          <a:p>
            <a:endParaRPr lang="en-CA" i="1" dirty="0">
              <a:solidFill>
                <a:srgbClr val="00FFFF"/>
              </a:solidFill>
              <a:effectLst/>
              <a:latin typeface="Helvetica" pitchFamily="2" charset="0"/>
            </a:endParaRPr>
          </a:p>
          <a:p>
            <a:r>
              <a:rPr lang="en-CA" i="1" dirty="0">
                <a:solidFill>
                  <a:srgbClr val="00FFFF"/>
                </a:solidFill>
                <a:effectLst/>
                <a:latin typeface="Helvetica"/>
                <a:cs typeface="Helvetica"/>
              </a:rPr>
              <a:t>■ </a:t>
            </a:r>
            <a:r>
              <a:rPr lang="en-CA" i="1" dirty="0">
                <a:effectLst/>
                <a:latin typeface="Helvetica"/>
                <a:cs typeface="Helvetica"/>
              </a:rPr>
              <a:t>Inpatient Care Bundle: Providing personalised bedside tobacco dependence support from</a:t>
            </a:r>
            <a:endParaRPr lang="en-CA" dirty="0">
              <a:effectLst/>
              <a:latin typeface="Helvetica"/>
              <a:cs typeface="Helvetica"/>
            </a:endParaRPr>
          </a:p>
          <a:p>
            <a:r>
              <a:rPr lang="en-CA" i="1" dirty="0">
                <a:effectLst/>
                <a:latin typeface="Helvetica"/>
                <a:cs typeface="Helvetica"/>
              </a:rPr>
              <a:t>a specialist tobacco dependence adviser, including assessment of response to treatment and</a:t>
            </a:r>
            <a:endParaRPr lang="en-CA" dirty="0">
              <a:effectLst/>
              <a:latin typeface="Helvetica"/>
              <a:cs typeface="Helvetica"/>
            </a:endParaRPr>
          </a:p>
          <a:p>
            <a:r>
              <a:rPr lang="en-CA" i="1" dirty="0">
                <a:effectLst/>
                <a:latin typeface="Helvetica"/>
                <a:cs typeface="Helvetica"/>
              </a:rPr>
              <a:t>development of treatment plan.</a:t>
            </a:r>
            <a:endParaRPr lang="en-CA" dirty="0">
              <a:effectLst/>
              <a:latin typeface="Helvetica"/>
              <a:cs typeface="Helvetica"/>
            </a:endParaRPr>
          </a:p>
          <a:p>
            <a:endParaRPr lang="en-CA" i="1" dirty="0">
              <a:solidFill>
                <a:srgbClr val="FF33CD"/>
              </a:solidFill>
              <a:effectLst/>
              <a:latin typeface="Helvetica" pitchFamily="2" charset="0"/>
            </a:endParaRPr>
          </a:p>
          <a:p>
            <a:r>
              <a:rPr lang="en-CA" i="1" dirty="0">
                <a:solidFill>
                  <a:srgbClr val="FF33CD"/>
                </a:solidFill>
                <a:effectLst/>
                <a:latin typeface="Helvetica"/>
                <a:cs typeface="Helvetica"/>
              </a:rPr>
              <a:t>■ </a:t>
            </a:r>
            <a:r>
              <a:rPr lang="en-CA" i="1" dirty="0">
                <a:effectLst/>
                <a:latin typeface="Helvetica"/>
                <a:cs typeface="Helvetica"/>
              </a:rPr>
              <a:t>Post-Discharge Care Bundle: The offer of a post-discharge treatment and support package</a:t>
            </a:r>
            <a:endParaRPr lang="en-CA" dirty="0">
              <a:effectLst/>
              <a:latin typeface="Helvetica"/>
              <a:cs typeface="Helvetica"/>
            </a:endParaRPr>
          </a:p>
          <a:p>
            <a:r>
              <a:rPr lang="en-CA" i="1" dirty="0">
                <a:effectLst/>
                <a:latin typeface="Helvetica"/>
                <a:cs typeface="Helvetica"/>
              </a:rPr>
              <a:t>as part of care, including stop smoking aids and referral to specialist support.</a:t>
            </a:r>
            <a:endParaRPr lang="en-CA" dirty="0">
              <a:effectLst/>
              <a:latin typeface="Helvetica"/>
              <a:cs typeface="Helvetica"/>
            </a:endParaRP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76</a:t>
            </a:fld>
            <a:endParaRPr lang="en-US" dirty="0"/>
          </a:p>
        </p:txBody>
      </p:sp>
    </p:spTree>
    <p:extLst>
      <p:ext uri="{BB962C8B-B14F-4D97-AF65-F5344CB8AC3E}">
        <p14:creationId xmlns:p14="http://schemas.microsoft.com/office/powerpoint/2010/main" val="13164343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defRPr/>
            </a:pPr>
            <a:r>
              <a:rPr lang="en-US" dirty="0">
                <a:effectLst>
                  <a:glow>
                    <a:prstClr val="white">
                      <a:alpha val="70000"/>
                    </a:prstClr>
                  </a:glow>
                  <a:outerShdw blurRad="254000" dist="38100" dir="5400000" algn="ctr" rotWithShape="0">
                    <a:srgbClr val="000000">
                      <a:alpha val="25000"/>
                    </a:srgbClr>
                  </a:outerShdw>
                </a:effectLst>
                <a:cs typeface="Arial"/>
              </a:rPr>
              <a:t>During an admission to hospital a smoker has three options:</a:t>
            </a:r>
          </a:p>
          <a:p>
            <a:pPr>
              <a:defRPr/>
            </a:pPr>
            <a:endParaRPr lang="en-US" dirty="0">
              <a:effectLst>
                <a:glow>
                  <a:prstClr val="white">
                    <a:alpha val="70000"/>
                  </a:prstClr>
                </a:glow>
                <a:outerShdw blurRad="254000" dist="38100" dir="5400000" algn="ctr" rotWithShape="0">
                  <a:srgbClr val="000000">
                    <a:alpha val="25000"/>
                  </a:srgbClr>
                </a:outerShdw>
              </a:effectLst>
              <a:cs typeface="Arial"/>
            </a:endParaRPr>
          </a:p>
          <a:p>
            <a:pPr>
              <a:defRPr/>
            </a:pPr>
            <a:r>
              <a:rPr lang="en-US" dirty="0">
                <a:effectLst>
                  <a:glow>
                    <a:prstClr val="white">
                      <a:alpha val="70000"/>
                    </a:prstClr>
                  </a:glow>
                  <a:outerShdw blurRad="254000" dist="38100" dir="5400000" algn="ctr" rotWithShape="0">
                    <a:srgbClr val="000000">
                      <a:alpha val="25000"/>
                    </a:srgbClr>
                  </a:outerShdw>
                </a:effectLst>
                <a:cs typeface="Arial"/>
              </a:rPr>
              <a:t>OPTION 1: to temporarily abstain from smoking whilst in buildings and on the grounds, without using evidence-based aids pharmacological and/or  support.</a:t>
            </a:r>
          </a:p>
          <a:p>
            <a:pPr>
              <a:defRPr/>
            </a:pPr>
            <a:r>
              <a:rPr lang="en-US" dirty="0">
                <a:effectLst>
                  <a:glow>
                    <a:prstClr val="white">
                      <a:alpha val="70000"/>
                    </a:prstClr>
                  </a:glow>
                  <a:outerShdw blurRad="254000" dist="38100" dir="5400000" algn="ctr" rotWithShape="0">
                    <a:srgbClr val="000000">
                      <a:alpha val="25000"/>
                    </a:srgbClr>
                  </a:outerShdw>
                </a:effectLst>
                <a:cs typeface="Arial"/>
              </a:rPr>
              <a:t>OPTION 2: to temporarily abstain from smoking whilst in buildings and on the grounds, with evidence-based aids including vapes, pharmacological and/or </a:t>
            </a:r>
            <a:r>
              <a:rPr lang="en-US" dirty="0" err="1">
                <a:effectLst>
                  <a:glow>
                    <a:prstClr val="white">
                      <a:alpha val="70000"/>
                    </a:prstClr>
                  </a:glow>
                  <a:outerShdw blurRad="254000" dist="38100" dir="5400000" algn="ctr" rotWithShape="0">
                    <a:srgbClr val="000000">
                      <a:alpha val="25000"/>
                    </a:srgbClr>
                  </a:outerShdw>
                </a:effectLst>
                <a:cs typeface="Arial"/>
              </a:rPr>
              <a:t>behavioural</a:t>
            </a:r>
            <a:r>
              <a:rPr lang="en-US" dirty="0">
                <a:effectLst>
                  <a:glow>
                    <a:prstClr val="white">
                      <a:alpha val="70000"/>
                    </a:prstClr>
                  </a:glow>
                  <a:outerShdw blurRad="254000" dist="38100" dir="5400000" algn="ctr" rotWithShape="0">
                    <a:srgbClr val="000000">
                      <a:alpha val="25000"/>
                    </a:srgbClr>
                  </a:outerShdw>
                </a:effectLst>
                <a:cs typeface="Arial"/>
              </a:rPr>
              <a:t> support.</a:t>
            </a:r>
            <a:endParaRPr lang="en-US" dirty="0">
              <a:cs typeface="Arial"/>
            </a:endParaRPr>
          </a:p>
          <a:p>
            <a:pPr>
              <a:defRPr/>
            </a:pPr>
            <a:r>
              <a:rPr lang="en-US" dirty="0">
                <a:effectLst>
                  <a:glow>
                    <a:prstClr val="white">
                      <a:alpha val="70000"/>
                    </a:prstClr>
                  </a:glow>
                  <a:outerShdw blurRad="254000" dist="38100" dir="5400000" algn="ctr" rotWithShape="0">
                    <a:srgbClr val="000000">
                      <a:alpha val="25000"/>
                    </a:srgbClr>
                  </a:outerShdw>
                </a:effectLst>
                <a:cs typeface="Arial"/>
              </a:rPr>
              <a:t>OPTION 3: to use the opportunity to make a sustained quit attempt, with evidence-based aids including vapes, pharmacological and/or </a:t>
            </a:r>
            <a:r>
              <a:rPr lang="en-US" dirty="0" err="1">
                <a:effectLst>
                  <a:glow>
                    <a:prstClr val="white">
                      <a:alpha val="70000"/>
                    </a:prstClr>
                  </a:glow>
                  <a:outerShdw blurRad="254000" dist="38100" dir="5400000" algn="ctr" rotWithShape="0">
                    <a:srgbClr val="000000">
                      <a:alpha val="25000"/>
                    </a:srgbClr>
                  </a:outerShdw>
                </a:effectLst>
                <a:cs typeface="Arial"/>
              </a:rPr>
              <a:t>behavioural</a:t>
            </a:r>
            <a:r>
              <a:rPr lang="en-US" dirty="0">
                <a:effectLst>
                  <a:glow>
                    <a:prstClr val="white">
                      <a:alpha val="70000"/>
                    </a:prstClr>
                  </a:glow>
                  <a:outerShdw blurRad="254000" dist="38100" dir="5400000" algn="ctr" rotWithShape="0">
                    <a:srgbClr val="000000">
                      <a:alpha val="25000"/>
                    </a:srgbClr>
                  </a:outerShdw>
                </a:effectLst>
                <a:cs typeface="Arial"/>
              </a:rPr>
              <a:t> support.</a:t>
            </a:r>
            <a:endParaRPr lang="en-US" dirty="0">
              <a:cs typeface="Arial"/>
            </a:endParaRPr>
          </a:p>
          <a:p>
            <a:pPr>
              <a:defRPr/>
            </a:pPr>
            <a:endParaRPr lang="en-US" dirty="0">
              <a:effectLst>
                <a:glow>
                  <a:prstClr val="white">
                    <a:alpha val="70000"/>
                  </a:prstClr>
                </a:glow>
                <a:outerShdw blurRad="254000" dist="38100" dir="5400000" algn="ctr" rotWithShape="0">
                  <a:srgbClr val="000000">
                    <a:alpha val="25000"/>
                  </a:srgbClr>
                </a:outerShdw>
              </a:effectLst>
              <a:cs typeface="Arial"/>
            </a:endParaRPr>
          </a:p>
          <a:p>
            <a:pPr>
              <a:defRPr/>
            </a:pPr>
            <a:r>
              <a:rPr lang="en-US" dirty="0">
                <a:effectLst>
                  <a:glow>
                    <a:prstClr val="white">
                      <a:alpha val="70000"/>
                    </a:prstClr>
                  </a:glow>
                  <a:outerShdw blurRad="254000" dist="38100" dir="5400000" algn="ctr" rotWithShape="0">
                    <a:srgbClr val="000000">
                      <a:alpha val="25000"/>
                    </a:srgbClr>
                  </a:outerShdw>
                </a:effectLst>
                <a:cs typeface="Arial"/>
              </a:rPr>
              <a:t>Regardless of which option the patient chooses, every smoker should be offered comprehensive tobacco dependence treatment and support by trained Tobacco</a:t>
            </a:r>
            <a:r>
              <a:rPr lang="en-US">
                <a:effectLst>
                  <a:glow>
                    <a:prstClr val="white">
                      <a:alpha val="70000"/>
                    </a:prstClr>
                  </a:glow>
                  <a:outerShdw blurRad="254000" dist="38100" dir="5400000" algn="ctr" rotWithShape="0">
                    <a:srgbClr val="000000">
                      <a:alpha val="25000"/>
                    </a:srgbClr>
                  </a:outerShdw>
                </a:effectLst>
                <a:cs typeface="Arial"/>
              </a:rPr>
              <a:t> Dependence Advisor.</a:t>
            </a:r>
            <a:endParaRPr lang="en-US" dirty="0">
              <a:cs typeface="Arial"/>
            </a:endParaRPr>
          </a:p>
          <a:p>
            <a:pPr>
              <a:defRPr/>
            </a:pPr>
            <a:endParaRPr lang="en-US" b="1" dirty="0">
              <a:effectLst>
                <a:glow>
                  <a:prstClr val="white">
                    <a:alpha val="70000"/>
                  </a:prstClr>
                </a:glow>
                <a:outerShdw blurRad="254000" dist="38100" dir="5400000" algn="ctr" rotWithShape="0">
                  <a:srgbClr val="000000">
                    <a:alpha val="25000"/>
                  </a:srgbClr>
                </a:outerShdw>
              </a:effectLst>
              <a:cs typeface="Arial"/>
            </a:endParaRPr>
          </a:p>
          <a:p>
            <a:pPr>
              <a:defRPr/>
            </a:pPr>
            <a:r>
              <a:rPr lang="en-US" dirty="0">
                <a:effectLst>
                  <a:glow>
                    <a:prstClr val="white">
                      <a:alpha val="70000"/>
                    </a:prstClr>
                  </a:glow>
                  <a:outerShdw blurRad="254000" dist="38100" dir="5400000" algn="ctr" rotWithShape="0">
                    <a:srgbClr val="000000">
                      <a:alpha val="25000"/>
                    </a:srgbClr>
                  </a:outerShdw>
                </a:effectLst>
                <a:cs typeface="Arial"/>
              </a:rPr>
              <a:t>Patients may also decide to progress from abstaining temporarily to a longer-term abstinence during their stay once they have experienced the </a:t>
            </a:r>
            <a:r>
              <a:rPr lang="en-US" dirty="0" err="1">
                <a:effectLst>
                  <a:glow>
                    <a:prstClr val="white">
                      <a:alpha val="70000"/>
                    </a:prstClr>
                  </a:glow>
                  <a:outerShdw blurRad="254000" dist="38100" dir="5400000" algn="ctr" rotWithShape="0">
                    <a:srgbClr val="000000">
                      <a:alpha val="25000"/>
                    </a:srgbClr>
                  </a:outerShdw>
                </a:effectLst>
                <a:cs typeface="Arial"/>
              </a:rPr>
              <a:t>specialised</a:t>
            </a:r>
            <a:r>
              <a:rPr lang="en-US" dirty="0">
                <a:effectLst>
                  <a:glow>
                    <a:prstClr val="white">
                      <a:alpha val="70000"/>
                    </a:prstClr>
                  </a:glow>
                  <a:outerShdw blurRad="254000" dist="38100" dir="5400000" algn="ctr" rotWithShape="0">
                    <a:srgbClr val="000000">
                      <a:alpha val="25000"/>
                    </a:srgbClr>
                  </a:outerShdw>
                </a:effectLst>
                <a:cs typeface="Arial"/>
              </a:rPr>
              <a:t> support and treatment – this is why it is important to establish how they feel at each visit and encourage along the way.</a:t>
            </a:r>
          </a:p>
          <a:p>
            <a:pPr>
              <a:defRPr/>
            </a:pPr>
            <a:endParaRPr lang="en-US" dirty="0">
              <a:effectLst>
                <a:glow>
                  <a:prstClr val="white">
                    <a:alpha val="70000"/>
                  </a:prstClr>
                </a:glow>
                <a:outerShdw blurRad="254000" dist="38100" dir="5400000" algn="ctr" rotWithShape="0">
                  <a:srgbClr val="000000">
                    <a:alpha val="25000"/>
                  </a:srgbClr>
                </a:outerShdw>
              </a:effectLst>
            </a:endParaRPr>
          </a:p>
          <a:p>
            <a:pPr>
              <a:defRPr/>
            </a:pPr>
            <a:endParaRPr lang="en-US" b="1" dirty="0">
              <a:effectLst>
                <a:glow>
                  <a:prstClr val="white">
                    <a:alpha val="70000"/>
                  </a:prstClr>
                </a:glow>
                <a:outerShdw blurRad="254000" dist="38100" dir="5400000" algn="ctr" rotWithShape="0">
                  <a:srgbClr val="000000">
                    <a:alpha val="25000"/>
                  </a:srgbClr>
                </a:outerShdw>
              </a:effectLst>
              <a:cs typeface="Arial"/>
            </a:endParaRPr>
          </a:p>
          <a:p>
            <a:pPr>
              <a:defRPr/>
            </a:pPr>
            <a:r>
              <a:rPr lang="en-US" b="1" dirty="0">
                <a:effectLst>
                  <a:glow>
                    <a:prstClr val="white">
                      <a:alpha val="70000"/>
                    </a:prstClr>
                  </a:glow>
                  <a:outerShdw blurRad="254000" dist="38100" dir="5400000" algn="ctr" rotWithShape="0">
                    <a:srgbClr val="000000">
                      <a:alpha val="25000"/>
                    </a:srgbClr>
                  </a:outerShdw>
                </a:effectLst>
                <a:latin typeface="+mn-lt"/>
              </a:rPr>
              <a:t>Source: </a:t>
            </a:r>
          </a:p>
          <a:p>
            <a:pPr>
              <a:defRPr/>
            </a:pPr>
            <a:r>
              <a:rPr lang="en-US" dirty="0">
                <a:effectLst>
                  <a:glow>
                    <a:prstClr val="white">
                      <a:alpha val="70000"/>
                    </a:prstClr>
                  </a:glow>
                  <a:outerShdw blurRad="254000" dist="38100" dir="5400000" algn="ctr" rotWithShape="0">
                    <a:srgbClr val="000000">
                      <a:alpha val="25000"/>
                    </a:srgbClr>
                  </a:outerShdw>
                </a:effectLst>
                <a:latin typeface="+mn-lt"/>
              </a:rPr>
              <a:t>SLAM smokefree policy. </a:t>
            </a:r>
          </a:p>
          <a:p>
            <a:pPr>
              <a:defRPr/>
            </a:pPr>
            <a:endParaRPr lang="en-US" dirty="0">
              <a:effectLst>
                <a:glow>
                  <a:prstClr val="white">
                    <a:alpha val="70000"/>
                  </a:prstClr>
                </a:glow>
                <a:outerShdw blurRad="254000" dist="38100" dir="5400000" algn="ctr" rotWithShape="0">
                  <a:srgbClr val="000000">
                    <a:alpha val="25000"/>
                  </a:srgbClr>
                </a:outerShdw>
              </a:effectLst>
              <a:latin typeface="Century Gothic"/>
            </a:endParaRPr>
          </a:p>
          <a:p>
            <a:pPr>
              <a:defRPr/>
            </a:pPr>
            <a:endParaRPr lang="en-US" dirty="0">
              <a:effectLst>
                <a:glow>
                  <a:prstClr val="white">
                    <a:alpha val="70000"/>
                  </a:prstClr>
                </a:glow>
                <a:outerShdw blurRad="254000" dist="38100" dir="5400000" algn="ctr" rotWithShape="0">
                  <a:srgbClr val="000000">
                    <a:alpha val="25000"/>
                  </a:srgbClr>
                </a:outerShdw>
              </a:effectLst>
              <a:latin typeface="Century Gothic"/>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77</a:t>
            </a:fld>
            <a:endParaRPr lang="en-US" dirty="0"/>
          </a:p>
        </p:txBody>
      </p:sp>
    </p:spTree>
    <p:extLst>
      <p:ext uri="{BB962C8B-B14F-4D97-AF65-F5344CB8AC3E}">
        <p14:creationId xmlns:p14="http://schemas.microsoft.com/office/powerpoint/2010/main" val="30491367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rPr>
              <a:t>In your pre-course materials you will have seen the best practices and key messages document. This document attempts to ensure we are framing tobacco dependence treatment correctly and consistently, including developing new language to support our work. </a:t>
            </a:r>
          </a:p>
          <a:p>
            <a:endParaRPr lang="en-US" dirty="0">
              <a:latin typeface="+mn-lt"/>
            </a:endParaRPr>
          </a:p>
          <a:p>
            <a:r>
              <a:rPr lang="en-US" dirty="0">
                <a:latin typeface="+mn-lt"/>
              </a:rPr>
              <a:t>Over the years we have moved away from some of the previously referred to terms and attitudes used when speaking to, or supporting, someone who smokes.</a:t>
            </a:r>
          </a:p>
          <a:p>
            <a:endParaRPr lang="en-US" dirty="0">
              <a:latin typeface="+mn-lt"/>
            </a:endParaRPr>
          </a:p>
          <a:p>
            <a:r>
              <a:rPr lang="en-US" dirty="0">
                <a:cs typeface="Arial"/>
              </a:rPr>
              <a:t>On screen</a:t>
            </a:r>
            <a:r>
              <a:rPr lang="en-US" dirty="0">
                <a:latin typeface="+mn-lt"/>
                <a:cs typeface="Arial"/>
              </a:rPr>
              <a:t> you can see examples of how shifts in language can frame conversations in a more positive, optimistic way.</a:t>
            </a:r>
          </a:p>
          <a:p>
            <a:endParaRPr lang="en-US" dirty="0">
              <a:latin typeface="+mn-lt"/>
            </a:endParaRPr>
          </a:p>
          <a:p>
            <a:r>
              <a:rPr lang="en-US" dirty="0">
                <a:latin typeface="+mn-lt"/>
              </a:rPr>
              <a:t>For example, rather than telling the patient they “must stop” smoking, we can explain how we are going to treat them for a relapsing clinical condition. We move away from focusing on terms like “willpower alone” and instead focus on the medical management of tobacco dependence as a disease.</a:t>
            </a:r>
          </a:p>
          <a:p>
            <a:endParaRPr lang="en-US" dirty="0">
              <a:latin typeface="+mn-lt"/>
            </a:endParaRPr>
          </a:p>
          <a:p>
            <a:r>
              <a:rPr lang="en-US" dirty="0">
                <a:latin typeface="+mn-lt"/>
              </a:rPr>
              <a:t>This will, over time, create a safer, less judgmental approach to talking about tobacco dependence and the need to treat this like any other chronic disease.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78</a:t>
            </a:fld>
            <a:endParaRPr lang="en-US" dirty="0"/>
          </a:p>
        </p:txBody>
      </p:sp>
    </p:spTree>
    <p:extLst>
      <p:ext uri="{BB962C8B-B14F-4D97-AF65-F5344CB8AC3E}">
        <p14:creationId xmlns:p14="http://schemas.microsoft.com/office/powerpoint/2010/main" val="143349542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i="0" kern="1200" dirty="0">
                <a:solidFill>
                  <a:schemeClr val="tx1"/>
                </a:solidFill>
                <a:latin typeface="+mn-lt"/>
              </a:rPr>
              <a:t>Lunch: 12:30 – 13:00</a:t>
            </a:r>
          </a:p>
          <a:p>
            <a:endParaRPr lang="en-GB" altLang="en-US" sz="1200" b="1" i="0" kern="1200" dirty="0">
              <a:solidFill>
                <a:schemeClr val="tx1"/>
              </a:solidFill>
              <a:latin typeface="+mn-lt"/>
              <a:ea typeface="Geneva" pitchFamily="-109" charset="0"/>
              <a:cs typeface="Geneva" pitchFamily="-109" charset="0"/>
            </a:endParaRPr>
          </a:p>
          <a:p>
            <a:r>
              <a:rPr lang="en-GB" altLang="en-US" sz="1200" b="1" i="0" kern="1200" dirty="0">
                <a:solidFill>
                  <a:schemeClr val="tx1"/>
                </a:solidFill>
                <a:latin typeface="+mn-lt"/>
              </a:rPr>
              <a:t>Next module</a:t>
            </a:r>
            <a:r>
              <a:rPr lang="en-GB" altLang="en-US" sz="1200" b="0" i="0" kern="1200" dirty="0">
                <a:solidFill>
                  <a:schemeClr val="tx1"/>
                </a:solidFill>
                <a:latin typeface="+mn-lt"/>
              </a:rPr>
              <a:t>: </a:t>
            </a:r>
            <a:r>
              <a:rPr lang="en-GB" altLang="en-US" dirty="0">
                <a:latin typeface="+mn-lt"/>
              </a:rPr>
              <a:t>Tobacco dependence aids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79</a:t>
            </a:fld>
            <a:endParaRPr lang="en-US" dirty="0"/>
          </a:p>
        </p:txBody>
      </p:sp>
    </p:spTree>
    <p:extLst>
      <p:ext uri="{BB962C8B-B14F-4D97-AF65-F5344CB8AC3E}">
        <p14:creationId xmlns:p14="http://schemas.microsoft.com/office/powerpoint/2010/main" val="2434305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15000"/>
              </a:lnSpc>
              <a:spcAft>
                <a:spcPts val="1000"/>
              </a:spcAft>
            </a:pPr>
            <a:r>
              <a:rPr lang="en-GB" dirty="0">
                <a:latin typeface="Arial"/>
                <a:ea typeface="Arial" panose="020B0604020202020204" pitchFamily="34" charset="0"/>
                <a:cs typeface="Arial"/>
              </a:rPr>
              <a:t>[Optional slide: review course learning objectives, also stated in course outline included as part of participants packages]</a:t>
            </a:r>
          </a:p>
          <a:p>
            <a:pPr>
              <a:lnSpc>
                <a:spcPct val="114999"/>
              </a:lnSpc>
              <a:spcAft>
                <a:spcPts val="1000"/>
              </a:spcAft>
            </a:pPr>
            <a:r>
              <a:rPr lang="en-GB" sz="1200" dirty="0">
                <a:effectLst/>
                <a:latin typeface="Arial"/>
                <a:ea typeface="Arial" panose="020B0604020202020204" pitchFamily="34" charset="0"/>
                <a:cs typeface="Arial"/>
              </a:rPr>
              <a:t>The course will focus on effective behaviour change techniques and treatment approaches specific to the inpatient mental setting, including:</a:t>
            </a:r>
            <a:endParaRPr lang="en-CA" sz="1200" dirty="0">
              <a:effectLst/>
              <a:latin typeface="Arial"/>
              <a:ea typeface="Calibri" panose="020F0502020204030204" pitchFamily="34" charset="0"/>
              <a:cs typeface="Arial"/>
            </a:endParaRPr>
          </a:p>
          <a:p>
            <a:pPr marL="342900" lvl="0" indent="-342900">
              <a:lnSpc>
                <a:spcPct val="115000"/>
              </a:lnSpc>
              <a:spcBef>
                <a:spcPts val="0"/>
              </a:spcBef>
              <a:spcAft>
                <a:spcPts val="0"/>
              </a:spcAft>
              <a:buClr>
                <a:schemeClr val="tx1"/>
              </a:buClr>
              <a:buFont typeface="Arial" panose="020B0604020202020204" pitchFamily="34" charset="0"/>
              <a:buChar char="•"/>
            </a:pPr>
            <a:r>
              <a:rPr lang="en-GB" sz="1200" dirty="0">
                <a:effectLst/>
                <a:latin typeface="Arial"/>
                <a:ea typeface="Arial" panose="020B0604020202020204" pitchFamily="34" charset="0"/>
                <a:cs typeface="Arial"/>
              </a:rPr>
              <a:t>the case for addressing tobacco use among persons with mental illness as a priority</a:t>
            </a:r>
          </a:p>
          <a:p>
            <a:pPr marL="342900" lvl="0" indent="-342900">
              <a:lnSpc>
                <a:spcPct val="115000"/>
              </a:lnSpc>
              <a:spcBef>
                <a:spcPts val="0"/>
              </a:spcBef>
              <a:spcAft>
                <a:spcPts val="0"/>
              </a:spcAft>
              <a:buClr>
                <a:schemeClr val="tx1"/>
              </a:buClr>
              <a:buFont typeface="Arial" panose="020B0604020202020204" pitchFamily="34" charset="0"/>
              <a:buChar char="•"/>
            </a:pPr>
            <a:r>
              <a:rPr lang="en-GB" sz="1200" dirty="0">
                <a:effectLst/>
                <a:latin typeface="Arial"/>
                <a:ea typeface="Noto Sans Symbols" panose="020B0502040504020204" pitchFamily="34" charset="0"/>
                <a:cs typeface="Arial"/>
              </a:rPr>
              <a:t>engaging patients in treatment</a:t>
            </a:r>
            <a:endParaRPr lang="en-CA" sz="1200" dirty="0">
              <a:effectLst/>
              <a:latin typeface="Arial"/>
              <a:ea typeface="Noto Sans Symbols" panose="020B0502040504020204" pitchFamily="34" charset="0"/>
              <a:cs typeface="Arial"/>
            </a:endParaRPr>
          </a:p>
          <a:p>
            <a:pPr marL="342900" indent="-342900">
              <a:lnSpc>
                <a:spcPct val="115000"/>
              </a:lnSpc>
              <a:spcBef>
                <a:spcPts val="0"/>
              </a:spcBef>
              <a:spcAft>
                <a:spcPts val="0"/>
              </a:spcAft>
              <a:buClr>
                <a:schemeClr val="tx1"/>
              </a:buClr>
              <a:buFont typeface="Arial" panose="020B0604020202020204" pitchFamily="34" charset="0"/>
              <a:buChar char="•"/>
            </a:pPr>
            <a:r>
              <a:rPr lang="en-GB" sz="1200" dirty="0">
                <a:solidFill>
                  <a:srgbClr val="000000"/>
                </a:solidFill>
                <a:effectLst/>
                <a:latin typeface="Arial"/>
                <a:ea typeface="Arial" panose="020B0604020202020204" pitchFamily="34" charset="0"/>
                <a:cs typeface="Arial"/>
              </a:rPr>
              <a:t>carrying out the initial assessment and development of patient-centered treatment plans,</a:t>
            </a:r>
            <a:r>
              <a:rPr lang="en-GB" dirty="0">
                <a:solidFill>
                  <a:srgbClr val="000000"/>
                </a:solidFill>
                <a:latin typeface="Arial"/>
                <a:ea typeface="Arial" panose="020B0604020202020204" pitchFamily="34" charset="0"/>
                <a:cs typeface="Arial"/>
              </a:rPr>
              <a:t> </a:t>
            </a:r>
            <a:endParaRPr lang="en-CA" sz="1200" dirty="0">
              <a:effectLst/>
              <a:latin typeface="Arial" panose="020B0604020202020204" pitchFamily="34" charset="0"/>
              <a:ea typeface="Noto Sans Symbols" panose="020B0502040504020204" pitchFamily="34" charset="0"/>
              <a:cs typeface="Arial" panose="020B0604020202020204" pitchFamily="34" charset="0"/>
            </a:endParaRPr>
          </a:p>
          <a:p>
            <a:pPr marL="342900" lvl="0" indent="-342900">
              <a:lnSpc>
                <a:spcPct val="115000"/>
              </a:lnSpc>
              <a:spcBef>
                <a:spcPts val="0"/>
              </a:spcBef>
              <a:spcAft>
                <a:spcPts val="0"/>
              </a:spcAft>
              <a:buClr>
                <a:schemeClr val="tx1"/>
              </a:buClr>
              <a:buFont typeface="Arial" panose="020B0604020202020204" pitchFamily="34" charset="0"/>
              <a:buChar char="•"/>
            </a:pPr>
            <a:r>
              <a:rPr lang="en-GB" sz="1200" dirty="0">
                <a:solidFill>
                  <a:srgbClr val="000000"/>
                </a:solidFill>
                <a:effectLst/>
                <a:latin typeface="Arial"/>
                <a:ea typeface="Arial" panose="020B0604020202020204" pitchFamily="34" charset="0"/>
                <a:cs typeface="Arial"/>
              </a:rPr>
              <a:t>delivering follow-up support to patients while in hospital,</a:t>
            </a:r>
            <a:endParaRPr lang="en-CA" sz="1200" dirty="0">
              <a:effectLst/>
              <a:latin typeface="Arial"/>
              <a:ea typeface="Noto Sans Symbols" panose="020B0502040504020204" pitchFamily="34" charset="0"/>
              <a:cs typeface="Arial"/>
            </a:endParaRPr>
          </a:p>
          <a:p>
            <a:pPr marL="342900" lvl="0" indent="-342900">
              <a:lnSpc>
                <a:spcPct val="115000"/>
              </a:lnSpc>
              <a:spcBef>
                <a:spcPts val="0"/>
              </a:spcBef>
              <a:spcAft>
                <a:spcPts val="0"/>
              </a:spcAft>
              <a:buClr>
                <a:schemeClr val="tx1"/>
              </a:buClr>
              <a:buFont typeface="Arial" panose="020B0604020202020204" pitchFamily="34" charset="0"/>
              <a:buChar char="•"/>
            </a:pPr>
            <a:r>
              <a:rPr lang="en-GB" sz="1200" dirty="0">
                <a:solidFill>
                  <a:srgbClr val="000000"/>
                </a:solidFill>
                <a:effectLst/>
                <a:latin typeface="Arial"/>
                <a:ea typeface="Arial" panose="020B0604020202020204" pitchFamily="34" charset="0"/>
                <a:cs typeface="Arial"/>
              </a:rPr>
              <a:t>supporting discharge planning and onward referral to community-based support, and</a:t>
            </a:r>
            <a:endParaRPr lang="en-CA" sz="1200" dirty="0">
              <a:effectLst/>
              <a:latin typeface="Arial"/>
              <a:ea typeface="Noto Sans Symbols" panose="020B0502040504020204" pitchFamily="34" charset="0"/>
              <a:cs typeface="Arial"/>
            </a:endParaRPr>
          </a:p>
          <a:p>
            <a:pPr marL="342900" lvl="0" indent="-342900">
              <a:lnSpc>
                <a:spcPct val="115000"/>
              </a:lnSpc>
              <a:spcBef>
                <a:spcPts val="0"/>
              </a:spcBef>
              <a:spcAft>
                <a:spcPts val="0"/>
              </a:spcAft>
              <a:buClr>
                <a:schemeClr val="tx1"/>
              </a:buClr>
              <a:buFont typeface="Arial" panose="020B0604020202020204" pitchFamily="34" charset="0"/>
              <a:buChar char="•"/>
            </a:pPr>
            <a:r>
              <a:rPr lang="en-GB" sz="1200" dirty="0">
                <a:effectLst/>
                <a:latin typeface="Arial"/>
                <a:ea typeface="Arial" panose="020B0604020202020204" pitchFamily="34" charset="0"/>
                <a:cs typeface="Arial"/>
              </a:rPr>
              <a:t>managing challenges that may arise in delivering treatment in mental health wards.</a:t>
            </a:r>
            <a:endParaRPr lang="en-CA" sz="1200" dirty="0">
              <a:effectLst/>
              <a:latin typeface="Arial"/>
              <a:ea typeface="Noto Sans Symbols" panose="020B0502040504020204" pitchFamily="34" charset="0"/>
              <a:cs typeface="Arial"/>
            </a:endParaRPr>
          </a:p>
          <a:p>
            <a:pPr marL="0" indent="0">
              <a:buFont typeface="Arial" panose="020B0604020202020204" pitchFamily="34" charset="0"/>
              <a:buNone/>
            </a:pPr>
            <a:endParaRPr lang="en-GB" altLang="en-US" sz="1200" b="0" i="0" kern="1200" dirty="0">
              <a:solidFill>
                <a:schemeClr val="tx1"/>
              </a:solidFill>
              <a:latin typeface="Arial" panose="020B0604020202020204" pitchFamily="34" charset="0"/>
              <a:ea typeface="Geneva" pitchFamily="-109"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26109285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ea typeface="Geneva" pitchFamily="-109" charset="0"/>
                <a:cs typeface="Geneva" pitchFamily="-109" charset="0"/>
              </a:rPr>
              <a:t>Review programme for day 1 of the training course. </a:t>
            </a:r>
            <a:endParaRPr lang="en-CA"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ea typeface="Geneva" pitchFamily="-109" charset="0"/>
                <a:cs typeface="Geneva" pitchFamily="-109" charset="0"/>
              </a:rPr>
              <a:t> </a:t>
            </a:r>
            <a:r>
              <a:rPr lang="en-CA" sz="1200" b="1" i="0" kern="1200" dirty="0">
                <a:solidFill>
                  <a:schemeClr val="tx1"/>
                </a:solidFill>
                <a:effectLst/>
                <a:ea typeface="Geneva" pitchFamily="-109" charset="0"/>
                <a:cs typeface="Geneva" pitchFamily="-109" charset="0"/>
              </a:rPr>
              <a:t> </a:t>
            </a:r>
            <a:endParaRPr lang="en-CA" sz="1200" b="0" i="0" kern="1200" dirty="0">
              <a:solidFill>
                <a:schemeClr val="tx1"/>
              </a:solidFill>
              <a:effectLst/>
              <a:ea typeface="Geneva" pitchFamily="-109" charset="0"/>
              <a:cs typeface="Geneva" pitchFamily="-109" charset="0"/>
            </a:endParaRPr>
          </a:p>
          <a:p>
            <a:r>
              <a:rPr lang="en-GB" altLang="en-US" dirty="0"/>
              <a:t>Mention times of planned break and lunch. Mention interactive nature of course.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3141399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1104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19494569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2658196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9488448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15334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2843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8269066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630978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13469966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3297517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9935221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317692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93404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 bg1="lt1" tx1="dk1" bg2="lt2" tx2="dk2" accent1="accent1" accent2="accent2" accent3="accent3" accent4="accent4" accent5="accent5" accent6="accent6" hlink="hlink" folHlink="folHlink"/>
  <p:sldLayoutIdLst>
    <p:sldLayoutId id="2147483662" r:id="rId1"/>
    <p:sldLayoutId id="2147483673" r:id="rId2"/>
    <p:sldLayoutId id="2147483650" r:id="rId3"/>
    <p:sldLayoutId id="2147483658" r:id="rId4"/>
    <p:sldLayoutId id="2147483652" r:id="rId5"/>
    <p:sldLayoutId id="2147483671" r:id="rId6"/>
    <p:sldLayoutId id="2147483676" r:id="rId7"/>
    <p:sldLayoutId id="2147483657" r:id="rId8"/>
    <p:sldLayoutId id="2147483656" r:id="rId9"/>
    <p:sldLayoutId id="2147483665" r:id="rId10"/>
    <p:sldLayoutId id="2147483674" r:id="rId11"/>
    <p:sldLayoutId id="2147483659" r:id="rId12"/>
    <p:sldLayoutId id="2147483670" r:id="rId13"/>
    <p:sldLayoutId id="2147483672" r:id="rId14"/>
    <p:sldLayoutId id="2147483675" r:id="rId15"/>
    <p:sldLayoutId id="2147483679" r:id="rId16"/>
    <p:sldLayoutId id="2147483681" r:id="rId17"/>
    <p:sldLayoutId id="2147483682" r:id="rId18"/>
    <p:sldLayoutId id="2147483683" r:id="rId19"/>
    <p:sldLayoutId id="2147483684" r:id="rId20"/>
    <p:sldLayoutId id="2147483688" r:id="rId21"/>
    <p:sldLayoutId id="2147483689" r:id="rId22"/>
    <p:sldLayoutId id="2147483690" r:id="rId23"/>
    <p:sldLayoutId id="2147483691"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svg"/><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image" Target="../media/image27.sv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6.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0.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0.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16.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0.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16.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image" Target="../media/image62.sv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6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6.pn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3" Type="http://schemas.openxmlformats.org/officeDocument/2006/relationships/image" Target="../media/image69.png"/><Relationship Id="rId7" Type="http://schemas.openxmlformats.org/officeDocument/2006/relationships/image" Target="../media/image73.png"/><Relationship Id="rId12" Type="http://schemas.openxmlformats.org/officeDocument/2006/relationships/image" Target="../media/image78.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8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87.jpeg"/><Relationship Id="rId7" Type="http://schemas.openxmlformats.org/officeDocument/2006/relationships/image" Target="../media/image91.png"/><Relationship Id="rId2" Type="http://schemas.openxmlformats.org/officeDocument/2006/relationships/notesSlide" Target="../notesSlides/notesSlide69.xml"/><Relationship Id="rId1" Type="http://schemas.openxmlformats.org/officeDocument/2006/relationships/slideLayout" Target="../slideLayouts/slideLayout10.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 Id="rId9" Type="http://schemas.openxmlformats.org/officeDocument/2006/relationships/image" Target="../media/image93.jpe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94.jpeg"/><Relationship Id="rId7" Type="http://schemas.openxmlformats.org/officeDocument/2006/relationships/image" Target="../media/image98.jpeg"/><Relationship Id="rId2" Type="http://schemas.openxmlformats.org/officeDocument/2006/relationships/notesSlide" Target="../notesSlides/notesSlide73.xml"/><Relationship Id="rId1" Type="http://schemas.openxmlformats.org/officeDocument/2006/relationships/slideLayout" Target="../slideLayouts/slideLayout21.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6.xml"/><Relationship Id="rId1" Type="http://schemas.openxmlformats.org/officeDocument/2006/relationships/slideLayout" Target="../slideLayouts/slideLayout6.xml"/><Relationship Id="rId5" Type="http://schemas.openxmlformats.org/officeDocument/2006/relationships/image" Target="../media/image102.svg"/><Relationship Id="rId4" Type="http://schemas.openxmlformats.org/officeDocument/2006/relationships/image" Target="../media/image101.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78.xml"/><Relationship Id="rId1" Type="http://schemas.openxmlformats.org/officeDocument/2006/relationships/slideLayout" Target="../slideLayouts/slideLayout3.xml"/><Relationship Id="rId4" Type="http://schemas.openxmlformats.org/officeDocument/2006/relationships/image" Target="../media/image104.png"/></Relationships>
</file>

<file path=ppt/slides/_rels/slide7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A3421-94AB-095F-5108-625494E20B93}"/>
            </a:ext>
          </a:extLst>
        </p:cNvPr>
        <p:cNvGrpSpPr/>
        <p:nvPr/>
      </p:nvGrpSpPr>
      <p:grpSpPr>
        <a:xfrm>
          <a:off x="0" y="0"/>
          <a:ext cx="0" cy="0"/>
          <a:chOff x="0" y="0"/>
          <a:chExt cx="0" cy="0"/>
        </a:xfrm>
      </p:grpSpPr>
      <p:sp>
        <p:nvSpPr>
          <p:cNvPr id="8" name="Subtitle 1">
            <a:extLst>
              <a:ext uri="{FF2B5EF4-FFF2-40B4-BE49-F238E27FC236}">
                <a16:creationId xmlns:a16="http://schemas.microsoft.com/office/drawing/2014/main" id="{9BA68EDC-F630-1F76-918D-DB4A9C93C52B}"/>
              </a:ext>
            </a:extLst>
          </p:cNvPr>
          <p:cNvSpPr>
            <a:spLocks noGrp="1"/>
          </p:cNvSpPr>
          <p:nvPr>
            <p:ph type="subTitle" idx="1"/>
          </p:nvPr>
        </p:nvSpPr>
        <p:spPr/>
        <p:txBody>
          <a:bodyPr/>
          <a:lstStyle/>
          <a:p>
            <a:r>
              <a:rPr lang="en-US" sz="2800" dirty="0"/>
              <a:t>Tobacco Dependence Adviser Training Course: </a:t>
            </a:r>
            <a:r>
              <a:rPr lang="en-US" sz="2800" b="0" dirty="0"/>
              <a:t>Inpatient</a:t>
            </a:r>
            <a:r>
              <a:rPr lang="en-US" sz="2800" dirty="0"/>
              <a:t> </a:t>
            </a:r>
            <a:r>
              <a:rPr lang="en-US" sz="2800" b="0" dirty="0"/>
              <a:t>Mental Health </a:t>
            </a:r>
            <a:endParaRPr lang="en-US" sz="1050" b="0" dirty="0"/>
          </a:p>
          <a:p>
            <a:br>
              <a:rPr lang="en-US" b="0" dirty="0"/>
            </a:br>
            <a:endParaRPr lang="en-US" b="0" dirty="0"/>
          </a:p>
        </p:txBody>
      </p:sp>
      <p:sp>
        <p:nvSpPr>
          <p:cNvPr id="3" name="Text Placeholder 3">
            <a:extLst>
              <a:ext uri="{FF2B5EF4-FFF2-40B4-BE49-F238E27FC236}">
                <a16:creationId xmlns:a16="http://schemas.microsoft.com/office/drawing/2014/main" id="{D58654F1-3874-EA30-ADD7-16588B609BFB}"/>
              </a:ext>
            </a:extLst>
          </p:cNvPr>
          <p:cNvSpPr>
            <a:spLocks noGrp="1"/>
          </p:cNvSpPr>
          <p:nvPr>
            <p:ph type="body" sz="quarter" idx="11"/>
          </p:nvPr>
        </p:nvSpPr>
        <p:spPr/>
        <p:txBody>
          <a:bodyPr/>
          <a:lstStyle/>
          <a:p>
            <a:r>
              <a:rPr lang="en-US" dirty="0"/>
              <a:t>Trainer: X</a:t>
            </a:r>
          </a:p>
        </p:txBody>
      </p:sp>
      <p:sp>
        <p:nvSpPr>
          <p:cNvPr id="4" name="Text Placeholder 5">
            <a:extLst>
              <a:ext uri="{FF2B5EF4-FFF2-40B4-BE49-F238E27FC236}">
                <a16:creationId xmlns:a16="http://schemas.microsoft.com/office/drawing/2014/main" id="{3CE9A936-F5F6-F074-32F7-6407F484955E}"/>
              </a:ext>
            </a:extLst>
          </p:cNvPr>
          <p:cNvSpPr>
            <a:spLocks noGrp="1"/>
          </p:cNvSpPr>
          <p:nvPr>
            <p:ph type="body" sz="quarter" idx="12"/>
          </p:nvPr>
        </p:nvSpPr>
        <p:spPr/>
        <p:txBody>
          <a:bodyPr/>
          <a:lstStyle/>
          <a:p>
            <a:r>
              <a:rPr lang="en-US" dirty="0"/>
              <a:t>Admin / Technical support: X</a:t>
            </a:r>
          </a:p>
        </p:txBody>
      </p:sp>
      <p:sp>
        <p:nvSpPr>
          <p:cNvPr id="5" name="Text Placeholder 6">
            <a:extLst>
              <a:ext uri="{FF2B5EF4-FFF2-40B4-BE49-F238E27FC236}">
                <a16:creationId xmlns:a16="http://schemas.microsoft.com/office/drawing/2014/main" id="{6607EEDE-8A46-0FF2-BA58-9185E724BCC5}"/>
              </a:ext>
            </a:extLst>
          </p:cNvPr>
          <p:cNvSpPr>
            <a:spLocks noGrp="1"/>
          </p:cNvSpPr>
          <p:nvPr>
            <p:ph type="body" sz="quarter" idx="13"/>
          </p:nvPr>
        </p:nvSpPr>
        <p:spPr/>
        <p:txBody>
          <a:bodyPr/>
          <a:lstStyle/>
          <a:p>
            <a:r>
              <a:rPr lang="en-US" dirty="0"/>
              <a:t>Trainer: X </a:t>
            </a:r>
          </a:p>
        </p:txBody>
      </p:sp>
    </p:spTree>
    <p:extLst>
      <p:ext uri="{BB962C8B-B14F-4D97-AF65-F5344CB8AC3E}">
        <p14:creationId xmlns:p14="http://schemas.microsoft.com/office/powerpoint/2010/main" val="753316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2E692-4BEF-7B5C-10CF-326C78CDB7C0}"/>
            </a:ext>
          </a:extLst>
        </p:cNvPr>
        <p:cNvGrpSpPr/>
        <p:nvPr/>
      </p:nvGrpSpPr>
      <p:grpSpPr>
        <a:xfrm>
          <a:off x="0" y="0"/>
          <a:ext cx="0" cy="0"/>
          <a:chOff x="0" y="0"/>
          <a:chExt cx="0" cy="0"/>
        </a:xfrm>
      </p:grpSpPr>
      <p:sp>
        <p:nvSpPr>
          <p:cNvPr id="10" name="object 5">
            <a:extLst>
              <a:ext uri="{FF2B5EF4-FFF2-40B4-BE49-F238E27FC236}">
                <a16:creationId xmlns:a16="http://schemas.microsoft.com/office/drawing/2014/main" id="{CBF54F81-0CB0-EEBD-3F80-9CA00727822F}"/>
              </a:ext>
            </a:extLst>
          </p:cNvPr>
          <p:cNvSpPr/>
          <p:nvPr/>
        </p:nvSpPr>
        <p:spPr>
          <a:xfrm>
            <a:off x="-1" y="4217050"/>
            <a:ext cx="9144002"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2" name="Title 1">
            <a:extLst>
              <a:ext uri="{FF2B5EF4-FFF2-40B4-BE49-F238E27FC236}">
                <a16:creationId xmlns:a16="http://schemas.microsoft.com/office/drawing/2014/main" id="{2902179F-57EE-3614-72B7-6D8A4D4984BE}"/>
              </a:ext>
            </a:extLst>
          </p:cNvPr>
          <p:cNvSpPr>
            <a:spLocks noGrp="1"/>
          </p:cNvSpPr>
          <p:nvPr>
            <p:ph type="title"/>
          </p:nvPr>
        </p:nvSpPr>
        <p:spPr>
          <a:xfrm>
            <a:off x="571500" y="152400"/>
            <a:ext cx="7962900" cy="1066800"/>
          </a:xfrm>
        </p:spPr>
        <p:txBody>
          <a:bodyPr/>
          <a:lstStyle/>
          <a:p>
            <a:r>
              <a:rPr lang="en-US" dirty="0"/>
              <a:t>Course programme – Day 2</a:t>
            </a:r>
          </a:p>
        </p:txBody>
      </p:sp>
      <p:sp>
        <p:nvSpPr>
          <p:cNvPr id="9" name="object 5">
            <a:extLst>
              <a:ext uri="{FF2B5EF4-FFF2-40B4-BE49-F238E27FC236}">
                <a16:creationId xmlns:a16="http://schemas.microsoft.com/office/drawing/2014/main" id="{016F89B6-2688-C095-C2FD-AEE6245E2DFB}"/>
              </a:ext>
            </a:extLst>
          </p:cNvPr>
          <p:cNvSpPr/>
          <p:nvPr/>
        </p:nvSpPr>
        <p:spPr>
          <a:xfrm>
            <a:off x="9198" y="3167404"/>
            <a:ext cx="9128077"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8" name="object 5">
            <a:extLst>
              <a:ext uri="{FF2B5EF4-FFF2-40B4-BE49-F238E27FC236}">
                <a16:creationId xmlns:a16="http://schemas.microsoft.com/office/drawing/2014/main" id="{DCFBAB73-78CB-E3CA-633F-6408FB66221A}"/>
              </a:ext>
            </a:extLst>
          </p:cNvPr>
          <p:cNvSpPr/>
          <p:nvPr/>
        </p:nvSpPr>
        <p:spPr>
          <a:xfrm>
            <a:off x="-2" y="2065118"/>
            <a:ext cx="9144002"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6" name="Footer Placeholder 3">
            <a:extLst>
              <a:ext uri="{FF2B5EF4-FFF2-40B4-BE49-F238E27FC236}">
                <a16:creationId xmlns:a16="http://schemas.microsoft.com/office/drawing/2014/main" id="{762EDA87-0EE3-2342-A6EA-94A1D88D5081}"/>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4" name="Content Placeholder 2">
            <a:extLst>
              <a:ext uri="{FF2B5EF4-FFF2-40B4-BE49-F238E27FC236}">
                <a16:creationId xmlns:a16="http://schemas.microsoft.com/office/drawing/2014/main" id="{EE707664-4F0D-7FBC-83D2-5551805FCA6B}"/>
              </a:ext>
            </a:extLst>
          </p:cNvPr>
          <p:cNvSpPr txBox="1">
            <a:spLocks/>
          </p:cNvSpPr>
          <p:nvPr/>
        </p:nvSpPr>
        <p:spPr bwMode="auto">
          <a:xfrm>
            <a:off x="588961" y="1585141"/>
            <a:ext cx="7966075"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50000"/>
              </a:lnSpc>
            </a:pPr>
            <a:r>
              <a:rPr lang="en-US" dirty="0"/>
              <a:t>Initial assessment and treatment plan</a:t>
            </a:r>
          </a:p>
          <a:p>
            <a:pPr>
              <a:lnSpc>
                <a:spcPct val="150000"/>
              </a:lnSpc>
            </a:pPr>
            <a:r>
              <a:rPr lang="en-US" dirty="0"/>
              <a:t>Carbon monoxide testing: a motivational tool</a:t>
            </a:r>
          </a:p>
          <a:p>
            <a:pPr>
              <a:lnSpc>
                <a:spcPct val="150000"/>
              </a:lnSpc>
            </a:pPr>
            <a:r>
              <a:rPr lang="en-CA" dirty="0"/>
              <a:t>Smoking and psychotropic medication interactions</a:t>
            </a:r>
            <a:endParaRPr lang="en-GB" dirty="0"/>
          </a:p>
          <a:p>
            <a:pPr>
              <a:lnSpc>
                <a:spcPct val="150000"/>
              </a:lnSpc>
            </a:pPr>
            <a:r>
              <a:rPr lang="en-GB" dirty="0"/>
              <a:t>Harm reduction (Cut Down and Then Stop) </a:t>
            </a:r>
          </a:p>
          <a:p>
            <a:pPr>
              <a:lnSpc>
                <a:spcPct val="150000"/>
              </a:lnSpc>
            </a:pPr>
            <a:r>
              <a:rPr lang="en-GB" dirty="0"/>
              <a:t>Follow-up scenarios</a:t>
            </a:r>
          </a:p>
          <a:p>
            <a:pPr>
              <a:lnSpc>
                <a:spcPct val="150000"/>
              </a:lnSpc>
            </a:pPr>
            <a:r>
              <a:rPr lang="en-US" dirty="0"/>
              <a:t>Preparing for discharge and post-discharge follow-up</a:t>
            </a:r>
          </a:p>
          <a:p>
            <a:pPr>
              <a:lnSpc>
                <a:spcPct val="150000"/>
              </a:lnSpc>
            </a:pPr>
            <a:r>
              <a:rPr lang="en-US" dirty="0"/>
              <a:t>Responding to patient scenarios</a:t>
            </a:r>
          </a:p>
          <a:p>
            <a:pPr marL="0" indent="0">
              <a:lnSpc>
                <a:spcPts val="2600"/>
              </a:lnSpc>
              <a:buFont typeface="Lucida Grande" panose="020B0600040502020204" pitchFamily="34" charset="0"/>
              <a:buNone/>
            </a:pPr>
            <a:endParaRPr lang="en-US" dirty="0"/>
          </a:p>
        </p:txBody>
      </p:sp>
    </p:spTree>
    <p:extLst>
      <p:ext uri="{BB962C8B-B14F-4D97-AF65-F5344CB8AC3E}">
        <p14:creationId xmlns:p14="http://schemas.microsoft.com/office/powerpoint/2010/main" val="2499014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33C355-53C8-9979-BED2-5DF8C2C35006}"/>
              </a:ext>
            </a:extLst>
          </p:cNvPr>
          <p:cNvSpPr>
            <a:spLocks noGrp="1"/>
          </p:cNvSpPr>
          <p:nvPr>
            <p:ph type="body" sz="quarter" idx="10"/>
          </p:nvPr>
        </p:nvSpPr>
        <p:spPr/>
        <p:txBody>
          <a:bodyPr/>
          <a:lstStyle/>
          <a:p>
            <a:r>
              <a:rPr lang="en-US" dirty="0">
                <a:latin typeface="Arial"/>
                <a:cs typeface="Arial"/>
              </a:rPr>
              <a:t>Mental illness, smoking and stopping: changing lives</a:t>
            </a:r>
          </a:p>
        </p:txBody>
      </p:sp>
    </p:spTree>
    <p:extLst>
      <p:ext uri="{BB962C8B-B14F-4D97-AF65-F5344CB8AC3E}">
        <p14:creationId xmlns:p14="http://schemas.microsoft.com/office/powerpoint/2010/main" val="2439682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A4067-5AA5-A7A2-E436-76ACCBEF04A8}"/>
              </a:ext>
            </a:extLst>
          </p:cNvPr>
          <p:cNvSpPr>
            <a:spLocks noGrp="1"/>
          </p:cNvSpPr>
          <p:nvPr>
            <p:ph type="title"/>
          </p:nvPr>
        </p:nvSpPr>
        <p:spPr/>
        <p:txBody>
          <a:bodyPr/>
          <a:lstStyle/>
          <a:p>
            <a:r>
              <a:rPr lang="en-US" dirty="0"/>
              <a:t>Big inequalities in smoking rates</a:t>
            </a:r>
          </a:p>
        </p:txBody>
      </p:sp>
      <p:grpSp>
        <p:nvGrpSpPr>
          <p:cNvPr id="4" name="Group 3">
            <a:extLst>
              <a:ext uri="{FF2B5EF4-FFF2-40B4-BE49-F238E27FC236}">
                <a16:creationId xmlns:a16="http://schemas.microsoft.com/office/drawing/2014/main" id="{1F22FE75-6FF7-8FBD-617D-F50FCE5E5628}"/>
              </a:ext>
            </a:extLst>
          </p:cNvPr>
          <p:cNvGrpSpPr/>
          <p:nvPr/>
        </p:nvGrpSpPr>
        <p:grpSpPr>
          <a:xfrm>
            <a:off x="707866" y="1821613"/>
            <a:ext cx="3716415" cy="1819664"/>
            <a:chOff x="684213" y="1820022"/>
            <a:chExt cx="3789313" cy="2072640"/>
          </a:xfrm>
        </p:grpSpPr>
        <p:grpSp>
          <p:nvGrpSpPr>
            <p:cNvPr id="5" name="Group 4">
              <a:extLst>
                <a:ext uri="{FF2B5EF4-FFF2-40B4-BE49-F238E27FC236}">
                  <a16:creationId xmlns:a16="http://schemas.microsoft.com/office/drawing/2014/main" id="{5A9B3F9B-1C5C-A67D-ECFE-88A61108C55D}"/>
                </a:ext>
              </a:extLst>
            </p:cNvPr>
            <p:cNvGrpSpPr/>
            <p:nvPr/>
          </p:nvGrpSpPr>
          <p:grpSpPr>
            <a:xfrm>
              <a:off x="684213" y="1820022"/>
              <a:ext cx="3789313" cy="2072640"/>
              <a:chOff x="684213" y="1820022"/>
              <a:chExt cx="3789313" cy="2072640"/>
            </a:xfrm>
          </p:grpSpPr>
          <p:sp>
            <p:nvSpPr>
              <p:cNvPr id="38" name="Rounded Rectangle 37">
                <a:extLst>
                  <a:ext uri="{FF2B5EF4-FFF2-40B4-BE49-F238E27FC236}">
                    <a16:creationId xmlns:a16="http://schemas.microsoft.com/office/drawing/2014/main" id="{33F7574E-BE2A-45C5-B14B-5414E4E1736E}"/>
                  </a:ext>
                </a:extLst>
              </p:cNvPr>
              <p:cNvSpPr/>
              <p:nvPr/>
            </p:nvSpPr>
            <p:spPr bwMode="auto">
              <a:xfrm>
                <a:off x="684213"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9" name="Text Placeholder 3">
                <a:extLst>
                  <a:ext uri="{FF2B5EF4-FFF2-40B4-BE49-F238E27FC236}">
                    <a16:creationId xmlns:a16="http://schemas.microsoft.com/office/drawing/2014/main" id="{91F163F0-B27A-88EC-FD9E-4C7C89DB31E9}"/>
                  </a:ext>
                </a:extLst>
              </p:cNvPr>
              <p:cNvSpPr txBox="1">
                <a:spLocks/>
              </p:cNvSpPr>
              <p:nvPr/>
            </p:nvSpPr>
            <p:spPr>
              <a:xfrm>
                <a:off x="828515" y="2022941"/>
                <a:ext cx="3500709"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13% </a:t>
                </a:r>
                <a:r>
                  <a:rPr lang="en-US" sz="1600" b="1" dirty="0">
                    <a:solidFill>
                      <a:schemeClr val="accent6">
                        <a:lumMod val="50000"/>
                      </a:schemeClr>
                    </a:solidFill>
                    <a:latin typeface="Arial" panose="020B0604020202020204" pitchFamily="34" charset="0"/>
                    <a:cs typeface="Arial" panose="020B0604020202020204" pitchFamily="34" charset="0"/>
                  </a:rPr>
                  <a:t>general population </a:t>
                </a:r>
              </a:p>
            </p:txBody>
          </p:sp>
        </p:grpSp>
        <p:grpSp>
          <p:nvGrpSpPr>
            <p:cNvPr id="7" name="Group 6">
              <a:extLst>
                <a:ext uri="{FF2B5EF4-FFF2-40B4-BE49-F238E27FC236}">
                  <a16:creationId xmlns:a16="http://schemas.microsoft.com/office/drawing/2014/main" id="{CC93F8AD-E258-00C3-E10D-649CEC2C88AD}"/>
                </a:ext>
              </a:extLst>
            </p:cNvPr>
            <p:cNvGrpSpPr/>
            <p:nvPr/>
          </p:nvGrpSpPr>
          <p:grpSpPr>
            <a:xfrm>
              <a:off x="1056265" y="2889022"/>
              <a:ext cx="3045208" cy="520610"/>
              <a:chOff x="904352" y="5269323"/>
              <a:chExt cx="3045208" cy="520610"/>
            </a:xfrm>
          </p:grpSpPr>
          <p:grpSp>
            <p:nvGrpSpPr>
              <p:cNvPr id="8" name="Group 7">
                <a:extLst>
                  <a:ext uri="{FF2B5EF4-FFF2-40B4-BE49-F238E27FC236}">
                    <a16:creationId xmlns:a16="http://schemas.microsoft.com/office/drawing/2014/main" id="{1A4A8641-C0E3-1B32-9E82-8282F3E45AEC}"/>
                  </a:ext>
                </a:extLst>
              </p:cNvPr>
              <p:cNvGrpSpPr/>
              <p:nvPr/>
            </p:nvGrpSpPr>
            <p:grpSpPr>
              <a:xfrm>
                <a:off x="904352" y="5269323"/>
                <a:ext cx="255150" cy="520610"/>
                <a:chOff x="4204393" y="2097098"/>
                <a:chExt cx="420137" cy="857250"/>
              </a:xfrm>
            </p:grpSpPr>
            <p:sp>
              <p:nvSpPr>
                <p:cNvPr id="36" name="Freeform 35">
                  <a:extLst>
                    <a:ext uri="{FF2B5EF4-FFF2-40B4-BE49-F238E27FC236}">
                      <a16:creationId xmlns:a16="http://schemas.microsoft.com/office/drawing/2014/main" id="{A6A9C221-8642-169F-A128-CAEBB073834F}"/>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37" name="Freeform 36">
                  <a:extLst>
                    <a:ext uri="{FF2B5EF4-FFF2-40B4-BE49-F238E27FC236}">
                      <a16:creationId xmlns:a16="http://schemas.microsoft.com/office/drawing/2014/main" id="{45E1CDEE-874C-1C27-3C77-C057517C3A7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 name="Group 8">
                <a:extLst>
                  <a:ext uri="{FF2B5EF4-FFF2-40B4-BE49-F238E27FC236}">
                    <a16:creationId xmlns:a16="http://schemas.microsoft.com/office/drawing/2014/main" id="{C5C3C29D-0A6E-1CD7-40A5-9288084CE140}"/>
                  </a:ext>
                </a:extLst>
              </p:cNvPr>
              <p:cNvGrpSpPr/>
              <p:nvPr/>
            </p:nvGrpSpPr>
            <p:grpSpPr>
              <a:xfrm>
                <a:off x="1214708" y="5269323"/>
                <a:ext cx="254520" cy="520610"/>
                <a:chOff x="4783193" y="2097098"/>
                <a:chExt cx="419100" cy="857250"/>
              </a:xfrm>
            </p:grpSpPr>
            <p:sp>
              <p:nvSpPr>
                <p:cNvPr id="34" name="Freeform 33">
                  <a:extLst>
                    <a:ext uri="{FF2B5EF4-FFF2-40B4-BE49-F238E27FC236}">
                      <a16:creationId xmlns:a16="http://schemas.microsoft.com/office/drawing/2014/main" id="{0AB1B635-844A-9B5A-399D-BA37CD472E5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35" name="Freeform 34">
                  <a:extLst>
                    <a:ext uri="{FF2B5EF4-FFF2-40B4-BE49-F238E27FC236}">
                      <a16:creationId xmlns:a16="http://schemas.microsoft.com/office/drawing/2014/main" id="{45DAAE2A-F3E4-229E-E6F4-9E067336EB3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10" name="Group 9">
                <a:extLst>
                  <a:ext uri="{FF2B5EF4-FFF2-40B4-BE49-F238E27FC236}">
                    <a16:creationId xmlns:a16="http://schemas.microsoft.com/office/drawing/2014/main" id="{0844DFA0-1CEC-95BA-B176-6C30815FBD63}"/>
                  </a:ext>
                </a:extLst>
              </p:cNvPr>
              <p:cNvGrpSpPr/>
              <p:nvPr/>
            </p:nvGrpSpPr>
            <p:grpSpPr>
              <a:xfrm>
                <a:off x="1524434" y="5269323"/>
                <a:ext cx="255150" cy="520610"/>
                <a:chOff x="4204393" y="2097098"/>
                <a:chExt cx="420137" cy="857250"/>
              </a:xfrm>
            </p:grpSpPr>
            <p:sp>
              <p:nvSpPr>
                <p:cNvPr id="32" name="Freeform 31">
                  <a:extLst>
                    <a:ext uri="{FF2B5EF4-FFF2-40B4-BE49-F238E27FC236}">
                      <a16:creationId xmlns:a16="http://schemas.microsoft.com/office/drawing/2014/main" id="{07192042-44CA-41B9-1068-9D42A176CED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33" name="Freeform 32">
                  <a:extLst>
                    <a:ext uri="{FF2B5EF4-FFF2-40B4-BE49-F238E27FC236}">
                      <a16:creationId xmlns:a16="http://schemas.microsoft.com/office/drawing/2014/main" id="{E3F80E62-7566-199F-E612-B56EE64FE5C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1" name="Group 10">
                <a:extLst>
                  <a:ext uri="{FF2B5EF4-FFF2-40B4-BE49-F238E27FC236}">
                    <a16:creationId xmlns:a16="http://schemas.microsoft.com/office/drawing/2014/main" id="{81FE5088-54EA-C58A-F805-D0B73B72124B}"/>
                  </a:ext>
                </a:extLst>
              </p:cNvPr>
              <p:cNvGrpSpPr/>
              <p:nvPr/>
            </p:nvGrpSpPr>
            <p:grpSpPr>
              <a:xfrm>
                <a:off x="1834790" y="5269323"/>
                <a:ext cx="254520" cy="520610"/>
                <a:chOff x="4783193" y="2097098"/>
                <a:chExt cx="419100" cy="857250"/>
              </a:xfrm>
            </p:grpSpPr>
            <p:sp>
              <p:nvSpPr>
                <p:cNvPr id="30" name="Freeform 29">
                  <a:extLst>
                    <a:ext uri="{FF2B5EF4-FFF2-40B4-BE49-F238E27FC236}">
                      <a16:creationId xmlns:a16="http://schemas.microsoft.com/office/drawing/2014/main" id="{91A4959D-FA02-3932-0548-4E1EFAD23B3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31" name="Freeform 30">
                  <a:extLst>
                    <a:ext uri="{FF2B5EF4-FFF2-40B4-BE49-F238E27FC236}">
                      <a16:creationId xmlns:a16="http://schemas.microsoft.com/office/drawing/2014/main" id="{29BB753A-E1A0-9A97-4984-93777F1D15A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12" name="Group 11">
                <a:extLst>
                  <a:ext uri="{FF2B5EF4-FFF2-40B4-BE49-F238E27FC236}">
                    <a16:creationId xmlns:a16="http://schemas.microsoft.com/office/drawing/2014/main" id="{DBE307F4-7FA2-AF9E-AC97-446911AAEEC2}"/>
                  </a:ext>
                </a:extLst>
              </p:cNvPr>
              <p:cNvGrpSpPr/>
              <p:nvPr/>
            </p:nvGrpSpPr>
            <p:grpSpPr>
              <a:xfrm>
                <a:off x="2144516" y="5269323"/>
                <a:ext cx="255150" cy="520610"/>
                <a:chOff x="4204393" y="2097098"/>
                <a:chExt cx="420137" cy="857250"/>
              </a:xfrm>
            </p:grpSpPr>
            <p:sp>
              <p:nvSpPr>
                <p:cNvPr id="28" name="Freeform 27">
                  <a:extLst>
                    <a:ext uri="{FF2B5EF4-FFF2-40B4-BE49-F238E27FC236}">
                      <a16:creationId xmlns:a16="http://schemas.microsoft.com/office/drawing/2014/main" id="{96EBCC94-CB20-8FDA-22D2-DCE8CD0168C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9" name="Freeform 28">
                  <a:extLst>
                    <a:ext uri="{FF2B5EF4-FFF2-40B4-BE49-F238E27FC236}">
                      <a16:creationId xmlns:a16="http://schemas.microsoft.com/office/drawing/2014/main" id="{7CDDD5E6-135F-992A-2441-2A56DFB8AC0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3" name="Group 12">
                <a:extLst>
                  <a:ext uri="{FF2B5EF4-FFF2-40B4-BE49-F238E27FC236}">
                    <a16:creationId xmlns:a16="http://schemas.microsoft.com/office/drawing/2014/main" id="{05D52B52-E670-975F-E198-85B9A561BB13}"/>
                  </a:ext>
                </a:extLst>
              </p:cNvPr>
              <p:cNvGrpSpPr/>
              <p:nvPr/>
            </p:nvGrpSpPr>
            <p:grpSpPr>
              <a:xfrm>
                <a:off x="2454872" y="5269323"/>
                <a:ext cx="254520" cy="520610"/>
                <a:chOff x="4783193" y="2097098"/>
                <a:chExt cx="419100" cy="857250"/>
              </a:xfrm>
            </p:grpSpPr>
            <p:sp>
              <p:nvSpPr>
                <p:cNvPr id="26" name="Freeform 25">
                  <a:extLst>
                    <a:ext uri="{FF2B5EF4-FFF2-40B4-BE49-F238E27FC236}">
                      <a16:creationId xmlns:a16="http://schemas.microsoft.com/office/drawing/2014/main" id="{59E42233-920F-7815-2B73-72DA0656665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7" name="Freeform 26">
                  <a:extLst>
                    <a:ext uri="{FF2B5EF4-FFF2-40B4-BE49-F238E27FC236}">
                      <a16:creationId xmlns:a16="http://schemas.microsoft.com/office/drawing/2014/main" id="{B8AA61E4-F31F-4269-0C16-85A34637DE1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14" name="Group 13">
                <a:extLst>
                  <a:ext uri="{FF2B5EF4-FFF2-40B4-BE49-F238E27FC236}">
                    <a16:creationId xmlns:a16="http://schemas.microsoft.com/office/drawing/2014/main" id="{13D244F5-2D3D-D629-A47E-98B0D0ADEF1C}"/>
                  </a:ext>
                </a:extLst>
              </p:cNvPr>
              <p:cNvGrpSpPr/>
              <p:nvPr/>
            </p:nvGrpSpPr>
            <p:grpSpPr>
              <a:xfrm>
                <a:off x="2764598" y="5269323"/>
                <a:ext cx="255150" cy="520610"/>
                <a:chOff x="4204393" y="2097098"/>
                <a:chExt cx="420137" cy="857250"/>
              </a:xfrm>
            </p:grpSpPr>
            <p:sp>
              <p:nvSpPr>
                <p:cNvPr id="24" name="Freeform 23">
                  <a:extLst>
                    <a:ext uri="{FF2B5EF4-FFF2-40B4-BE49-F238E27FC236}">
                      <a16:creationId xmlns:a16="http://schemas.microsoft.com/office/drawing/2014/main" id="{0A0D769B-3A3D-EAB3-AAD1-768AAC1A928A}"/>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44F6224B-0202-7D73-F717-2BDFDA498E8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5" name="Group 14">
                <a:extLst>
                  <a:ext uri="{FF2B5EF4-FFF2-40B4-BE49-F238E27FC236}">
                    <a16:creationId xmlns:a16="http://schemas.microsoft.com/office/drawing/2014/main" id="{084DF265-BE5F-E6D1-4C2D-46F70DEFDAFB}"/>
                  </a:ext>
                </a:extLst>
              </p:cNvPr>
              <p:cNvGrpSpPr/>
              <p:nvPr/>
            </p:nvGrpSpPr>
            <p:grpSpPr>
              <a:xfrm>
                <a:off x="3074954" y="5269323"/>
                <a:ext cx="254520" cy="520610"/>
                <a:chOff x="4783193" y="2097098"/>
                <a:chExt cx="419100" cy="857250"/>
              </a:xfrm>
            </p:grpSpPr>
            <p:sp>
              <p:nvSpPr>
                <p:cNvPr id="22" name="Freeform 21">
                  <a:extLst>
                    <a:ext uri="{FF2B5EF4-FFF2-40B4-BE49-F238E27FC236}">
                      <a16:creationId xmlns:a16="http://schemas.microsoft.com/office/drawing/2014/main" id="{EED3824A-3D41-C4C9-3843-3A4B396F824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89B678A8-7F00-A62F-E859-51395C3AFF9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16" name="Group 15">
                <a:extLst>
                  <a:ext uri="{FF2B5EF4-FFF2-40B4-BE49-F238E27FC236}">
                    <a16:creationId xmlns:a16="http://schemas.microsoft.com/office/drawing/2014/main" id="{8D5D0192-F6E8-B7DD-CCFB-06DA329DFBDB}"/>
                  </a:ext>
                </a:extLst>
              </p:cNvPr>
              <p:cNvGrpSpPr/>
              <p:nvPr/>
            </p:nvGrpSpPr>
            <p:grpSpPr>
              <a:xfrm>
                <a:off x="3384680" y="5269323"/>
                <a:ext cx="255150" cy="520610"/>
                <a:chOff x="4204393" y="2097098"/>
                <a:chExt cx="420137" cy="857250"/>
              </a:xfrm>
            </p:grpSpPr>
            <p:sp>
              <p:nvSpPr>
                <p:cNvPr id="20" name="Freeform 19">
                  <a:extLst>
                    <a:ext uri="{FF2B5EF4-FFF2-40B4-BE49-F238E27FC236}">
                      <a16:creationId xmlns:a16="http://schemas.microsoft.com/office/drawing/2014/main" id="{50B7221F-0ACC-43E6-C414-818B644A4A58}"/>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C49BD537-DC26-EC57-E891-97AB476DB26C}"/>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7" name="Group 16">
                <a:extLst>
                  <a:ext uri="{FF2B5EF4-FFF2-40B4-BE49-F238E27FC236}">
                    <a16:creationId xmlns:a16="http://schemas.microsoft.com/office/drawing/2014/main" id="{280BFEA9-51E3-4A55-63E0-884F357367B4}"/>
                  </a:ext>
                </a:extLst>
              </p:cNvPr>
              <p:cNvGrpSpPr/>
              <p:nvPr/>
            </p:nvGrpSpPr>
            <p:grpSpPr>
              <a:xfrm>
                <a:off x="3695040" y="5269323"/>
                <a:ext cx="254520" cy="520610"/>
                <a:chOff x="4783193" y="2097098"/>
                <a:chExt cx="419100" cy="857250"/>
              </a:xfrm>
            </p:grpSpPr>
            <p:sp>
              <p:nvSpPr>
                <p:cNvPr id="18" name="Freeform 17">
                  <a:extLst>
                    <a:ext uri="{FF2B5EF4-FFF2-40B4-BE49-F238E27FC236}">
                      <a16:creationId xmlns:a16="http://schemas.microsoft.com/office/drawing/2014/main" id="{429688D9-832B-950F-1092-53552F26D63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B8E6C5B5-433F-2ED8-4C4C-89C9A88B2BB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grpSp>
        <p:nvGrpSpPr>
          <p:cNvPr id="40" name="Group 39">
            <a:extLst>
              <a:ext uri="{FF2B5EF4-FFF2-40B4-BE49-F238E27FC236}">
                <a16:creationId xmlns:a16="http://schemas.microsoft.com/office/drawing/2014/main" id="{876C2DAB-32AC-E117-82A5-AD17524CDD16}"/>
              </a:ext>
            </a:extLst>
          </p:cNvPr>
          <p:cNvGrpSpPr/>
          <p:nvPr/>
        </p:nvGrpSpPr>
        <p:grpSpPr>
          <a:xfrm>
            <a:off x="4630158" y="1824269"/>
            <a:ext cx="3716416" cy="1819664"/>
            <a:chOff x="4652194" y="1820022"/>
            <a:chExt cx="3789313" cy="2072640"/>
          </a:xfrm>
        </p:grpSpPr>
        <p:grpSp>
          <p:nvGrpSpPr>
            <p:cNvPr id="41" name="Group 40">
              <a:extLst>
                <a:ext uri="{FF2B5EF4-FFF2-40B4-BE49-F238E27FC236}">
                  <a16:creationId xmlns:a16="http://schemas.microsoft.com/office/drawing/2014/main" id="{ED5BDFE1-3B74-F34E-27E5-15A03CE9031E}"/>
                </a:ext>
              </a:extLst>
            </p:cNvPr>
            <p:cNvGrpSpPr/>
            <p:nvPr/>
          </p:nvGrpSpPr>
          <p:grpSpPr>
            <a:xfrm>
              <a:off x="4652194" y="1820022"/>
              <a:ext cx="3789313" cy="2072640"/>
              <a:chOff x="4652194" y="1820022"/>
              <a:chExt cx="3789313" cy="2072640"/>
            </a:xfrm>
          </p:grpSpPr>
          <p:sp>
            <p:nvSpPr>
              <p:cNvPr id="73" name="Rounded Rectangle 72">
                <a:extLst>
                  <a:ext uri="{FF2B5EF4-FFF2-40B4-BE49-F238E27FC236}">
                    <a16:creationId xmlns:a16="http://schemas.microsoft.com/office/drawing/2014/main" id="{16033AA1-BA0F-17BF-0CE6-378DFDEC1C09}"/>
                  </a:ext>
                </a:extLst>
              </p:cNvPr>
              <p:cNvSpPr/>
              <p:nvPr/>
            </p:nvSpPr>
            <p:spPr bwMode="auto">
              <a:xfrm>
                <a:off x="4652194"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4" name="Text Placeholder 3">
                <a:extLst>
                  <a:ext uri="{FF2B5EF4-FFF2-40B4-BE49-F238E27FC236}">
                    <a16:creationId xmlns:a16="http://schemas.microsoft.com/office/drawing/2014/main" id="{D40DC16D-8760-9555-D90A-FE44522CB9D6}"/>
                  </a:ext>
                </a:extLst>
              </p:cNvPr>
              <p:cNvSpPr txBox="1">
                <a:spLocks/>
              </p:cNvSpPr>
              <p:nvPr/>
            </p:nvSpPr>
            <p:spPr>
              <a:xfrm>
                <a:off x="4837653" y="2022941"/>
                <a:ext cx="3477832"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40% </a:t>
                </a:r>
                <a:r>
                  <a:rPr lang="en-US" sz="1600" b="1" dirty="0">
                    <a:solidFill>
                      <a:schemeClr val="accent6">
                        <a:lumMod val="50000"/>
                      </a:schemeClr>
                    </a:solidFill>
                    <a:latin typeface="Arial" panose="020B0604020202020204" pitchFamily="34" charset="0"/>
                    <a:cs typeface="Arial" panose="020B0604020202020204" pitchFamily="34" charset="0"/>
                  </a:rPr>
                  <a:t>severe mental illness </a:t>
                </a:r>
              </a:p>
            </p:txBody>
          </p:sp>
        </p:grpSp>
        <p:grpSp>
          <p:nvGrpSpPr>
            <p:cNvPr id="42" name="Group 41">
              <a:extLst>
                <a:ext uri="{FF2B5EF4-FFF2-40B4-BE49-F238E27FC236}">
                  <a16:creationId xmlns:a16="http://schemas.microsoft.com/office/drawing/2014/main" id="{AE161236-9B11-E898-B7F0-D3E183BB05B6}"/>
                </a:ext>
              </a:extLst>
            </p:cNvPr>
            <p:cNvGrpSpPr/>
            <p:nvPr/>
          </p:nvGrpSpPr>
          <p:grpSpPr>
            <a:xfrm>
              <a:off x="5024241" y="2889022"/>
              <a:ext cx="3063493" cy="520610"/>
              <a:chOff x="886067" y="5269323"/>
              <a:chExt cx="3063493" cy="520610"/>
            </a:xfrm>
          </p:grpSpPr>
          <p:grpSp>
            <p:nvGrpSpPr>
              <p:cNvPr id="43" name="Group 42">
                <a:extLst>
                  <a:ext uri="{FF2B5EF4-FFF2-40B4-BE49-F238E27FC236}">
                    <a16:creationId xmlns:a16="http://schemas.microsoft.com/office/drawing/2014/main" id="{DDCB686F-CBF5-5FE7-A085-009A958A761E}"/>
                  </a:ext>
                </a:extLst>
              </p:cNvPr>
              <p:cNvGrpSpPr/>
              <p:nvPr/>
            </p:nvGrpSpPr>
            <p:grpSpPr>
              <a:xfrm>
                <a:off x="886067" y="5269323"/>
                <a:ext cx="255150" cy="520610"/>
                <a:chOff x="4174303" y="2097098"/>
                <a:chExt cx="420139" cy="857250"/>
              </a:xfrm>
            </p:grpSpPr>
            <p:sp>
              <p:nvSpPr>
                <p:cNvPr id="71" name="Freeform 70">
                  <a:extLst>
                    <a:ext uri="{FF2B5EF4-FFF2-40B4-BE49-F238E27FC236}">
                      <a16:creationId xmlns:a16="http://schemas.microsoft.com/office/drawing/2014/main" id="{541F0436-272C-94A3-D022-61CC5C8F0735}"/>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72" name="Freeform 71">
                  <a:extLst>
                    <a:ext uri="{FF2B5EF4-FFF2-40B4-BE49-F238E27FC236}">
                      <a16:creationId xmlns:a16="http://schemas.microsoft.com/office/drawing/2014/main" id="{56E46DBC-1ADA-9CB9-6F60-D8AA62A79D48}"/>
                    </a:ext>
                  </a:extLst>
                </p:cNvPr>
                <p:cNvSpPr/>
                <p:nvPr/>
              </p:nvSpPr>
              <p:spPr>
                <a:xfrm>
                  <a:off x="4174303" y="2268547"/>
                  <a:ext cx="420139" cy="685801"/>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44" name="Group 43">
                <a:extLst>
                  <a:ext uri="{FF2B5EF4-FFF2-40B4-BE49-F238E27FC236}">
                    <a16:creationId xmlns:a16="http://schemas.microsoft.com/office/drawing/2014/main" id="{7F47113E-CAA3-5299-3D4A-9203175D7B84}"/>
                  </a:ext>
                </a:extLst>
              </p:cNvPr>
              <p:cNvGrpSpPr/>
              <p:nvPr/>
            </p:nvGrpSpPr>
            <p:grpSpPr>
              <a:xfrm>
                <a:off x="1214712" y="5269323"/>
                <a:ext cx="254521" cy="520610"/>
                <a:chOff x="4783194" y="2097098"/>
                <a:chExt cx="419101" cy="857250"/>
              </a:xfrm>
            </p:grpSpPr>
            <p:sp>
              <p:nvSpPr>
                <p:cNvPr id="69" name="Freeform 68">
                  <a:extLst>
                    <a:ext uri="{FF2B5EF4-FFF2-40B4-BE49-F238E27FC236}">
                      <a16:creationId xmlns:a16="http://schemas.microsoft.com/office/drawing/2014/main" id="{29A8C755-AC5C-F434-E608-2462B02FDD9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70" name="Freeform 69">
                  <a:extLst>
                    <a:ext uri="{FF2B5EF4-FFF2-40B4-BE49-F238E27FC236}">
                      <a16:creationId xmlns:a16="http://schemas.microsoft.com/office/drawing/2014/main" id="{DC8BCB99-28AD-3A62-8E6C-A5E17522C0D5}"/>
                    </a:ext>
                  </a:extLst>
                </p:cNvPr>
                <p:cNvSpPr/>
                <p:nvPr/>
              </p:nvSpPr>
              <p:spPr>
                <a:xfrm>
                  <a:off x="4783194" y="2268547"/>
                  <a:ext cx="419101" cy="685801"/>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45" name="Group 44">
                <a:extLst>
                  <a:ext uri="{FF2B5EF4-FFF2-40B4-BE49-F238E27FC236}">
                    <a16:creationId xmlns:a16="http://schemas.microsoft.com/office/drawing/2014/main" id="{144047FB-50B9-AC11-6173-7CE7662DC99E}"/>
                  </a:ext>
                </a:extLst>
              </p:cNvPr>
              <p:cNvGrpSpPr/>
              <p:nvPr/>
            </p:nvGrpSpPr>
            <p:grpSpPr>
              <a:xfrm>
                <a:off x="1524434" y="5269323"/>
                <a:ext cx="255150" cy="520610"/>
                <a:chOff x="4204393" y="2097098"/>
                <a:chExt cx="420137" cy="857250"/>
              </a:xfrm>
            </p:grpSpPr>
            <p:sp>
              <p:nvSpPr>
                <p:cNvPr id="67" name="Freeform 66">
                  <a:extLst>
                    <a:ext uri="{FF2B5EF4-FFF2-40B4-BE49-F238E27FC236}">
                      <a16:creationId xmlns:a16="http://schemas.microsoft.com/office/drawing/2014/main" id="{0CFF6425-C7E1-F555-08B5-14C4AD5C5B1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DA4A09B1-2359-8AED-D6E0-6B40C09D45A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46" name="Group 45">
                <a:extLst>
                  <a:ext uri="{FF2B5EF4-FFF2-40B4-BE49-F238E27FC236}">
                    <a16:creationId xmlns:a16="http://schemas.microsoft.com/office/drawing/2014/main" id="{8052F638-9E99-4175-551C-87CCB30C7159}"/>
                  </a:ext>
                </a:extLst>
              </p:cNvPr>
              <p:cNvGrpSpPr/>
              <p:nvPr/>
            </p:nvGrpSpPr>
            <p:grpSpPr>
              <a:xfrm>
                <a:off x="1834790" y="5269323"/>
                <a:ext cx="254520" cy="520610"/>
                <a:chOff x="4783193" y="2097098"/>
                <a:chExt cx="419100" cy="857250"/>
              </a:xfrm>
            </p:grpSpPr>
            <p:sp>
              <p:nvSpPr>
                <p:cNvPr id="65" name="Freeform 64">
                  <a:extLst>
                    <a:ext uri="{FF2B5EF4-FFF2-40B4-BE49-F238E27FC236}">
                      <a16:creationId xmlns:a16="http://schemas.microsoft.com/office/drawing/2014/main" id="{21C3511C-74C7-1611-2C67-20944C91213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66" name="Freeform 65">
                  <a:extLst>
                    <a:ext uri="{FF2B5EF4-FFF2-40B4-BE49-F238E27FC236}">
                      <a16:creationId xmlns:a16="http://schemas.microsoft.com/office/drawing/2014/main" id="{CB8F1FBC-8952-E5A3-3C8E-3D20C018723A}"/>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47" name="Group 46">
                <a:extLst>
                  <a:ext uri="{FF2B5EF4-FFF2-40B4-BE49-F238E27FC236}">
                    <a16:creationId xmlns:a16="http://schemas.microsoft.com/office/drawing/2014/main" id="{B7CB230B-FA2D-D2DF-E654-B8A36866010A}"/>
                  </a:ext>
                </a:extLst>
              </p:cNvPr>
              <p:cNvGrpSpPr/>
              <p:nvPr/>
            </p:nvGrpSpPr>
            <p:grpSpPr>
              <a:xfrm>
                <a:off x="2144516" y="5269323"/>
                <a:ext cx="255150" cy="520610"/>
                <a:chOff x="4204393" y="2097098"/>
                <a:chExt cx="420137" cy="857250"/>
              </a:xfrm>
            </p:grpSpPr>
            <p:sp>
              <p:nvSpPr>
                <p:cNvPr id="63" name="Freeform 62">
                  <a:extLst>
                    <a:ext uri="{FF2B5EF4-FFF2-40B4-BE49-F238E27FC236}">
                      <a16:creationId xmlns:a16="http://schemas.microsoft.com/office/drawing/2014/main" id="{36D8F4E5-E3CF-B5E0-4633-03AEB7E6DAA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051D39"/>
                </a:solidFill>
                <a:ln w="9525" cap="flat">
                  <a:noFill/>
                  <a:prstDash val="solid"/>
                  <a:miter/>
                </a:ln>
              </p:spPr>
              <p:txBody>
                <a:bodyPr rtlCol="0" anchor="ctr"/>
                <a:lstStyle/>
                <a:p>
                  <a:endParaRPr lang="en-US" dirty="0"/>
                </a:p>
              </p:txBody>
            </p:sp>
            <p:sp>
              <p:nvSpPr>
                <p:cNvPr id="64" name="Freeform 63">
                  <a:extLst>
                    <a:ext uri="{FF2B5EF4-FFF2-40B4-BE49-F238E27FC236}">
                      <a16:creationId xmlns:a16="http://schemas.microsoft.com/office/drawing/2014/main" id="{D57D4D53-5B29-D1F5-2074-B5CE716EBD2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rgbClr val="051D39"/>
                </a:solidFill>
                <a:ln w="9525" cap="flat">
                  <a:noFill/>
                  <a:prstDash val="solid"/>
                  <a:miter/>
                </a:ln>
              </p:spPr>
              <p:txBody>
                <a:bodyPr rtlCol="0" anchor="ctr"/>
                <a:lstStyle/>
                <a:p>
                  <a:endParaRPr lang="en-US" dirty="0"/>
                </a:p>
              </p:txBody>
            </p:sp>
          </p:grpSp>
          <p:grpSp>
            <p:nvGrpSpPr>
              <p:cNvPr id="48" name="Group 47">
                <a:extLst>
                  <a:ext uri="{FF2B5EF4-FFF2-40B4-BE49-F238E27FC236}">
                    <a16:creationId xmlns:a16="http://schemas.microsoft.com/office/drawing/2014/main" id="{87B61EA7-42DF-F5D5-2098-183347423B77}"/>
                  </a:ext>
                </a:extLst>
              </p:cNvPr>
              <p:cNvGrpSpPr/>
              <p:nvPr/>
            </p:nvGrpSpPr>
            <p:grpSpPr>
              <a:xfrm>
                <a:off x="2454877" y="5269323"/>
                <a:ext cx="254521" cy="520610"/>
                <a:chOff x="4783193" y="2097098"/>
                <a:chExt cx="419101" cy="857250"/>
              </a:xfrm>
            </p:grpSpPr>
            <p:sp>
              <p:nvSpPr>
                <p:cNvPr id="61" name="Freeform 60">
                  <a:extLst>
                    <a:ext uri="{FF2B5EF4-FFF2-40B4-BE49-F238E27FC236}">
                      <a16:creationId xmlns:a16="http://schemas.microsoft.com/office/drawing/2014/main" id="{72062CD5-CE68-30E7-BA02-A48E1933959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051D39"/>
                </a:solidFill>
                <a:ln w="9525" cap="flat">
                  <a:noFill/>
                  <a:prstDash val="solid"/>
                  <a:miter/>
                </a:ln>
              </p:spPr>
              <p:txBody>
                <a:bodyPr rtlCol="0" anchor="ctr"/>
                <a:lstStyle/>
                <a:p>
                  <a:endParaRPr lang="en-US" dirty="0"/>
                </a:p>
              </p:txBody>
            </p:sp>
            <p:sp>
              <p:nvSpPr>
                <p:cNvPr id="62" name="Freeform 61">
                  <a:extLst>
                    <a:ext uri="{FF2B5EF4-FFF2-40B4-BE49-F238E27FC236}">
                      <a16:creationId xmlns:a16="http://schemas.microsoft.com/office/drawing/2014/main" id="{D0DCBD1A-9D0D-6907-5E3D-946971201F8B}"/>
                    </a:ext>
                  </a:extLst>
                </p:cNvPr>
                <p:cNvSpPr/>
                <p:nvPr/>
              </p:nvSpPr>
              <p:spPr>
                <a:xfrm>
                  <a:off x="4783193" y="2268547"/>
                  <a:ext cx="419101" cy="685801"/>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rgbClr val="051D39"/>
                </a:solidFill>
                <a:ln w="9525" cap="flat">
                  <a:noFill/>
                  <a:prstDash val="solid"/>
                  <a:miter/>
                </a:ln>
              </p:spPr>
              <p:txBody>
                <a:bodyPr rtlCol="0" anchor="ctr"/>
                <a:lstStyle/>
                <a:p>
                  <a:endParaRPr lang="en-US" dirty="0"/>
                </a:p>
              </p:txBody>
            </p:sp>
          </p:grpSp>
          <p:grpSp>
            <p:nvGrpSpPr>
              <p:cNvPr id="49" name="Group 48">
                <a:extLst>
                  <a:ext uri="{FF2B5EF4-FFF2-40B4-BE49-F238E27FC236}">
                    <a16:creationId xmlns:a16="http://schemas.microsoft.com/office/drawing/2014/main" id="{C3870FB1-F5B6-64DB-3A32-01A7BC38DF11}"/>
                  </a:ext>
                </a:extLst>
              </p:cNvPr>
              <p:cNvGrpSpPr/>
              <p:nvPr/>
            </p:nvGrpSpPr>
            <p:grpSpPr>
              <a:xfrm>
                <a:off x="2764598" y="5269323"/>
                <a:ext cx="255150" cy="520610"/>
                <a:chOff x="4204393" y="2097098"/>
                <a:chExt cx="420137" cy="857250"/>
              </a:xfrm>
            </p:grpSpPr>
            <p:sp>
              <p:nvSpPr>
                <p:cNvPr id="59" name="Freeform 58">
                  <a:extLst>
                    <a:ext uri="{FF2B5EF4-FFF2-40B4-BE49-F238E27FC236}">
                      <a16:creationId xmlns:a16="http://schemas.microsoft.com/office/drawing/2014/main" id="{45374AB2-48CA-7D3C-EAC6-A5C309FA95B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60" name="Freeform 59">
                  <a:extLst>
                    <a:ext uri="{FF2B5EF4-FFF2-40B4-BE49-F238E27FC236}">
                      <a16:creationId xmlns:a16="http://schemas.microsoft.com/office/drawing/2014/main" id="{C586BA27-F805-543F-36CD-160FC7D927E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50" name="Group 49">
                <a:extLst>
                  <a:ext uri="{FF2B5EF4-FFF2-40B4-BE49-F238E27FC236}">
                    <a16:creationId xmlns:a16="http://schemas.microsoft.com/office/drawing/2014/main" id="{1D31C353-C000-D05C-1922-3CF5991EB200}"/>
                  </a:ext>
                </a:extLst>
              </p:cNvPr>
              <p:cNvGrpSpPr/>
              <p:nvPr/>
            </p:nvGrpSpPr>
            <p:grpSpPr>
              <a:xfrm>
                <a:off x="3074954" y="5269323"/>
                <a:ext cx="254520" cy="520610"/>
                <a:chOff x="4783193" y="2097098"/>
                <a:chExt cx="419100" cy="857250"/>
              </a:xfrm>
            </p:grpSpPr>
            <p:sp>
              <p:nvSpPr>
                <p:cNvPr id="57" name="Freeform 56">
                  <a:extLst>
                    <a:ext uri="{FF2B5EF4-FFF2-40B4-BE49-F238E27FC236}">
                      <a16:creationId xmlns:a16="http://schemas.microsoft.com/office/drawing/2014/main" id="{4613DF0D-5EF2-D773-A3C8-40D60531B64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58" name="Freeform 57">
                  <a:extLst>
                    <a:ext uri="{FF2B5EF4-FFF2-40B4-BE49-F238E27FC236}">
                      <a16:creationId xmlns:a16="http://schemas.microsoft.com/office/drawing/2014/main" id="{372EC9E5-C861-97B3-BB2F-F81E0F5EBE3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51" name="Group 50">
                <a:extLst>
                  <a:ext uri="{FF2B5EF4-FFF2-40B4-BE49-F238E27FC236}">
                    <a16:creationId xmlns:a16="http://schemas.microsoft.com/office/drawing/2014/main" id="{360424FD-E587-6200-C907-DB84328A0F24}"/>
                  </a:ext>
                </a:extLst>
              </p:cNvPr>
              <p:cNvGrpSpPr/>
              <p:nvPr/>
            </p:nvGrpSpPr>
            <p:grpSpPr>
              <a:xfrm>
                <a:off x="3384680" y="5269323"/>
                <a:ext cx="255150" cy="520610"/>
                <a:chOff x="4204393" y="2097098"/>
                <a:chExt cx="420137" cy="857250"/>
              </a:xfrm>
            </p:grpSpPr>
            <p:sp>
              <p:nvSpPr>
                <p:cNvPr id="55" name="Freeform 54">
                  <a:extLst>
                    <a:ext uri="{FF2B5EF4-FFF2-40B4-BE49-F238E27FC236}">
                      <a16:creationId xmlns:a16="http://schemas.microsoft.com/office/drawing/2014/main" id="{97A8BF86-E340-A997-BB72-C9390202648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56" name="Freeform 55">
                  <a:extLst>
                    <a:ext uri="{FF2B5EF4-FFF2-40B4-BE49-F238E27FC236}">
                      <a16:creationId xmlns:a16="http://schemas.microsoft.com/office/drawing/2014/main" id="{BD01EEA3-10D1-BF84-ECA2-A6FE0F175E5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52" name="Group 51">
                <a:extLst>
                  <a:ext uri="{FF2B5EF4-FFF2-40B4-BE49-F238E27FC236}">
                    <a16:creationId xmlns:a16="http://schemas.microsoft.com/office/drawing/2014/main" id="{8210B0E4-595C-AD57-591F-5128E7D140FE}"/>
                  </a:ext>
                </a:extLst>
              </p:cNvPr>
              <p:cNvGrpSpPr/>
              <p:nvPr/>
            </p:nvGrpSpPr>
            <p:grpSpPr>
              <a:xfrm>
                <a:off x="3695040" y="5269323"/>
                <a:ext cx="254520" cy="520610"/>
                <a:chOff x="4783193" y="2097098"/>
                <a:chExt cx="419100" cy="857250"/>
              </a:xfrm>
            </p:grpSpPr>
            <p:sp>
              <p:nvSpPr>
                <p:cNvPr id="53" name="Freeform 52">
                  <a:extLst>
                    <a:ext uri="{FF2B5EF4-FFF2-40B4-BE49-F238E27FC236}">
                      <a16:creationId xmlns:a16="http://schemas.microsoft.com/office/drawing/2014/main" id="{591B0426-3ABB-5AB3-280F-91A91AFD82E2}"/>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54" name="Freeform 53">
                  <a:extLst>
                    <a:ext uri="{FF2B5EF4-FFF2-40B4-BE49-F238E27FC236}">
                      <a16:creationId xmlns:a16="http://schemas.microsoft.com/office/drawing/2014/main" id="{94918737-A12D-967F-A3D6-7FDF312FEB9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sp>
        <p:nvSpPr>
          <p:cNvPr id="75" name="Title 1">
            <a:extLst>
              <a:ext uri="{FF2B5EF4-FFF2-40B4-BE49-F238E27FC236}">
                <a16:creationId xmlns:a16="http://schemas.microsoft.com/office/drawing/2014/main" id="{3ADE606B-F35F-5EF2-AE7E-2C5DD0DD3B76}"/>
              </a:ext>
            </a:extLst>
          </p:cNvPr>
          <p:cNvSpPr txBox="1">
            <a:spLocks/>
          </p:cNvSpPr>
          <p:nvPr/>
        </p:nvSpPr>
        <p:spPr bwMode="auto">
          <a:xfrm>
            <a:off x="-2706543" y="3507036"/>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888" algn="ctr">
              <a:lnSpc>
                <a:spcPts val="3200"/>
              </a:lnSpc>
            </a:pPr>
            <a:endParaRPr lang="en-US" sz="2600" dirty="0">
              <a:effectLst>
                <a:glow>
                  <a:schemeClr val="bg1">
                    <a:alpha val="70000"/>
                  </a:schemeClr>
                </a:glow>
              </a:effectLst>
              <a:latin typeface="Arial" panose="020B0604020202020204" pitchFamily="34" charset="0"/>
              <a:cs typeface="Arial" panose="020B0604020202020204" pitchFamily="34" charset="0"/>
            </a:endParaRPr>
          </a:p>
        </p:txBody>
      </p:sp>
      <p:grpSp>
        <p:nvGrpSpPr>
          <p:cNvPr id="76" name="Group 75">
            <a:extLst>
              <a:ext uri="{FF2B5EF4-FFF2-40B4-BE49-F238E27FC236}">
                <a16:creationId xmlns:a16="http://schemas.microsoft.com/office/drawing/2014/main" id="{E6A3936C-6D98-E776-E569-0F2D14A84939}"/>
              </a:ext>
            </a:extLst>
          </p:cNvPr>
          <p:cNvGrpSpPr/>
          <p:nvPr/>
        </p:nvGrpSpPr>
        <p:grpSpPr>
          <a:xfrm>
            <a:off x="629560" y="3980995"/>
            <a:ext cx="7791332" cy="1871602"/>
            <a:chOff x="655075" y="4088882"/>
            <a:chExt cx="7775574" cy="2072640"/>
          </a:xfrm>
        </p:grpSpPr>
        <p:grpSp>
          <p:nvGrpSpPr>
            <p:cNvPr id="77" name="Group 76">
              <a:extLst>
                <a:ext uri="{FF2B5EF4-FFF2-40B4-BE49-F238E27FC236}">
                  <a16:creationId xmlns:a16="http://schemas.microsoft.com/office/drawing/2014/main" id="{1F9224EA-EAEC-4799-1F4D-B6D6E5104129}"/>
                </a:ext>
              </a:extLst>
            </p:cNvPr>
            <p:cNvGrpSpPr/>
            <p:nvPr/>
          </p:nvGrpSpPr>
          <p:grpSpPr>
            <a:xfrm>
              <a:off x="655075" y="4088882"/>
              <a:ext cx="7775574" cy="2072640"/>
              <a:chOff x="655075" y="4088882"/>
              <a:chExt cx="7775574" cy="2072640"/>
            </a:xfrm>
          </p:grpSpPr>
          <p:sp>
            <p:nvSpPr>
              <p:cNvPr id="111" name="Rounded Rectangle 110">
                <a:extLst>
                  <a:ext uri="{FF2B5EF4-FFF2-40B4-BE49-F238E27FC236}">
                    <a16:creationId xmlns:a16="http://schemas.microsoft.com/office/drawing/2014/main" id="{A6AA8270-0593-FDA8-76EE-9F8581179593}"/>
                  </a:ext>
                </a:extLst>
              </p:cNvPr>
              <p:cNvSpPr/>
              <p:nvPr/>
            </p:nvSpPr>
            <p:spPr bwMode="auto">
              <a:xfrm>
                <a:off x="655075" y="4088882"/>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2" name="Text Placeholder 3">
                <a:extLst>
                  <a:ext uri="{FF2B5EF4-FFF2-40B4-BE49-F238E27FC236}">
                    <a16:creationId xmlns:a16="http://schemas.microsoft.com/office/drawing/2014/main" id="{6B069B81-05E3-57C2-0FC8-C8FF9AE32261}"/>
                  </a:ext>
                </a:extLst>
              </p:cNvPr>
              <p:cNvSpPr txBox="1">
                <a:spLocks/>
              </p:cNvSpPr>
              <p:nvPr/>
            </p:nvSpPr>
            <p:spPr>
              <a:xfrm>
                <a:off x="1275195" y="4240652"/>
                <a:ext cx="2749183"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70% </a:t>
                </a:r>
              </a:p>
              <a:p>
                <a:pPr marL="0" indent="0" algn="ctr">
                  <a:lnSpc>
                    <a:spcPts val="2200"/>
                  </a:lnSpc>
                  <a:spcBef>
                    <a:spcPts val="0"/>
                  </a:spcBef>
                  <a:spcAft>
                    <a:spcPts val="0"/>
                  </a:spcAft>
                  <a:buNone/>
                </a:pPr>
                <a:r>
                  <a:rPr lang="en-US" sz="1600" b="1" dirty="0">
                    <a:solidFill>
                      <a:schemeClr val="accent6">
                        <a:lumMod val="50000"/>
                      </a:schemeClr>
                    </a:solidFill>
                    <a:latin typeface="Arial" panose="020B0604020202020204" pitchFamily="34" charset="0"/>
                    <a:cs typeface="Arial" panose="020B0604020202020204" pitchFamily="34" charset="0"/>
                  </a:rPr>
                  <a:t>Schizophrenia </a:t>
                </a:r>
                <a:br>
                  <a:rPr lang="en-US" sz="1600" b="1" dirty="0">
                    <a:solidFill>
                      <a:schemeClr val="accent6">
                        <a:lumMod val="50000"/>
                      </a:schemeClr>
                    </a:solidFill>
                    <a:latin typeface="Arial" panose="020B0604020202020204" pitchFamily="34" charset="0"/>
                    <a:cs typeface="Arial" panose="020B0604020202020204" pitchFamily="34" charset="0"/>
                  </a:rPr>
                </a:br>
                <a:r>
                  <a:rPr lang="en-US" sz="1600" b="1" dirty="0">
                    <a:solidFill>
                      <a:schemeClr val="accent6">
                        <a:lumMod val="50000"/>
                      </a:schemeClr>
                    </a:solidFill>
                    <a:latin typeface="Arial" panose="020B0604020202020204" pitchFamily="34" charset="0"/>
                    <a:cs typeface="Arial" panose="020B0604020202020204" pitchFamily="34" charset="0"/>
                  </a:rPr>
                  <a:t>and psychiatric inpatients</a:t>
                </a:r>
              </a:p>
            </p:txBody>
          </p:sp>
        </p:grpSp>
        <p:grpSp>
          <p:nvGrpSpPr>
            <p:cNvPr id="78" name="Group 77">
              <a:extLst>
                <a:ext uri="{FF2B5EF4-FFF2-40B4-BE49-F238E27FC236}">
                  <a16:creationId xmlns:a16="http://schemas.microsoft.com/office/drawing/2014/main" id="{957D1555-E3CB-3C33-72FA-4AAB66B81F95}"/>
                </a:ext>
              </a:extLst>
            </p:cNvPr>
            <p:cNvGrpSpPr/>
            <p:nvPr/>
          </p:nvGrpSpPr>
          <p:grpSpPr>
            <a:xfrm>
              <a:off x="5206188" y="4410521"/>
              <a:ext cx="2596533" cy="1417444"/>
              <a:chOff x="5206188" y="4410521"/>
              <a:chExt cx="2596533" cy="1417444"/>
            </a:xfrm>
          </p:grpSpPr>
          <p:grpSp>
            <p:nvGrpSpPr>
              <p:cNvPr id="79" name="Group 78">
                <a:extLst>
                  <a:ext uri="{FF2B5EF4-FFF2-40B4-BE49-F238E27FC236}">
                    <a16:creationId xmlns:a16="http://schemas.microsoft.com/office/drawing/2014/main" id="{B2BCAE74-4ECD-7BF9-207F-5AB85BB4116D}"/>
                  </a:ext>
                </a:extLst>
              </p:cNvPr>
              <p:cNvGrpSpPr/>
              <p:nvPr/>
            </p:nvGrpSpPr>
            <p:grpSpPr>
              <a:xfrm>
                <a:off x="5206188" y="4410521"/>
                <a:ext cx="2596533" cy="639090"/>
                <a:chOff x="5206188" y="4410521"/>
                <a:chExt cx="2596533" cy="639090"/>
              </a:xfrm>
            </p:grpSpPr>
            <p:grpSp>
              <p:nvGrpSpPr>
                <p:cNvPr id="90" name="Group 89">
                  <a:extLst>
                    <a:ext uri="{FF2B5EF4-FFF2-40B4-BE49-F238E27FC236}">
                      <a16:creationId xmlns:a16="http://schemas.microsoft.com/office/drawing/2014/main" id="{B9822966-CF60-1B45-8273-1695D24D5873}"/>
                    </a:ext>
                  </a:extLst>
                </p:cNvPr>
                <p:cNvGrpSpPr/>
                <p:nvPr/>
              </p:nvGrpSpPr>
              <p:grpSpPr>
                <a:xfrm>
                  <a:off x="5206188" y="4410521"/>
                  <a:ext cx="313217" cy="639090"/>
                  <a:chOff x="4204393" y="2097098"/>
                  <a:chExt cx="420137" cy="857250"/>
                </a:xfrm>
              </p:grpSpPr>
              <p:sp>
                <p:nvSpPr>
                  <p:cNvPr id="109" name="Freeform 108">
                    <a:extLst>
                      <a:ext uri="{FF2B5EF4-FFF2-40B4-BE49-F238E27FC236}">
                        <a16:creationId xmlns:a16="http://schemas.microsoft.com/office/drawing/2014/main" id="{2A5C41C8-EDB2-3048-7388-669685CDB94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10" name="Freeform 109">
                    <a:extLst>
                      <a:ext uri="{FF2B5EF4-FFF2-40B4-BE49-F238E27FC236}">
                        <a16:creationId xmlns:a16="http://schemas.microsoft.com/office/drawing/2014/main" id="{82BD086F-BFEF-B4FB-8D91-E3ECAAF0357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1" name="Group 90">
                  <a:extLst>
                    <a:ext uri="{FF2B5EF4-FFF2-40B4-BE49-F238E27FC236}">
                      <a16:creationId xmlns:a16="http://schemas.microsoft.com/office/drawing/2014/main" id="{3BD8CE4B-956F-F47A-543D-193109525F97}"/>
                    </a:ext>
                  </a:extLst>
                </p:cNvPr>
                <p:cNvGrpSpPr/>
                <p:nvPr/>
              </p:nvGrpSpPr>
              <p:grpSpPr>
                <a:xfrm>
                  <a:off x="5587821" y="4410521"/>
                  <a:ext cx="312444" cy="639090"/>
                  <a:chOff x="4783193" y="2097098"/>
                  <a:chExt cx="419100" cy="857250"/>
                </a:xfrm>
              </p:grpSpPr>
              <p:sp>
                <p:nvSpPr>
                  <p:cNvPr id="107" name="Freeform 106">
                    <a:extLst>
                      <a:ext uri="{FF2B5EF4-FFF2-40B4-BE49-F238E27FC236}">
                        <a16:creationId xmlns:a16="http://schemas.microsoft.com/office/drawing/2014/main" id="{58BDD0C5-DAE0-CA65-4537-4FF5345E8756}"/>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8" name="Freeform 107">
                    <a:extLst>
                      <a:ext uri="{FF2B5EF4-FFF2-40B4-BE49-F238E27FC236}">
                        <a16:creationId xmlns:a16="http://schemas.microsoft.com/office/drawing/2014/main" id="{BF922F6A-4DBE-905F-01D5-E8410A01E9C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2" name="Group 91">
                  <a:extLst>
                    <a:ext uri="{FF2B5EF4-FFF2-40B4-BE49-F238E27FC236}">
                      <a16:creationId xmlns:a16="http://schemas.microsoft.com/office/drawing/2014/main" id="{65B502F3-CD1C-C7F2-5D86-BEE3428ED580}"/>
                    </a:ext>
                  </a:extLst>
                </p:cNvPr>
                <p:cNvGrpSpPr/>
                <p:nvPr/>
              </p:nvGrpSpPr>
              <p:grpSpPr>
                <a:xfrm>
                  <a:off x="5968682" y="4410521"/>
                  <a:ext cx="313217" cy="639090"/>
                  <a:chOff x="4204393" y="2097098"/>
                  <a:chExt cx="420137" cy="857250"/>
                </a:xfrm>
              </p:grpSpPr>
              <p:sp>
                <p:nvSpPr>
                  <p:cNvPr id="105" name="Freeform 104">
                    <a:extLst>
                      <a:ext uri="{FF2B5EF4-FFF2-40B4-BE49-F238E27FC236}">
                        <a16:creationId xmlns:a16="http://schemas.microsoft.com/office/drawing/2014/main" id="{1D64F50F-D62F-A475-BBC0-454090C3A90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6" name="Freeform 105">
                    <a:extLst>
                      <a:ext uri="{FF2B5EF4-FFF2-40B4-BE49-F238E27FC236}">
                        <a16:creationId xmlns:a16="http://schemas.microsoft.com/office/drawing/2014/main" id="{84BDBB29-8B4E-1DE7-6AB2-73723EA1EAD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3" name="Group 92">
                  <a:extLst>
                    <a:ext uri="{FF2B5EF4-FFF2-40B4-BE49-F238E27FC236}">
                      <a16:creationId xmlns:a16="http://schemas.microsoft.com/office/drawing/2014/main" id="{CAD47BC7-A8F1-E7DF-903B-48F71D804ADF}"/>
                    </a:ext>
                  </a:extLst>
                </p:cNvPr>
                <p:cNvGrpSpPr/>
                <p:nvPr/>
              </p:nvGrpSpPr>
              <p:grpSpPr>
                <a:xfrm>
                  <a:off x="6350315" y="4410521"/>
                  <a:ext cx="312444" cy="639090"/>
                  <a:chOff x="4783193" y="2097098"/>
                  <a:chExt cx="419100" cy="857250"/>
                </a:xfrm>
              </p:grpSpPr>
              <p:sp>
                <p:nvSpPr>
                  <p:cNvPr id="103" name="Freeform 102">
                    <a:extLst>
                      <a:ext uri="{FF2B5EF4-FFF2-40B4-BE49-F238E27FC236}">
                        <a16:creationId xmlns:a16="http://schemas.microsoft.com/office/drawing/2014/main" id="{15D75C83-35A8-D2F0-4117-AB9845301AB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4" name="Freeform 103">
                    <a:extLst>
                      <a:ext uri="{FF2B5EF4-FFF2-40B4-BE49-F238E27FC236}">
                        <a16:creationId xmlns:a16="http://schemas.microsoft.com/office/drawing/2014/main" id="{C55E53CC-1074-3C3F-E24F-43AA6B517B95}"/>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4" name="Group 93">
                  <a:extLst>
                    <a:ext uri="{FF2B5EF4-FFF2-40B4-BE49-F238E27FC236}">
                      <a16:creationId xmlns:a16="http://schemas.microsoft.com/office/drawing/2014/main" id="{AFC19ECC-FCF3-81A9-CE3B-C512AECC31AF}"/>
                    </a:ext>
                  </a:extLst>
                </p:cNvPr>
                <p:cNvGrpSpPr/>
                <p:nvPr/>
              </p:nvGrpSpPr>
              <p:grpSpPr>
                <a:xfrm>
                  <a:off x="6731175" y="4410521"/>
                  <a:ext cx="313217" cy="639090"/>
                  <a:chOff x="4204393" y="2097098"/>
                  <a:chExt cx="420137" cy="857250"/>
                </a:xfrm>
              </p:grpSpPr>
              <p:sp>
                <p:nvSpPr>
                  <p:cNvPr id="101" name="Freeform 100">
                    <a:extLst>
                      <a:ext uri="{FF2B5EF4-FFF2-40B4-BE49-F238E27FC236}">
                        <a16:creationId xmlns:a16="http://schemas.microsoft.com/office/drawing/2014/main" id="{1BAC2ABE-5B58-A147-43C8-F53170E0ED9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2" name="Freeform 101">
                    <a:extLst>
                      <a:ext uri="{FF2B5EF4-FFF2-40B4-BE49-F238E27FC236}">
                        <a16:creationId xmlns:a16="http://schemas.microsoft.com/office/drawing/2014/main" id="{CC254146-C852-95A9-7582-3F753D7FA7F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5" name="Group 94">
                  <a:extLst>
                    <a:ext uri="{FF2B5EF4-FFF2-40B4-BE49-F238E27FC236}">
                      <a16:creationId xmlns:a16="http://schemas.microsoft.com/office/drawing/2014/main" id="{ADDC898C-DFA1-E848-5615-270269369D92}"/>
                    </a:ext>
                  </a:extLst>
                </p:cNvPr>
                <p:cNvGrpSpPr/>
                <p:nvPr/>
              </p:nvGrpSpPr>
              <p:grpSpPr>
                <a:xfrm>
                  <a:off x="7112808" y="4410521"/>
                  <a:ext cx="312444" cy="639090"/>
                  <a:chOff x="4783193" y="2097098"/>
                  <a:chExt cx="419100" cy="857250"/>
                </a:xfrm>
              </p:grpSpPr>
              <p:sp>
                <p:nvSpPr>
                  <p:cNvPr id="99" name="Freeform 98">
                    <a:extLst>
                      <a:ext uri="{FF2B5EF4-FFF2-40B4-BE49-F238E27FC236}">
                        <a16:creationId xmlns:a16="http://schemas.microsoft.com/office/drawing/2014/main" id="{5479584A-0167-A6F6-C14D-4D961B18781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0" name="Freeform 99">
                    <a:extLst>
                      <a:ext uri="{FF2B5EF4-FFF2-40B4-BE49-F238E27FC236}">
                        <a16:creationId xmlns:a16="http://schemas.microsoft.com/office/drawing/2014/main" id="{377788CB-7F71-A887-8DE7-7FBC14085EA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6" name="Group 95">
                  <a:extLst>
                    <a:ext uri="{FF2B5EF4-FFF2-40B4-BE49-F238E27FC236}">
                      <a16:creationId xmlns:a16="http://schemas.microsoft.com/office/drawing/2014/main" id="{640DB38B-481C-8DBA-4A49-60BA43793D9E}"/>
                    </a:ext>
                  </a:extLst>
                </p:cNvPr>
                <p:cNvGrpSpPr/>
                <p:nvPr/>
              </p:nvGrpSpPr>
              <p:grpSpPr>
                <a:xfrm>
                  <a:off x="7489504" y="4410521"/>
                  <a:ext cx="313217" cy="639090"/>
                  <a:chOff x="4204393" y="2097098"/>
                  <a:chExt cx="420137" cy="857250"/>
                </a:xfrm>
              </p:grpSpPr>
              <p:sp>
                <p:nvSpPr>
                  <p:cNvPr id="97" name="Freeform 96">
                    <a:extLst>
                      <a:ext uri="{FF2B5EF4-FFF2-40B4-BE49-F238E27FC236}">
                        <a16:creationId xmlns:a16="http://schemas.microsoft.com/office/drawing/2014/main" id="{D82F6824-C6CC-2507-9D44-6A46A95FF24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98" name="Freeform 97">
                    <a:extLst>
                      <a:ext uri="{FF2B5EF4-FFF2-40B4-BE49-F238E27FC236}">
                        <a16:creationId xmlns:a16="http://schemas.microsoft.com/office/drawing/2014/main" id="{1E7D459F-DF0D-0D2F-F39A-850DFD45079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grpSp>
            <p:nvGrpSpPr>
              <p:cNvPr id="80" name="Group 79">
                <a:extLst>
                  <a:ext uri="{FF2B5EF4-FFF2-40B4-BE49-F238E27FC236}">
                    <a16:creationId xmlns:a16="http://schemas.microsoft.com/office/drawing/2014/main" id="{9FF17CC2-900D-C861-AEBC-04732D8964B6}"/>
                  </a:ext>
                </a:extLst>
              </p:cNvPr>
              <p:cNvGrpSpPr/>
              <p:nvPr/>
            </p:nvGrpSpPr>
            <p:grpSpPr>
              <a:xfrm>
                <a:off x="5966985" y="5188875"/>
                <a:ext cx="1074938" cy="639090"/>
                <a:chOff x="5969068" y="5188875"/>
                <a:chExt cx="1074938" cy="639090"/>
              </a:xfrm>
            </p:grpSpPr>
            <p:grpSp>
              <p:nvGrpSpPr>
                <p:cNvPr id="81" name="Group 80">
                  <a:extLst>
                    <a:ext uri="{FF2B5EF4-FFF2-40B4-BE49-F238E27FC236}">
                      <a16:creationId xmlns:a16="http://schemas.microsoft.com/office/drawing/2014/main" id="{93D4FBFF-705F-6987-F03A-1305EE02564A}"/>
                    </a:ext>
                  </a:extLst>
                </p:cNvPr>
                <p:cNvGrpSpPr/>
                <p:nvPr/>
              </p:nvGrpSpPr>
              <p:grpSpPr>
                <a:xfrm>
                  <a:off x="5969068" y="5188875"/>
                  <a:ext cx="312444" cy="639090"/>
                  <a:chOff x="4783193" y="2097098"/>
                  <a:chExt cx="419100" cy="857250"/>
                </a:xfrm>
              </p:grpSpPr>
              <p:sp>
                <p:nvSpPr>
                  <p:cNvPr id="88" name="Freeform 87">
                    <a:extLst>
                      <a:ext uri="{FF2B5EF4-FFF2-40B4-BE49-F238E27FC236}">
                        <a16:creationId xmlns:a16="http://schemas.microsoft.com/office/drawing/2014/main" id="{EAF42240-713B-0400-F4D6-63C48E7E1C8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89" name="Freeform 88">
                    <a:extLst>
                      <a:ext uri="{FF2B5EF4-FFF2-40B4-BE49-F238E27FC236}">
                        <a16:creationId xmlns:a16="http://schemas.microsoft.com/office/drawing/2014/main" id="{2839ED5E-6FC3-77F3-E457-033D161B42C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82" name="Group 81">
                  <a:extLst>
                    <a:ext uri="{FF2B5EF4-FFF2-40B4-BE49-F238E27FC236}">
                      <a16:creationId xmlns:a16="http://schemas.microsoft.com/office/drawing/2014/main" id="{9249E0F0-B353-B6A7-8275-5B96E08EC8F0}"/>
                    </a:ext>
                  </a:extLst>
                </p:cNvPr>
                <p:cNvGrpSpPr/>
                <p:nvPr/>
              </p:nvGrpSpPr>
              <p:grpSpPr>
                <a:xfrm>
                  <a:off x="6349929" y="5188875"/>
                  <a:ext cx="313217" cy="639090"/>
                  <a:chOff x="4204393" y="2097098"/>
                  <a:chExt cx="420137" cy="857250"/>
                </a:xfrm>
              </p:grpSpPr>
              <p:sp>
                <p:nvSpPr>
                  <p:cNvPr id="86" name="Freeform 85">
                    <a:extLst>
                      <a:ext uri="{FF2B5EF4-FFF2-40B4-BE49-F238E27FC236}">
                        <a16:creationId xmlns:a16="http://schemas.microsoft.com/office/drawing/2014/main" id="{36402F86-625F-155F-2447-9A6B2D05DFC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87" name="Freeform 86">
                    <a:extLst>
                      <a:ext uri="{FF2B5EF4-FFF2-40B4-BE49-F238E27FC236}">
                        <a16:creationId xmlns:a16="http://schemas.microsoft.com/office/drawing/2014/main" id="{30406F0F-F7C7-3571-0D61-ACB5FA201B4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83" name="Group 82">
                  <a:extLst>
                    <a:ext uri="{FF2B5EF4-FFF2-40B4-BE49-F238E27FC236}">
                      <a16:creationId xmlns:a16="http://schemas.microsoft.com/office/drawing/2014/main" id="{E46C49C5-6F5C-D94D-E1ED-2952F7913FF3}"/>
                    </a:ext>
                  </a:extLst>
                </p:cNvPr>
                <p:cNvGrpSpPr/>
                <p:nvPr/>
              </p:nvGrpSpPr>
              <p:grpSpPr>
                <a:xfrm>
                  <a:off x="6731562" y="5188875"/>
                  <a:ext cx="312444" cy="639090"/>
                  <a:chOff x="4783193" y="2097098"/>
                  <a:chExt cx="419100" cy="857250"/>
                </a:xfrm>
              </p:grpSpPr>
              <p:sp>
                <p:nvSpPr>
                  <p:cNvPr id="84" name="Freeform 83">
                    <a:extLst>
                      <a:ext uri="{FF2B5EF4-FFF2-40B4-BE49-F238E27FC236}">
                        <a16:creationId xmlns:a16="http://schemas.microsoft.com/office/drawing/2014/main" id="{5C2FBEAC-6B12-5643-55D4-0A401845EF3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85" name="Freeform 84">
                    <a:extLst>
                      <a:ext uri="{FF2B5EF4-FFF2-40B4-BE49-F238E27FC236}">
                        <a16:creationId xmlns:a16="http://schemas.microsoft.com/office/drawing/2014/main" id="{30EA7D1C-179B-4434-E2F3-0EE082B53C25}"/>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grpSp>
      <p:sp>
        <p:nvSpPr>
          <p:cNvPr id="114" name="Footer Placeholder 3">
            <a:extLst>
              <a:ext uri="{FF2B5EF4-FFF2-40B4-BE49-F238E27FC236}">
                <a16:creationId xmlns:a16="http://schemas.microsoft.com/office/drawing/2014/main" id="{82677980-587F-2769-13A6-A9E4836C0757}"/>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55038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FDF1A0B-9FE2-A79E-7E60-D72B11BF361A}"/>
              </a:ext>
            </a:extLst>
          </p:cNvPr>
          <p:cNvSpPr txBox="1">
            <a:spLocks/>
          </p:cNvSpPr>
          <p:nvPr/>
        </p:nvSpPr>
        <p:spPr bwMode="auto">
          <a:xfrm>
            <a:off x="134471" y="869155"/>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2400" dirty="0">
                <a:solidFill>
                  <a:schemeClr val="accent1"/>
                </a:solidFill>
              </a:rPr>
              <a:t>People with a mental health condition </a:t>
            </a:r>
          </a:p>
          <a:p>
            <a:pPr algn="ctr"/>
            <a:r>
              <a:rPr lang="en-US" sz="2400" dirty="0">
                <a:solidFill>
                  <a:schemeClr val="accent1"/>
                </a:solidFill>
              </a:rPr>
              <a:t>die on average 10–20 years earlier</a:t>
            </a:r>
          </a:p>
        </p:txBody>
      </p:sp>
      <p:pic>
        <p:nvPicPr>
          <p:cNvPr id="2" name="Picture 1">
            <a:extLst>
              <a:ext uri="{FF2B5EF4-FFF2-40B4-BE49-F238E27FC236}">
                <a16:creationId xmlns:a16="http://schemas.microsoft.com/office/drawing/2014/main" id="{7BBCC953-8FF3-7050-A1F2-58972FAD4A09}"/>
              </a:ext>
            </a:extLst>
          </p:cNvPr>
          <p:cNvPicPr>
            <a:picLocks noChangeAspect="1"/>
          </p:cNvPicPr>
          <p:nvPr/>
        </p:nvPicPr>
        <p:blipFill>
          <a:blip r:embed="rId3"/>
          <a:stretch>
            <a:fillRect/>
          </a:stretch>
        </p:blipFill>
        <p:spPr>
          <a:xfrm>
            <a:off x="1656816" y="1797257"/>
            <a:ext cx="5830368" cy="2757606"/>
          </a:xfrm>
          <a:prstGeom prst="rect">
            <a:avLst/>
          </a:prstGeom>
          <a:effectLst>
            <a:outerShdw blurRad="317500" dist="76200" dir="5400000" algn="ctr" rotWithShape="0">
              <a:srgbClr val="000000">
                <a:alpha val="50000"/>
              </a:srgbClr>
            </a:outerShdw>
          </a:effectLst>
        </p:spPr>
      </p:pic>
      <p:sp>
        <p:nvSpPr>
          <p:cNvPr id="4" name="Subtitle 2">
            <a:extLst>
              <a:ext uri="{FF2B5EF4-FFF2-40B4-BE49-F238E27FC236}">
                <a16:creationId xmlns:a16="http://schemas.microsoft.com/office/drawing/2014/main" id="{65BFD2A4-A942-7227-B6B9-14CABFF68A8B}"/>
              </a:ext>
            </a:extLst>
          </p:cNvPr>
          <p:cNvSpPr txBox="1">
            <a:spLocks/>
          </p:cNvSpPr>
          <p:nvPr/>
        </p:nvSpPr>
        <p:spPr>
          <a:xfrm>
            <a:off x="1656816" y="4693734"/>
            <a:ext cx="5830368" cy="106153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0"/>
              </a:spcBef>
              <a:spcAft>
                <a:spcPts val="0"/>
              </a:spcAft>
              <a:buNone/>
            </a:pPr>
            <a:r>
              <a:rPr lang="en-GB" altLang="en-US" sz="2800" b="1" dirty="0">
                <a:solidFill>
                  <a:srgbClr val="0070C0"/>
                </a:solidFill>
              </a:rPr>
              <a:t>Smoking-related illness is the </a:t>
            </a:r>
            <a:br>
              <a:rPr lang="en-GB" altLang="en-US" sz="2800" b="1" dirty="0">
                <a:solidFill>
                  <a:srgbClr val="0070C0"/>
                </a:solidFill>
              </a:rPr>
            </a:br>
            <a:r>
              <a:rPr lang="en-GB" altLang="en-US" sz="2800" b="1" dirty="0">
                <a:solidFill>
                  <a:srgbClr val="0070C0"/>
                </a:solidFill>
              </a:rPr>
              <a:t>single largest factor for this gap </a:t>
            </a:r>
          </a:p>
        </p:txBody>
      </p:sp>
      <p:sp>
        <p:nvSpPr>
          <p:cNvPr id="5" name="Text Placeholder 3">
            <a:extLst>
              <a:ext uri="{FF2B5EF4-FFF2-40B4-BE49-F238E27FC236}">
                <a16:creationId xmlns:a16="http://schemas.microsoft.com/office/drawing/2014/main" id="{EEF0EE20-443B-27EA-14B4-C3451A5AA7F8}"/>
              </a:ext>
            </a:extLst>
          </p:cNvPr>
          <p:cNvSpPr txBox="1">
            <a:spLocks/>
          </p:cNvSpPr>
          <p:nvPr/>
        </p:nvSpPr>
        <p:spPr bwMode="auto">
          <a:xfrm>
            <a:off x="1656816" y="5858449"/>
            <a:ext cx="5830368"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dirty="0">
                <a:solidFill>
                  <a:schemeClr val="accent1"/>
                </a:solidFill>
                <a:latin typeface="Arial" panose="020B0604020202020204" pitchFamily="34" charset="0"/>
                <a:cs typeface="Arial" panose="020B0604020202020204" pitchFamily="34" charset="0"/>
              </a:rPr>
              <a:t>Source: ASH. The Stolen Years: The Mental Health And Smoking Action Report. 2016 </a:t>
            </a:r>
          </a:p>
        </p:txBody>
      </p:sp>
    </p:spTree>
    <p:extLst>
      <p:ext uri="{BB962C8B-B14F-4D97-AF65-F5344CB8AC3E}">
        <p14:creationId xmlns:p14="http://schemas.microsoft.com/office/powerpoint/2010/main" val="260960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4F8C84-E4DA-C282-2923-DF43D1675FF1}"/>
              </a:ext>
            </a:extLst>
          </p:cNvPr>
          <p:cNvPicPr>
            <a:picLocks noChangeAspect="1"/>
          </p:cNvPicPr>
          <p:nvPr/>
        </p:nvPicPr>
        <p:blipFill>
          <a:blip r:embed="rId3"/>
          <a:stretch>
            <a:fillRect/>
          </a:stretch>
        </p:blipFill>
        <p:spPr>
          <a:xfrm>
            <a:off x="-18884" y="0"/>
            <a:ext cx="9144000" cy="6858000"/>
          </a:xfrm>
          <a:prstGeom prst="rect">
            <a:avLst/>
          </a:prstGeom>
        </p:spPr>
      </p:pic>
      <p:sp>
        <p:nvSpPr>
          <p:cNvPr id="7" name="Title 1">
            <a:extLst>
              <a:ext uri="{FF2B5EF4-FFF2-40B4-BE49-F238E27FC236}">
                <a16:creationId xmlns:a16="http://schemas.microsoft.com/office/drawing/2014/main" id="{DFDF1A0B-9FE2-A79E-7E60-D72B11BF361A}"/>
              </a:ext>
            </a:extLst>
          </p:cNvPr>
          <p:cNvSpPr txBox="1">
            <a:spLocks/>
          </p:cNvSpPr>
          <p:nvPr/>
        </p:nvSpPr>
        <p:spPr bwMode="auto">
          <a:xfrm>
            <a:off x="0" y="428766"/>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dirty="0">
                <a:solidFill>
                  <a:schemeClr val="accent1"/>
                </a:solidFill>
              </a:rPr>
              <a:t>Risks from smoking</a:t>
            </a:r>
          </a:p>
        </p:txBody>
      </p:sp>
      <p:sp>
        <p:nvSpPr>
          <p:cNvPr id="8" name="Title 1">
            <a:extLst>
              <a:ext uri="{FF2B5EF4-FFF2-40B4-BE49-F238E27FC236}">
                <a16:creationId xmlns:a16="http://schemas.microsoft.com/office/drawing/2014/main" id="{66CAD349-F89E-80C5-5DB1-34E70B6A99C7}"/>
              </a:ext>
            </a:extLst>
          </p:cNvPr>
          <p:cNvSpPr txBox="1">
            <a:spLocks/>
          </p:cNvSpPr>
          <p:nvPr/>
        </p:nvSpPr>
        <p:spPr bwMode="auto">
          <a:xfrm>
            <a:off x="0" y="881863"/>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GB" sz="1800" b="0" dirty="0">
                <a:solidFill>
                  <a:schemeClr val="accent3"/>
                </a:solidFill>
                <a:effectLst/>
                <a:latin typeface="Helvetica" pitchFamily="2" charset="0"/>
              </a:rPr>
              <a:t>Smoking can damage every part of the body</a:t>
            </a:r>
          </a:p>
        </p:txBody>
      </p:sp>
    </p:spTree>
    <p:extLst>
      <p:ext uri="{BB962C8B-B14F-4D97-AF65-F5344CB8AC3E}">
        <p14:creationId xmlns:p14="http://schemas.microsoft.com/office/powerpoint/2010/main" val="3827878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9A2F70-6B7D-F291-65C5-7A61386A11BB}"/>
              </a:ext>
            </a:extLst>
          </p:cNvPr>
          <p:cNvSpPr>
            <a:spLocks noGrp="1"/>
          </p:cNvSpPr>
          <p:nvPr>
            <p:ph type="body" idx="12"/>
          </p:nvPr>
        </p:nvSpPr>
        <p:spPr>
          <a:xfrm>
            <a:off x="884785" y="1425039"/>
            <a:ext cx="7095029" cy="4429496"/>
          </a:xfrm>
        </p:spPr>
        <p:txBody>
          <a:bodyPr anchor="ctr"/>
          <a:lstStyle/>
          <a:p>
            <a:pPr marL="0" indent="0" algn="ctr">
              <a:lnSpc>
                <a:spcPts val="2400"/>
              </a:lnSpc>
              <a:spcBef>
                <a:spcPts val="0"/>
              </a:spcBef>
              <a:spcAft>
                <a:spcPts val="1000"/>
              </a:spcAft>
              <a:buNone/>
            </a:pPr>
            <a:r>
              <a:rPr lang="en-US" sz="2000" b="1" dirty="0">
                <a:solidFill>
                  <a:schemeClr val="accent1"/>
                </a:solidFill>
                <a:latin typeface="Arial"/>
                <a:cs typeface="Arial"/>
              </a:rPr>
              <a:t>The fact remains that even stable light smoking </a:t>
            </a:r>
            <a:br>
              <a:rPr lang="en-US" sz="2000" b="1" dirty="0"/>
            </a:br>
            <a:r>
              <a:rPr lang="en-US" sz="2000" b="1" dirty="0">
                <a:solidFill>
                  <a:schemeClr val="accent1"/>
                </a:solidFill>
                <a:latin typeface="Arial"/>
                <a:cs typeface="Arial"/>
              </a:rPr>
              <a:t>carries substantial health risks.</a:t>
            </a:r>
          </a:p>
          <a:p>
            <a:pPr marL="0" indent="0" algn="ctr">
              <a:lnSpc>
                <a:spcPts val="2400"/>
              </a:lnSpc>
              <a:spcBef>
                <a:spcPts val="0"/>
              </a:spcBef>
              <a:spcAft>
                <a:spcPts val="1000"/>
              </a:spcAft>
              <a:buNone/>
            </a:pPr>
            <a:r>
              <a:rPr lang="en-US" sz="2000" dirty="0">
                <a:latin typeface="Arial"/>
                <a:cs typeface="Arial"/>
              </a:rPr>
              <a:t>The dose-response relationship between tobacco exposure and cardiovascular mortality is highly non-linear.</a:t>
            </a:r>
          </a:p>
          <a:p>
            <a:pPr marL="0" indent="0" algn="ctr">
              <a:lnSpc>
                <a:spcPts val="2400"/>
              </a:lnSpc>
              <a:spcBef>
                <a:spcPts val="0"/>
              </a:spcBef>
              <a:spcAft>
                <a:spcPts val="1000"/>
              </a:spcAft>
              <a:buNone/>
            </a:pPr>
            <a:r>
              <a:rPr lang="en-US" sz="2000" dirty="0">
                <a:latin typeface="Arial"/>
                <a:cs typeface="Arial"/>
              </a:rPr>
              <a:t>Light and intermittent smoking carry nearly </a:t>
            </a:r>
            <a:r>
              <a:rPr lang="en-US" sz="2000" b="1" dirty="0">
                <a:solidFill>
                  <a:schemeClr val="accent1"/>
                </a:solidFill>
                <a:latin typeface="Arial"/>
                <a:cs typeface="Arial"/>
              </a:rPr>
              <a:t>the same risk</a:t>
            </a:r>
            <a:r>
              <a:rPr lang="en-US" sz="2000" dirty="0">
                <a:latin typeface="Arial"/>
                <a:cs typeface="Arial"/>
              </a:rPr>
              <a:t> for cardiovascular disease as daily smoking.</a:t>
            </a:r>
          </a:p>
        </p:txBody>
      </p:sp>
      <p:sp>
        <p:nvSpPr>
          <p:cNvPr id="7" name="Footer Placeholder 3">
            <a:extLst>
              <a:ext uri="{FF2B5EF4-FFF2-40B4-BE49-F238E27FC236}">
                <a16:creationId xmlns:a16="http://schemas.microsoft.com/office/drawing/2014/main" id="{7DA0304F-A4C9-6C62-E22A-1246C505907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4" name="Title 1">
            <a:extLst>
              <a:ext uri="{FF2B5EF4-FFF2-40B4-BE49-F238E27FC236}">
                <a16:creationId xmlns:a16="http://schemas.microsoft.com/office/drawing/2014/main" id="{F7B881C7-E924-2F14-0FF8-081DCC98D6A7}"/>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No Safe level of tobacco use…</a:t>
            </a:r>
          </a:p>
        </p:txBody>
      </p:sp>
    </p:spTree>
    <p:extLst>
      <p:ext uri="{BB962C8B-B14F-4D97-AF65-F5344CB8AC3E}">
        <p14:creationId xmlns:p14="http://schemas.microsoft.com/office/powerpoint/2010/main" val="30645151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964C5-78DA-1BBB-87FC-E834BE6B449D}"/>
              </a:ext>
            </a:extLst>
          </p:cNvPr>
          <p:cNvSpPr txBox="1">
            <a:spLocks/>
          </p:cNvSpPr>
          <p:nvPr/>
        </p:nvSpPr>
        <p:spPr>
          <a:xfrm>
            <a:off x="496612" y="321621"/>
            <a:ext cx="7962900" cy="841423"/>
          </a:xfrm>
          <a:prstGeom prst="rect">
            <a:avLst/>
          </a:prstGeom>
        </p:spPr>
        <p:txBody>
          <a:bodyPr lIns="91440" tIns="45720" rIns="91440" bIns="45720" anchor="t"/>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7620" indent="-7620" algn="ctr"/>
            <a:r>
              <a:rPr lang="en-US" dirty="0">
                <a:solidFill>
                  <a:schemeClr val="accent2"/>
                </a:solidFill>
                <a:effectLst/>
                <a:latin typeface="Arial"/>
                <a:cs typeface="Arial"/>
              </a:rPr>
              <a:t>People with </a:t>
            </a:r>
            <a:r>
              <a:rPr lang="en-US" dirty="0">
                <a:solidFill>
                  <a:schemeClr val="accent2"/>
                </a:solidFill>
                <a:latin typeface="Arial"/>
                <a:cs typeface="Arial"/>
              </a:rPr>
              <a:t>mental illness</a:t>
            </a:r>
            <a:r>
              <a:rPr lang="en-US" dirty="0">
                <a:solidFill>
                  <a:schemeClr val="accent2"/>
                </a:solidFill>
                <a:effectLst/>
                <a:latin typeface="Arial"/>
                <a:cs typeface="Arial"/>
              </a:rPr>
              <a:t> suffer disproportionately from smoking-related illness</a:t>
            </a:r>
            <a:endParaRPr lang="en-US" dirty="0">
              <a:solidFill>
                <a:schemeClr val="accent2"/>
              </a:solidFill>
              <a:latin typeface="Arial"/>
              <a:cs typeface="Arial"/>
            </a:endParaRPr>
          </a:p>
        </p:txBody>
      </p:sp>
      <p:sp>
        <p:nvSpPr>
          <p:cNvPr id="3" name="box">
            <a:extLst>
              <a:ext uri="{FF2B5EF4-FFF2-40B4-BE49-F238E27FC236}">
                <a16:creationId xmlns:a16="http://schemas.microsoft.com/office/drawing/2014/main" id="{A142E86A-8479-2DB8-3E18-918B73ADFD83}"/>
              </a:ext>
            </a:extLst>
          </p:cNvPr>
          <p:cNvSpPr txBox="1">
            <a:spLocks/>
          </p:cNvSpPr>
          <p:nvPr/>
        </p:nvSpPr>
        <p:spPr bwMode="auto">
          <a:xfrm>
            <a:off x="3654744" y="1380953"/>
            <a:ext cx="4753155" cy="4875914"/>
          </a:xfrm>
          <a:prstGeom prst="rect">
            <a:avLst/>
          </a:prstGeom>
          <a:solidFill>
            <a:schemeClr val="bg1"/>
          </a:solidFill>
          <a:ln w="9525">
            <a:noFill/>
            <a:miter lim="800000"/>
            <a:headEnd/>
            <a:tailEnd/>
          </a:ln>
          <a:effectLst>
            <a:outerShdw blurRad="317500" dist="76200" dir="5400000" algn="ctr" rotWithShape="0">
              <a:srgbClr val="000000">
                <a:alpha val="20000"/>
              </a:srgbClr>
            </a:outerShdw>
          </a:effectLst>
        </p:spPr>
        <p:txBody>
          <a:bodyPr vert="horz" wrap="square" lIns="251999" tIns="180000" rIns="180000" bIns="251999"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600"/>
              </a:spcBef>
              <a:spcAft>
                <a:spcPts val="600"/>
              </a:spcAft>
              <a:buClr>
                <a:schemeClr val="accent1"/>
              </a:buClr>
              <a:buNone/>
            </a:pPr>
            <a:r>
              <a:rPr lang="en-US" sz="1600" b="1" dirty="0">
                <a:latin typeface="Arial" panose="020B0604020202020204" pitchFamily="34" charset="0"/>
                <a:cs typeface="Arial" panose="020B0604020202020204" pitchFamily="34" charset="0"/>
              </a:rPr>
              <a:t>People with SMI:</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heart disease and stroke</a:t>
            </a:r>
            <a:endParaRPr lang="en-US" sz="600" dirty="0">
              <a:latin typeface="Arial" panose="020B0604020202020204" pitchFamily="34" charset="0"/>
              <a:cs typeface="Arial" panose="020B0604020202020204" pitchFamily="34" charset="0"/>
            </a:endParaRP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2–3 times more likely to have diabetes </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dying from a respiratory disease – 10 times higher than the general population</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More likely to suffer from asthma,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chronic bronchitis and emphysema</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Worse cancer survival rates </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osteoporosis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fractures</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tooth decay, gum disease,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tooth loss, and oral cancer</a:t>
            </a:r>
          </a:p>
        </p:txBody>
      </p:sp>
      <p:sp>
        <p:nvSpPr>
          <p:cNvPr id="27" name="TextBox 26">
            <a:extLst>
              <a:ext uri="{FF2B5EF4-FFF2-40B4-BE49-F238E27FC236}">
                <a16:creationId xmlns:a16="http://schemas.microsoft.com/office/drawing/2014/main" id="{76B8245F-ABC5-9DA9-6A06-76E3608C6F07}"/>
              </a:ext>
            </a:extLst>
          </p:cNvPr>
          <p:cNvSpPr txBox="1"/>
          <p:nvPr/>
        </p:nvSpPr>
        <p:spPr bwMode="auto">
          <a:xfrm>
            <a:off x="1404577" y="1499048"/>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Heart disease</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53" name="TextBox 52">
            <a:extLst>
              <a:ext uri="{FF2B5EF4-FFF2-40B4-BE49-F238E27FC236}">
                <a16:creationId xmlns:a16="http://schemas.microsoft.com/office/drawing/2014/main" id="{2EDA7565-F059-FFF9-E923-E1544EF5DA50}"/>
              </a:ext>
            </a:extLst>
          </p:cNvPr>
          <p:cNvSpPr txBox="1"/>
          <p:nvPr/>
        </p:nvSpPr>
        <p:spPr bwMode="auto">
          <a:xfrm>
            <a:off x="1404577" y="2212279"/>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Stroke</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56" name="TextBox 55">
            <a:extLst>
              <a:ext uri="{FF2B5EF4-FFF2-40B4-BE49-F238E27FC236}">
                <a16:creationId xmlns:a16="http://schemas.microsoft.com/office/drawing/2014/main" id="{119DA59C-1521-A092-035A-FC7512302527}"/>
              </a:ext>
            </a:extLst>
          </p:cNvPr>
          <p:cNvSpPr txBox="1"/>
          <p:nvPr/>
        </p:nvSpPr>
        <p:spPr bwMode="auto">
          <a:xfrm>
            <a:off x="1404577" y="2925510"/>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Diabetes</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59" name="TextBox 58">
            <a:extLst>
              <a:ext uri="{FF2B5EF4-FFF2-40B4-BE49-F238E27FC236}">
                <a16:creationId xmlns:a16="http://schemas.microsoft.com/office/drawing/2014/main" id="{9FD5AAD5-CF5C-7DCF-A190-372A3765217A}"/>
              </a:ext>
            </a:extLst>
          </p:cNvPr>
          <p:cNvSpPr txBox="1"/>
          <p:nvPr/>
        </p:nvSpPr>
        <p:spPr bwMode="auto">
          <a:xfrm>
            <a:off x="1404577" y="363874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Lung diseases</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62" name="TextBox 61">
            <a:extLst>
              <a:ext uri="{FF2B5EF4-FFF2-40B4-BE49-F238E27FC236}">
                <a16:creationId xmlns:a16="http://schemas.microsoft.com/office/drawing/2014/main" id="{2FADE908-83D7-EFEC-2715-AA19ABE8FF40}"/>
              </a:ext>
            </a:extLst>
          </p:cNvPr>
          <p:cNvSpPr txBox="1"/>
          <p:nvPr/>
        </p:nvSpPr>
        <p:spPr bwMode="auto">
          <a:xfrm>
            <a:off x="1404577" y="4351972"/>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Cancers</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65" name="TextBox 64">
            <a:extLst>
              <a:ext uri="{FF2B5EF4-FFF2-40B4-BE49-F238E27FC236}">
                <a16:creationId xmlns:a16="http://schemas.microsoft.com/office/drawing/2014/main" id="{ED912424-1ABD-898D-76E4-2F40266D08F3}"/>
              </a:ext>
            </a:extLst>
          </p:cNvPr>
          <p:cNvSpPr txBox="1"/>
          <p:nvPr/>
        </p:nvSpPr>
        <p:spPr bwMode="auto">
          <a:xfrm>
            <a:off x="1404577" y="5065203"/>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Bone health</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68" name="TextBox 67">
            <a:extLst>
              <a:ext uri="{FF2B5EF4-FFF2-40B4-BE49-F238E27FC236}">
                <a16:creationId xmlns:a16="http://schemas.microsoft.com/office/drawing/2014/main" id="{E4022F10-7F98-E3A5-4E86-710912592B87}"/>
              </a:ext>
            </a:extLst>
          </p:cNvPr>
          <p:cNvSpPr txBox="1"/>
          <p:nvPr/>
        </p:nvSpPr>
        <p:spPr bwMode="auto">
          <a:xfrm>
            <a:off x="1404577" y="577843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Oral health</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grpSp>
        <p:nvGrpSpPr>
          <p:cNvPr id="83" name="Group 82">
            <a:extLst>
              <a:ext uri="{FF2B5EF4-FFF2-40B4-BE49-F238E27FC236}">
                <a16:creationId xmlns:a16="http://schemas.microsoft.com/office/drawing/2014/main" id="{B07C6562-77C3-5262-0FD2-709FC9320547}"/>
              </a:ext>
            </a:extLst>
          </p:cNvPr>
          <p:cNvGrpSpPr/>
          <p:nvPr/>
        </p:nvGrpSpPr>
        <p:grpSpPr>
          <a:xfrm>
            <a:off x="736102" y="5660337"/>
            <a:ext cx="596530" cy="596530"/>
            <a:chOff x="736102" y="5660337"/>
            <a:chExt cx="596530" cy="596530"/>
          </a:xfrm>
        </p:grpSpPr>
        <p:sp>
          <p:nvSpPr>
            <p:cNvPr id="69" name="Oval 68">
              <a:extLst>
                <a:ext uri="{FF2B5EF4-FFF2-40B4-BE49-F238E27FC236}">
                  <a16:creationId xmlns:a16="http://schemas.microsoft.com/office/drawing/2014/main" id="{C21B81C9-5BFA-3EBC-9C13-99A9F8BD1A0B}"/>
                </a:ext>
              </a:extLst>
            </p:cNvPr>
            <p:cNvSpPr/>
            <p:nvPr/>
          </p:nvSpPr>
          <p:spPr bwMode="auto">
            <a:xfrm>
              <a:off x="736102" y="566033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0" name="Graphic 27" descr="Lips outline">
              <a:extLst>
                <a:ext uri="{FF2B5EF4-FFF2-40B4-BE49-F238E27FC236}">
                  <a16:creationId xmlns:a16="http://schemas.microsoft.com/office/drawing/2014/main" id="{26D75FA8-75A0-14B0-D0DE-5646666E0C97}"/>
                </a:ext>
              </a:extLst>
            </p:cNvPr>
            <p:cNvSpPr/>
            <p:nvPr/>
          </p:nvSpPr>
          <p:spPr>
            <a:xfrm>
              <a:off x="857841" y="5870737"/>
              <a:ext cx="353052" cy="175731"/>
            </a:xfrm>
            <a:custGeom>
              <a:avLst/>
              <a:gdLst>
                <a:gd name="connsiteX0" fmla="*/ 409689 w 409733"/>
                <a:gd name="connsiteY0" fmla="*/ 95303 h 203944"/>
                <a:gd name="connsiteX1" fmla="*/ 406982 w 409733"/>
                <a:gd name="connsiteY1" fmla="*/ 91607 h 203944"/>
                <a:gd name="connsiteX2" fmla="*/ 340684 w 409733"/>
                <a:gd name="connsiteY2" fmla="*/ 53761 h 203944"/>
                <a:gd name="connsiteX3" fmla="*/ 259175 w 409733"/>
                <a:gd name="connsiteY3" fmla="*/ 1593 h 203944"/>
                <a:gd name="connsiteX4" fmla="*/ 258364 w 409733"/>
                <a:gd name="connsiteY4" fmla="*/ 1473 h 203944"/>
                <a:gd name="connsiteX5" fmla="*/ 204904 w 409733"/>
                <a:gd name="connsiteY5" fmla="*/ 24142 h 203944"/>
                <a:gd name="connsiteX6" fmla="*/ 204866 w 409733"/>
                <a:gd name="connsiteY6" fmla="*/ 24180 h 203944"/>
                <a:gd name="connsiteX7" fmla="*/ 204827 w 409733"/>
                <a:gd name="connsiteY7" fmla="*/ 24142 h 203944"/>
                <a:gd name="connsiteX8" fmla="*/ 151397 w 409733"/>
                <a:gd name="connsiteY8" fmla="*/ 1473 h 203944"/>
                <a:gd name="connsiteX9" fmla="*/ 150557 w 409733"/>
                <a:gd name="connsiteY9" fmla="*/ 1602 h 203944"/>
                <a:gd name="connsiteX10" fmla="*/ 69048 w 409733"/>
                <a:gd name="connsiteY10" fmla="*/ 53770 h 203944"/>
                <a:gd name="connsiteX11" fmla="*/ 2749 w 409733"/>
                <a:gd name="connsiteY11" fmla="*/ 91616 h 203944"/>
                <a:gd name="connsiteX12" fmla="*/ 462 w 409733"/>
                <a:gd name="connsiteY12" fmla="*/ 98007 h 203944"/>
                <a:gd name="connsiteX13" fmla="*/ 1664 w 409733"/>
                <a:gd name="connsiteY13" fmla="*/ 99589 h 203944"/>
                <a:gd name="connsiteX14" fmla="*/ 95926 w 409733"/>
                <a:gd name="connsiteY14" fmla="*/ 174464 h 203944"/>
                <a:gd name="connsiteX15" fmla="*/ 199188 w 409733"/>
                <a:gd name="connsiteY15" fmla="*/ 203944 h 203944"/>
                <a:gd name="connsiteX16" fmla="*/ 210544 w 409733"/>
                <a:gd name="connsiteY16" fmla="*/ 203944 h 203944"/>
                <a:gd name="connsiteX17" fmla="*/ 313805 w 409733"/>
                <a:gd name="connsiteY17" fmla="*/ 174464 h 203944"/>
                <a:gd name="connsiteX18" fmla="*/ 408067 w 409733"/>
                <a:gd name="connsiteY18" fmla="*/ 99589 h 203944"/>
                <a:gd name="connsiteX19" fmla="*/ 409689 w 409733"/>
                <a:gd name="connsiteY19" fmla="*/ 95303 h 203944"/>
                <a:gd name="connsiteX20" fmla="*/ 74947 w 409733"/>
                <a:gd name="connsiteY20" fmla="*/ 61340 h 203944"/>
                <a:gd name="connsiteX21" fmla="*/ 152107 w 409733"/>
                <a:gd name="connsiteY21" fmla="*/ 11110 h 203944"/>
                <a:gd name="connsiteX22" fmla="*/ 153067 w 409733"/>
                <a:gd name="connsiteY22" fmla="*/ 10952 h 203944"/>
                <a:gd name="connsiteX23" fmla="*/ 200187 w 409733"/>
                <a:gd name="connsiteY23" fmla="*/ 37793 h 203944"/>
                <a:gd name="connsiteX24" fmla="*/ 200229 w 409733"/>
                <a:gd name="connsiteY24" fmla="*/ 37951 h 203944"/>
                <a:gd name="connsiteX25" fmla="*/ 206107 w 409733"/>
                <a:gd name="connsiteY25" fmla="*/ 41346 h 203944"/>
                <a:gd name="connsiteX26" fmla="*/ 209502 w 409733"/>
                <a:gd name="connsiteY26" fmla="*/ 37951 h 203944"/>
                <a:gd name="connsiteX27" fmla="*/ 256500 w 409733"/>
                <a:gd name="connsiteY27" fmla="*/ 10897 h 203944"/>
                <a:gd name="connsiteX28" fmla="*/ 256703 w 409733"/>
                <a:gd name="connsiteY28" fmla="*/ 10952 h 203944"/>
                <a:gd name="connsiteX29" fmla="*/ 257615 w 409733"/>
                <a:gd name="connsiteY29" fmla="*/ 11106 h 203944"/>
                <a:gd name="connsiteX30" fmla="*/ 334809 w 409733"/>
                <a:gd name="connsiteY30" fmla="*/ 61340 h 203944"/>
                <a:gd name="connsiteX31" fmla="*/ 387433 w 409733"/>
                <a:gd name="connsiteY31" fmla="*/ 92624 h 203944"/>
                <a:gd name="connsiteX32" fmla="*/ 387433 w 409733"/>
                <a:gd name="connsiteY32" fmla="*/ 92715 h 203944"/>
                <a:gd name="connsiteX33" fmla="*/ 382533 w 409733"/>
                <a:gd name="connsiteY33" fmla="*/ 93987 h 203944"/>
                <a:gd name="connsiteX34" fmla="*/ 333575 w 409733"/>
                <a:gd name="connsiteY34" fmla="*/ 87570 h 203944"/>
                <a:gd name="connsiteX35" fmla="*/ 277193 w 409733"/>
                <a:gd name="connsiteY35" fmla="*/ 78057 h 203944"/>
                <a:gd name="connsiteX36" fmla="*/ 233391 w 409733"/>
                <a:gd name="connsiteY36" fmla="*/ 87177 h 203944"/>
                <a:gd name="connsiteX37" fmla="*/ 204386 w 409733"/>
                <a:gd name="connsiteY37" fmla="*/ 93867 h 203944"/>
                <a:gd name="connsiteX38" fmla="*/ 175391 w 409733"/>
                <a:gd name="connsiteY38" fmla="*/ 87186 h 203944"/>
                <a:gd name="connsiteX39" fmla="*/ 131588 w 409733"/>
                <a:gd name="connsiteY39" fmla="*/ 78067 h 203944"/>
                <a:gd name="connsiteX40" fmla="*/ 75211 w 409733"/>
                <a:gd name="connsiteY40" fmla="*/ 87580 h 203944"/>
                <a:gd name="connsiteX41" fmla="*/ 26253 w 409733"/>
                <a:gd name="connsiteY41" fmla="*/ 93997 h 203944"/>
                <a:gd name="connsiteX42" fmla="*/ 21996 w 409733"/>
                <a:gd name="connsiteY42" fmla="*/ 92893 h 203944"/>
                <a:gd name="connsiteX43" fmla="*/ 21996 w 409733"/>
                <a:gd name="connsiteY43" fmla="*/ 92807 h 203944"/>
                <a:gd name="connsiteX44" fmla="*/ 74947 w 409733"/>
                <a:gd name="connsiteY44" fmla="*/ 61340 h 203944"/>
                <a:gd name="connsiteX45" fmla="*/ 308866 w 409733"/>
                <a:gd name="connsiteY45" fmla="*/ 166228 h 203944"/>
                <a:gd name="connsiteX46" fmla="*/ 210544 w 409733"/>
                <a:gd name="connsiteY46" fmla="*/ 194340 h 203944"/>
                <a:gd name="connsiteX47" fmla="*/ 199188 w 409733"/>
                <a:gd name="connsiteY47" fmla="*/ 194340 h 203944"/>
                <a:gd name="connsiteX48" fmla="*/ 100865 w 409733"/>
                <a:gd name="connsiteY48" fmla="*/ 166228 h 203944"/>
                <a:gd name="connsiteX49" fmla="*/ 19553 w 409733"/>
                <a:gd name="connsiteY49" fmla="*/ 102219 h 203944"/>
                <a:gd name="connsiteX50" fmla="*/ 19601 w 409733"/>
                <a:gd name="connsiteY50" fmla="*/ 102137 h 203944"/>
                <a:gd name="connsiteX51" fmla="*/ 24113 w 409733"/>
                <a:gd name="connsiteY51" fmla="*/ 103347 h 203944"/>
                <a:gd name="connsiteX52" fmla="*/ 77587 w 409733"/>
                <a:gd name="connsiteY52" fmla="*/ 96872 h 203944"/>
                <a:gd name="connsiteX53" fmla="*/ 131579 w 409733"/>
                <a:gd name="connsiteY53" fmla="*/ 87657 h 203944"/>
                <a:gd name="connsiteX54" fmla="*/ 172554 w 409733"/>
                <a:gd name="connsiteY54" fmla="*/ 96363 h 203944"/>
                <a:gd name="connsiteX55" fmla="*/ 204376 w 409733"/>
                <a:gd name="connsiteY55" fmla="*/ 103467 h 203944"/>
                <a:gd name="connsiteX56" fmla="*/ 236194 w 409733"/>
                <a:gd name="connsiteY56" fmla="*/ 96363 h 203944"/>
                <a:gd name="connsiteX57" fmla="*/ 277169 w 409733"/>
                <a:gd name="connsiteY57" fmla="*/ 87657 h 203944"/>
                <a:gd name="connsiteX58" fmla="*/ 331161 w 409733"/>
                <a:gd name="connsiteY58" fmla="*/ 96872 h 203944"/>
                <a:gd name="connsiteX59" fmla="*/ 373552 w 409733"/>
                <a:gd name="connsiteY59" fmla="*/ 104499 h 203944"/>
                <a:gd name="connsiteX60" fmla="*/ 384640 w 409733"/>
                <a:gd name="connsiteY60" fmla="*/ 103347 h 203944"/>
                <a:gd name="connsiteX61" fmla="*/ 390625 w 409733"/>
                <a:gd name="connsiteY61" fmla="*/ 101715 h 203944"/>
                <a:gd name="connsiteX62" fmla="*/ 390673 w 409733"/>
                <a:gd name="connsiteY62" fmla="*/ 101797 h 203944"/>
                <a:gd name="connsiteX63" fmla="*/ 308866 w 409733"/>
                <a:gd name="connsiteY63" fmla="*/ 166228 h 20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09733" h="203944">
                  <a:moveTo>
                    <a:pt x="409689" y="95303"/>
                  </a:moveTo>
                  <a:cubicBezTo>
                    <a:pt x="409471" y="93692"/>
                    <a:pt x="408453" y="92301"/>
                    <a:pt x="406982" y="91607"/>
                  </a:cubicBezTo>
                  <a:cubicBezTo>
                    <a:pt x="406536" y="91396"/>
                    <a:pt x="361620" y="70046"/>
                    <a:pt x="340684" y="53761"/>
                  </a:cubicBezTo>
                  <a:cubicBezTo>
                    <a:pt x="300145" y="22236"/>
                    <a:pt x="273488" y="5173"/>
                    <a:pt x="259175" y="1593"/>
                  </a:cubicBezTo>
                  <a:cubicBezTo>
                    <a:pt x="258909" y="1526"/>
                    <a:pt x="258637" y="1487"/>
                    <a:pt x="258364" y="1473"/>
                  </a:cubicBezTo>
                  <a:cubicBezTo>
                    <a:pt x="237477" y="-3814"/>
                    <a:pt x="215624" y="5452"/>
                    <a:pt x="204904" y="24142"/>
                  </a:cubicBezTo>
                  <a:cubicBezTo>
                    <a:pt x="204904" y="24163"/>
                    <a:pt x="204887" y="24180"/>
                    <a:pt x="204866" y="24180"/>
                  </a:cubicBezTo>
                  <a:cubicBezTo>
                    <a:pt x="204845" y="24180"/>
                    <a:pt x="204827" y="24163"/>
                    <a:pt x="204827" y="24142"/>
                  </a:cubicBezTo>
                  <a:cubicBezTo>
                    <a:pt x="194108" y="5467"/>
                    <a:pt x="172275" y="-3796"/>
                    <a:pt x="151397" y="1473"/>
                  </a:cubicBezTo>
                  <a:cubicBezTo>
                    <a:pt x="151114" y="1490"/>
                    <a:pt x="150832" y="1533"/>
                    <a:pt x="150557" y="1602"/>
                  </a:cubicBezTo>
                  <a:cubicBezTo>
                    <a:pt x="136244" y="5183"/>
                    <a:pt x="109586" y="22241"/>
                    <a:pt x="69048" y="53770"/>
                  </a:cubicBezTo>
                  <a:cubicBezTo>
                    <a:pt x="48121" y="70051"/>
                    <a:pt x="3196" y="91405"/>
                    <a:pt x="2749" y="91616"/>
                  </a:cubicBezTo>
                  <a:cubicBezTo>
                    <a:pt x="353" y="92750"/>
                    <a:pt x="-671" y="95611"/>
                    <a:pt x="462" y="98007"/>
                  </a:cubicBezTo>
                  <a:cubicBezTo>
                    <a:pt x="748" y="98612"/>
                    <a:pt x="1158" y="99151"/>
                    <a:pt x="1664" y="99589"/>
                  </a:cubicBezTo>
                  <a:cubicBezTo>
                    <a:pt x="4544" y="102051"/>
                    <a:pt x="71851" y="160022"/>
                    <a:pt x="95926" y="174464"/>
                  </a:cubicBezTo>
                  <a:cubicBezTo>
                    <a:pt x="119747" y="188758"/>
                    <a:pt x="164034" y="203944"/>
                    <a:pt x="199188" y="203944"/>
                  </a:cubicBezTo>
                  <a:lnTo>
                    <a:pt x="210544" y="203944"/>
                  </a:lnTo>
                  <a:cubicBezTo>
                    <a:pt x="245697" y="203944"/>
                    <a:pt x="289984" y="188758"/>
                    <a:pt x="313805" y="174464"/>
                  </a:cubicBezTo>
                  <a:cubicBezTo>
                    <a:pt x="337881" y="160017"/>
                    <a:pt x="405211" y="102046"/>
                    <a:pt x="408067" y="99589"/>
                  </a:cubicBezTo>
                  <a:cubicBezTo>
                    <a:pt x="409299" y="98527"/>
                    <a:pt x="409910" y="96914"/>
                    <a:pt x="409689" y="95303"/>
                  </a:cubicBezTo>
                  <a:close/>
                  <a:moveTo>
                    <a:pt x="74947" y="61340"/>
                  </a:moveTo>
                  <a:cubicBezTo>
                    <a:pt x="113090" y="31673"/>
                    <a:pt x="139038" y="14782"/>
                    <a:pt x="152107" y="11110"/>
                  </a:cubicBezTo>
                  <a:cubicBezTo>
                    <a:pt x="152432" y="11092"/>
                    <a:pt x="152754" y="11039"/>
                    <a:pt x="153067" y="10952"/>
                  </a:cubicBezTo>
                  <a:cubicBezTo>
                    <a:pt x="173491" y="5352"/>
                    <a:pt x="194587" y="17370"/>
                    <a:pt x="200187" y="37793"/>
                  </a:cubicBezTo>
                  <a:cubicBezTo>
                    <a:pt x="200201" y="37845"/>
                    <a:pt x="200215" y="37898"/>
                    <a:pt x="200229" y="37951"/>
                  </a:cubicBezTo>
                  <a:cubicBezTo>
                    <a:pt x="200915" y="40511"/>
                    <a:pt x="203546" y="42031"/>
                    <a:pt x="206107" y="41346"/>
                  </a:cubicBezTo>
                  <a:cubicBezTo>
                    <a:pt x="207764" y="40902"/>
                    <a:pt x="209059" y="39608"/>
                    <a:pt x="209502" y="37951"/>
                  </a:cubicBezTo>
                  <a:cubicBezTo>
                    <a:pt x="215010" y="17502"/>
                    <a:pt x="236051" y="5390"/>
                    <a:pt x="256500" y="10897"/>
                  </a:cubicBezTo>
                  <a:cubicBezTo>
                    <a:pt x="256568" y="10915"/>
                    <a:pt x="256635" y="10933"/>
                    <a:pt x="256703" y="10952"/>
                  </a:cubicBezTo>
                  <a:cubicBezTo>
                    <a:pt x="257001" y="11034"/>
                    <a:pt x="257306" y="11086"/>
                    <a:pt x="257615" y="11106"/>
                  </a:cubicBezTo>
                  <a:cubicBezTo>
                    <a:pt x="270675" y="14758"/>
                    <a:pt x="296637" y="31649"/>
                    <a:pt x="334809" y="61340"/>
                  </a:cubicBezTo>
                  <a:cubicBezTo>
                    <a:pt x="351475" y="73174"/>
                    <a:pt x="369075" y="83636"/>
                    <a:pt x="387433" y="92624"/>
                  </a:cubicBezTo>
                  <a:cubicBezTo>
                    <a:pt x="387491" y="92658"/>
                    <a:pt x="387486" y="92696"/>
                    <a:pt x="387433" y="92715"/>
                  </a:cubicBezTo>
                  <a:cubicBezTo>
                    <a:pt x="385792" y="93195"/>
                    <a:pt x="384145" y="93618"/>
                    <a:pt x="382533" y="93987"/>
                  </a:cubicBezTo>
                  <a:cubicBezTo>
                    <a:pt x="369876" y="96901"/>
                    <a:pt x="352251" y="92365"/>
                    <a:pt x="333575" y="87570"/>
                  </a:cubicBezTo>
                  <a:cubicBezTo>
                    <a:pt x="315246" y="82085"/>
                    <a:pt x="296308" y="78889"/>
                    <a:pt x="277193" y="78057"/>
                  </a:cubicBezTo>
                  <a:cubicBezTo>
                    <a:pt x="263010" y="78057"/>
                    <a:pt x="247276" y="82910"/>
                    <a:pt x="233391" y="87177"/>
                  </a:cubicBezTo>
                  <a:cubicBezTo>
                    <a:pt x="224046" y="90629"/>
                    <a:pt x="214299" y="92877"/>
                    <a:pt x="204386" y="93867"/>
                  </a:cubicBezTo>
                  <a:cubicBezTo>
                    <a:pt x="194477" y="92879"/>
                    <a:pt x="184733" y="90634"/>
                    <a:pt x="175391" y="87186"/>
                  </a:cubicBezTo>
                  <a:cubicBezTo>
                    <a:pt x="161510" y="82910"/>
                    <a:pt x="145776" y="78067"/>
                    <a:pt x="131588" y="78067"/>
                  </a:cubicBezTo>
                  <a:cubicBezTo>
                    <a:pt x="112475" y="78899"/>
                    <a:pt x="93538" y="82094"/>
                    <a:pt x="75211" y="87580"/>
                  </a:cubicBezTo>
                  <a:cubicBezTo>
                    <a:pt x="56545" y="92379"/>
                    <a:pt x="38930" y="96910"/>
                    <a:pt x="26253" y="93997"/>
                  </a:cubicBezTo>
                  <a:cubicBezTo>
                    <a:pt x="24852" y="93675"/>
                    <a:pt x="23422" y="93291"/>
                    <a:pt x="21996" y="92893"/>
                  </a:cubicBezTo>
                  <a:cubicBezTo>
                    <a:pt x="21929" y="92893"/>
                    <a:pt x="21924" y="92835"/>
                    <a:pt x="21996" y="92807"/>
                  </a:cubicBezTo>
                  <a:cubicBezTo>
                    <a:pt x="40469" y="83769"/>
                    <a:pt x="58177" y="73245"/>
                    <a:pt x="74947" y="61340"/>
                  </a:cubicBezTo>
                  <a:close/>
                  <a:moveTo>
                    <a:pt x="308866" y="166228"/>
                  </a:moveTo>
                  <a:cubicBezTo>
                    <a:pt x="286154" y="179855"/>
                    <a:pt x="243969" y="194340"/>
                    <a:pt x="210544" y="194340"/>
                  </a:cubicBezTo>
                  <a:lnTo>
                    <a:pt x="199188" y="194340"/>
                  </a:lnTo>
                  <a:cubicBezTo>
                    <a:pt x="165762" y="194340"/>
                    <a:pt x="123578" y="179855"/>
                    <a:pt x="100865" y="166228"/>
                  </a:cubicBezTo>
                  <a:cubicBezTo>
                    <a:pt x="83341" y="155712"/>
                    <a:pt x="40317" y="119810"/>
                    <a:pt x="19553" y="102219"/>
                  </a:cubicBezTo>
                  <a:cubicBezTo>
                    <a:pt x="19462" y="102142"/>
                    <a:pt x="19481" y="102104"/>
                    <a:pt x="19601" y="102137"/>
                  </a:cubicBezTo>
                  <a:cubicBezTo>
                    <a:pt x="21108" y="102555"/>
                    <a:pt x="22620" y="103001"/>
                    <a:pt x="24113" y="103347"/>
                  </a:cubicBezTo>
                  <a:cubicBezTo>
                    <a:pt x="38992" y="106769"/>
                    <a:pt x="57749" y="101965"/>
                    <a:pt x="77587" y="96872"/>
                  </a:cubicBezTo>
                  <a:cubicBezTo>
                    <a:pt x="95132" y="91575"/>
                    <a:pt x="113269" y="88479"/>
                    <a:pt x="131579" y="87657"/>
                  </a:cubicBezTo>
                  <a:cubicBezTo>
                    <a:pt x="144317" y="87657"/>
                    <a:pt x="159321" y="92279"/>
                    <a:pt x="172554" y="96363"/>
                  </a:cubicBezTo>
                  <a:cubicBezTo>
                    <a:pt x="182796" y="100143"/>
                    <a:pt x="193499" y="102532"/>
                    <a:pt x="204376" y="103467"/>
                  </a:cubicBezTo>
                  <a:cubicBezTo>
                    <a:pt x="215252" y="102533"/>
                    <a:pt x="225953" y="100144"/>
                    <a:pt x="236194" y="96363"/>
                  </a:cubicBezTo>
                  <a:cubicBezTo>
                    <a:pt x="249431" y="92279"/>
                    <a:pt x="264430" y="87657"/>
                    <a:pt x="277169" y="87657"/>
                  </a:cubicBezTo>
                  <a:cubicBezTo>
                    <a:pt x="295479" y="88478"/>
                    <a:pt x="313615" y="91574"/>
                    <a:pt x="331161" y="96872"/>
                  </a:cubicBezTo>
                  <a:cubicBezTo>
                    <a:pt x="344941" y="101079"/>
                    <a:pt x="359170" y="103639"/>
                    <a:pt x="373552" y="104499"/>
                  </a:cubicBezTo>
                  <a:cubicBezTo>
                    <a:pt x="377280" y="104533"/>
                    <a:pt x="380999" y="104147"/>
                    <a:pt x="384640" y="103347"/>
                  </a:cubicBezTo>
                  <a:cubicBezTo>
                    <a:pt x="386622" y="102891"/>
                    <a:pt x="388623" y="102296"/>
                    <a:pt x="390625" y="101715"/>
                  </a:cubicBezTo>
                  <a:cubicBezTo>
                    <a:pt x="390745" y="101681"/>
                    <a:pt x="390769" y="101715"/>
                    <a:pt x="390673" y="101797"/>
                  </a:cubicBezTo>
                  <a:cubicBezTo>
                    <a:pt x="370111" y="119229"/>
                    <a:pt x="326539" y="155626"/>
                    <a:pt x="308866" y="166228"/>
                  </a:cubicBezTo>
                  <a:close/>
                </a:path>
              </a:pathLst>
            </a:custGeom>
            <a:solidFill>
              <a:schemeClr val="bg1"/>
            </a:solidFill>
            <a:ln w="6350" cap="flat">
              <a:solidFill>
                <a:schemeClr val="bg1"/>
              </a:solidFill>
              <a:prstDash val="solid"/>
              <a:miter/>
            </a:ln>
          </p:spPr>
          <p:txBody>
            <a:bodyPr rtlCol="0" anchor="ctr"/>
            <a:lstStyle/>
            <a:p>
              <a:endParaRPr lang="en-US" dirty="0"/>
            </a:p>
          </p:txBody>
        </p:sp>
      </p:grpSp>
      <p:grpSp>
        <p:nvGrpSpPr>
          <p:cNvPr id="78" name="Group 77">
            <a:extLst>
              <a:ext uri="{FF2B5EF4-FFF2-40B4-BE49-F238E27FC236}">
                <a16:creationId xmlns:a16="http://schemas.microsoft.com/office/drawing/2014/main" id="{6DF26A68-BE99-2A7D-E87C-23CE4F313FC7}"/>
              </a:ext>
            </a:extLst>
          </p:cNvPr>
          <p:cNvGrpSpPr/>
          <p:nvPr/>
        </p:nvGrpSpPr>
        <p:grpSpPr>
          <a:xfrm>
            <a:off x="736102" y="2094185"/>
            <a:ext cx="596530" cy="596530"/>
            <a:chOff x="736102" y="2094185"/>
            <a:chExt cx="596530" cy="596530"/>
          </a:xfrm>
        </p:grpSpPr>
        <p:sp>
          <p:nvSpPr>
            <p:cNvPr id="54" name="Oval 53">
              <a:extLst>
                <a:ext uri="{FF2B5EF4-FFF2-40B4-BE49-F238E27FC236}">
                  <a16:creationId xmlns:a16="http://schemas.microsoft.com/office/drawing/2014/main" id="{1CEBA511-071D-C3B9-7DF7-975447885B1D}"/>
                </a:ext>
              </a:extLst>
            </p:cNvPr>
            <p:cNvSpPr/>
            <p:nvPr/>
          </p:nvSpPr>
          <p:spPr bwMode="auto">
            <a:xfrm>
              <a:off x="736102" y="2094185"/>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0" name="Graphic 69" descr="Brain in head outline">
              <a:extLst>
                <a:ext uri="{FF2B5EF4-FFF2-40B4-BE49-F238E27FC236}">
                  <a16:creationId xmlns:a16="http://schemas.microsoft.com/office/drawing/2014/main" id="{659BADD1-D9BB-3D88-B5D0-140B08ABFB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251" y="2170777"/>
              <a:ext cx="430212" cy="430212"/>
            </a:xfrm>
            <a:prstGeom prst="rect">
              <a:avLst/>
            </a:prstGeom>
          </p:spPr>
        </p:pic>
      </p:grpSp>
      <p:grpSp>
        <p:nvGrpSpPr>
          <p:cNvPr id="77" name="Group 76">
            <a:extLst>
              <a:ext uri="{FF2B5EF4-FFF2-40B4-BE49-F238E27FC236}">
                <a16:creationId xmlns:a16="http://schemas.microsoft.com/office/drawing/2014/main" id="{56B3CF56-1AD4-8076-0485-B4DA3385175C}"/>
              </a:ext>
            </a:extLst>
          </p:cNvPr>
          <p:cNvGrpSpPr/>
          <p:nvPr/>
        </p:nvGrpSpPr>
        <p:grpSpPr>
          <a:xfrm>
            <a:off x="736102" y="1380954"/>
            <a:ext cx="596530" cy="596530"/>
            <a:chOff x="736102" y="1380954"/>
            <a:chExt cx="596530" cy="596530"/>
          </a:xfrm>
        </p:grpSpPr>
        <p:sp>
          <p:nvSpPr>
            <p:cNvPr id="29" name="Oval 28">
              <a:extLst>
                <a:ext uri="{FF2B5EF4-FFF2-40B4-BE49-F238E27FC236}">
                  <a16:creationId xmlns:a16="http://schemas.microsoft.com/office/drawing/2014/main" id="{C3C4970F-7E39-7EAA-3FBC-DECEFB42C031}"/>
                </a:ext>
              </a:extLst>
            </p:cNvPr>
            <p:cNvSpPr/>
            <p:nvPr/>
          </p:nvSpPr>
          <p:spPr bwMode="auto">
            <a:xfrm>
              <a:off x="736102" y="1380954"/>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1" name="Graphic 70" descr="Heart organ outline">
              <a:extLst>
                <a:ext uri="{FF2B5EF4-FFF2-40B4-BE49-F238E27FC236}">
                  <a16:creationId xmlns:a16="http://schemas.microsoft.com/office/drawing/2014/main" id="{A1BBCC4D-D2BE-6E4D-1291-4592A421DD8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6794" y="1454872"/>
              <a:ext cx="428185" cy="428185"/>
            </a:xfrm>
            <a:prstGeom prst="rect">
              <a:avLst/>
            </a:prstGeom>
          </p:spPr>
        </p:pic>
      </p:grpSp>
      <p:grpSp>
        <p:nvGrpSpPr>
          <p:cNvPr id="81" name="Group 80">
            <a:extLst>
              <a:ext uri="{FF2B5EF4-FFF2-40B4-BE49-F238E27FC236}">
                <a16:creationId xmlns:a16="http://schemas.microsoft.com/office/drawing/2014/main" id="{4FC9151D-AC92-AEAA-0ECF-0E6935D5A810}"/>
              </a:ext>
            </a:extLst>
          </p:cNvPr>
          <p:cNvGrpSpPr/>
          <p:nvPr/>
        </p:nvGrpSpPr>
        <p:grpSpPr>
          <a:xfrm>
            <a:off x="736102" y="4233878"/>
            <a:ext cx="596530" cy="596530"/>
            <a:chOff x="736102" y="4233878"/>
            <a:chExt cx="596530" cy="596530"/>
          </a:xfrm>
        </p:grpSpPr>
        <p:sp>
          <p:nvSpPr>
            <p:cNvPr id="63" name="Oval 62">
              <a:extLst>
                <a:ext uri="{FF2B5EF4-FFF2-40B4-BE49-F238E27FC236}">
                  <a16:creationId xmlns:a16="http://schemas.microsoft.com/office/drawing/2014/main" id="{982B8892-CADC-5317-A1BC-F5943CBB94A9}"/>
                </a:ext>
              </a:extLst>
            </p:cNvPr>
            <p:cNvSpPr/>
            <p:nvPr/>
          </p:nvSpPr>
          <p:spPr bwMode="auto">
            <a:xfrm>
              <a:off x="736102" y="4233878"/>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2" name="Graphic 71" descr="Cancer outline">
              <a:extLst>
                <a:ext uri="{FF2B5EF4-FFF2-40B4-BE49-F238E27FC236}">
                  <a16:creationId xmlns:a16="http://schemas.microsoft.com/office/drawing/2014/main" id="{C5B54D95-2A36-1077-15F7-1FB44BB07E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1152" y="4295753"/>
              <a:ext cx="466430" cy="466430"/>
            </a:xfrm>
            <a:prstGeom prst="rect">
              <a:avLst/>
            </a:prstGeom>
          </p:spPr>
        </p:pic>
      </p:grpSp>
      <p:grpSp>
        <p:nvGrpSpPr>
          <p:cNvPr id="80" name="Group 79">
            <a:extLst>
              <a:ext uri="{FF2B5EF4-FFF2-40B4-BE49-F238E27FC236}">
                <a16:creationId xmlns:a16="http://schemas.microsoft.com/office/drawing/2014/main" id="{4569FD2C-0793-8A48-A861-799446202811}"/>
              </a:ext>
            </a:extLst>
          </p:cNvPr>
          <p:cNvGrpSpPr/>
          <p:nvPr/>
        </p:nvGrpSpPr>
        <p:grpSpPr>
          <a:xfrm>
            <a:off x="736102" y="3520647"/>
            <a:ext cx="596530" cy="596530"/>
            <a:chOff x="736102" y="3520647"/>
            <a:chExt cx="596530" cy="596530"/>
          </a:xfrm>
        </p:grpSpPr>
        <p:sp>
          <p:nvSpPr>
            <p:cNvPr id="60" name="Oval 59">
              <a:extLst>
                <a:ext uri="{FF2B5EF4-FFF2-40B4-BE49-F238E27FC236}">
                  <a16:creationId xmlns:a16="http://schemas.microsoft.com/office/drawing/2014/main" id="{417E806C-9E63-D7A6-E0F1-86E464F4BDAC}"/>
                </a:ext>
              </a:extLst>
            </p:cNvPr>
            <p:cNvSpPr/>
            <p:nvPr/>
          </p:nvSpPr>
          <p:spPr bwMode="auto">
            <a:xfrm>
              <a:off x="736102" y="352064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4" name="Graphic 73" descr="Lungs with virus outline">
              <a:extLst>
                <a:ext uri="{FF2B5EF4-FFF2-40B4-BE49-F238E27FC236}">
                  <a16:creationId xmlns:a16="http://schemas.microsoft.com/office/drawing/2014/main" id="{07468C1A-3D87-E04F-9484-531BBA7868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26391" y="3589078"/>
              <a:ext cx="415953" cy="415953"/>
            </a:xfrm>
            <a:prstGeom prst="rect">
              <a:avLst/>
            </a:prstGeom>
          </p:spPr>
        </p:pic>
      </p:grpSp>
      <p:grpSp>
        <p:nvGrpSpPr>
          <p:cNvPr id="79" name="Group 78">
            <a:extLst>
              <a:ext uri="{FF2B5EF4-FFF2-40B4-BE49-F238E27FC236}">
                <a16:creationId xmlns:a16="http://schemas.microsoft.com/office/drawing/2014/main" id="{25C90C68-B741-F1EF-E5FF-800A514824C1}"/>
              </a:ext>
            </a:extLst>
          </p:cNvPr>
          <p:cNvGrpSpPr/>
          <p:nvPr/>
        </p:nvGrpSpPr>
        <p:grpSpPr>
          <a:xfrm>
            <a:off x="736102" y="2807416"/>
            <a:ext cx="596530" cy="596530"/>
            <a:chOff x="736102" y="2807416"/>
            <a:chExt cx="596530" cy="596530"/>
          </a:xfrm>
        </p:grpSpPr>
        <p:sp>
          <p:nvSpPr>
            <p:cNvPr id="57" name="Oval 56">
              <a:extLst>
                <a:ext uri="{FF2B5EF4-FFF2-40B4-BE49-F238E27FC236}">
                  <a16:creationId xmlns:a16="http://schemas.microsoft.com/office/drawing/2014/main" id="{3B842F9D-3473-6B74-151D-B307234FDF75}"/>
                </a:ext>
              </a:extLst>
            </p:cNvPr>
            <p:cNvSpPr/>
            <p:nvPr/>
          </p:nvSpPr>
          <p:spPr bwMode="auto">
            <a:xfrm>
              <a:off x="736102" y="2807416"/>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5" name="Graphic 74" descr="Medicine outline">
              <a:extLst>
                <a:ext uri="{FF2B5EF4-FFF2-40B4-BE49-F238E27FC236}">
                  <a16:creationId xmlns:a16="http://schemas.microsoft.com/office/drawing/2014/main" id="{4A1AFE09-5E1A-9073-2434-E1B0C2C0E0D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37658" y="2886945"/>
              <a:ext cx="428212" cy="428212"/>
            </a:xfrm>
            <a:prstGeom prst="rect">
              <a:avLst/>
            </a:prstGeom>
          </p:spPr>
        </p:pic>
      </p:grpSp>
      <p:grpSp>
        <p:nvGrpSpPr>
          <p:cNvPr id="82" name="Group 81">
            <a:extLst>
              <a:ext uri="{FF2B5EF4-FFF2-40B4-BE49-F238E27FC236}">
                <a16:creationId xmlns:a16="http://schemas.microsoft.com/office/drawing/2014/main" id="{0D1BFCBA-0E5E-D7BD-1A59-BC2273DD917A}"/>
              </a:ext>
            </a:extLst>
          </p:cNvPr>
          <p:cNvGrpSpPr/>
          <p:nvPr/>
        </p:nvGrpSpPr>
        <p:grpSpPr>
          <a:xfrm>
            <a:off x="736102" y="4947109"/>
            <a:ext cx="596530" cy="596530"/>
            <a:chOff x="736102" y="4947109"/>
            <a:chExt cx="596530" cy="596530"/>
          </a:xfrm>
        </p:grpSpPr>
        <p:sp>
          <p:nvSpPr>
            <p:cNvPr id="66" name="Oval 65">
              <a:extLst>
                <a:ext uri="{FF2B5EF4-FFF2-40B4-BE49-F238E27FC236}">
                  <a16:creationId xmlns:a16="http://schemas.microsoft.com/office/drawing/2014/main" id="{2D859C43-4989-2DDA-0F6A-F96FA29FB7EC}"/>
                </a:ext>
              </a:extLst>
            </p:cNvPr>
            <p:cNvSpPr/>
            <p:nvPr/>
          </p:nvSpPr>
          <p:spPr bwMode="auto">
            <a:xfrm>
              <a:off x="736102" y="4947109"/>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6" name="Graphic 25" descr="Bone outline">
              <a:extLst>
                <a:ext uri="{FF2B5EF4-FFF2-40B4-BE49-F238E27FC236}">
                  <a16:creationId xmlns:a16="http://schemas.microsoft.com/office/drawing/2014/main" id="{974441B1-5F38-0DFF-8767-9EF3E797E150}"/>
                </a:ext>
              </a:extLst>
            </p:cNvPr>
            <p:cNvSpPr/>
            <p:nvPr/>
          </p:nvSpPr>
          <p:spPr>
            <a:xfrm>
              <a:off x="857841" y="5069002"/>
              <a:ext cx="353052" cy="352744"/>
            </a:xfrm>
            <a:custGeom>
              <a:avLst/>
              <a:gdLst>
                <a:gd name="connsiteX0" fmla="*/ 361786 w 376962"/>
                <a:gd name="connsiteY0" fmla="*/ 67921 h 376633"/>
                <a:gd name="connsiteX1" fmla="*/ 327702 w 376962"/>
                <a:gd name="connsiteY1" fmla="*/ 54226 h 376633"/>
                <a:gd name="connsiteX2" fmla="*/ 326668 w 376962"/>
                <a:gd name="connsiteY2" fmla="*/ 54226 h 376633"/>
                <a:gd name="connsiteX3" fmla="*/ 322436 w 376962"/>
                <a:gd name="connsiteY3" fmla="*/ 54379 h 376633"/>
                <a:gd name="connsiteX4" fmla="*/ 322732 w 376962"/>
                <a:gd name="connsiteY4" fmla="*/ 49157 h 376633"/>
                <a:gd name="connsiteX5" fmla="*/ 273698 w 376962"/>
                <a:gd name="connsiteY5" fmla="*/ 0 h 376633"/>
                <a:gd name="connsiteX6" fmla="*/ 273353 w 376962"/>
                <a:gd name="connsiteY6" fmla="*/ 0 h 376633"/>
                <a:gd name="connsiteX7" fmla="*/ 224188 w 376962"/>
                <a:gd name="connsiteY7" fmla="*/ 49357 h 376633"/>
                <a:gd name="connsiteX8" fmla="*/ 237737 w 376962"/>
                <a:gd name="connsiteY8" fmla="*/ 83192 h 376633"/>
                <a:gd name="connsiteX9" fmla="*/ 83339 w 376962"/>
                <a:gd name="connsiteY9" fmla="*/ 237570 h 376633"/>
                <a:gd name="connsiteX10" fmla="*/ 13690 w 376962"/>
                <a:gd name="connsiteY10" fmla="*/ 239063 h 376633"/>
                <a:gd name="connsiteX11" fmla="*/ 15183 w 376962"/>
                <a:gd name="connsiteY11" fmla="*/ 308713 h 376633"/>
                <a:gd name="connsiteX12" fmla="*/ 49255 w 376962"/>
                <a:gd name="connsiteY12" fmla="*/ 322402 h 376633"/>
                <a:gd name="connsiteX13" fmla="*/ 49329 w 376962"/>
                <a:gd name="connsiteY13" fmla="*/ 322402 h 376633"/>
                <a:gd name="connsiteX14" fmla="*/ 54516 w 376962"/>
                <a:gd name="connsiteY14" fmla="*/ 322107 h 376633"/>
                <a:gd name="connsiteX15" fmla="*/ 54221 w 376962"/>
                <a:gd name="connsiteY15" fmla="*/ 327328 h 376633"/>
                <a:gd name="connsiteX16" fmla="*/ 103437 w 376962"/>
                <a:gd name="connsiteY16" fmla="*/ 376634 h 376633"/>
                <a:gd name="connsiteX17" fmla="*/ 103452 w 376962"/>
                <a:gd name="connsiteY17" fmla="*/ 376634 h 376633"/>
                <a:gd name="connsiteX18" fmla="*/ 103492 w 376962"/>
                <a:gd name="connsiteY18" fmla="*/ 376634 h 376633"/>
                <a:gd name="connsiteX19" fmla="*/ 152760 w 376962"/>
                <a:gd name="connsiteY19" fmla="*/ 327380 h 376633"/>
                <a:gd name="connsiteX20" fmla="*/ 139216 w 376962"/>
                <a:gd name="connsiteY20" fmla="*/ 293447 h 376633"/>
                <a:gd name="connsiteX21" fmla="*/ 293614 w 376962"/>
                <a:gd name="connsiteY21" fmla="*/ 139049 h 376633"/>
                <a:gd name="connsiteX22" fmla="*/ 363266 w 376962"/>
                <a:gd name="connsiteY22" fmla="*/ 137568 h 376633"/>
                <a:gd name="connsiteX23" fmla="*/ 361786 w 376962"/>
                <a:gd name="connsiteY23" fmla="*/ 67916 h 376633"/>
                <a:gd name="connsiteX24" fmla="*/ 356160 w 376962"/>
                <a:gd name="connsiteY24" fmla="*/ 130753 h 376633"/>
                <a:gd name="connsiteX25" fmla="*/ 326151 w 376962"/>
                <a:gd name="connsiteY25" fmla="*/ 142871 h 376633"/>
                <a:gd name="connsiteX26" fmla="*/ 299441 w 376962"/>
                <a:gd name="connsiteY26" fmla="*/ 130994 h 376633"/>
                <a:gd name="connsiteX27" fmla="*/ 293466 w 376962"/>
                <a:gd name="connsiteY27" fmla="*/ 125256 h 376633"/>
                <a:gd name="connsiteX28" fmla="*/ 286648 w 376962"/>
                <a:gd name="connsiteY28" fmla="*/ 132073 h 376633"/>
                <a:gd name="connsiteX29" fmla="*/ 132245 w 376962"/>
                <a:gd name="connsiteY29" fmla="*/ 286476 h 376633"/>
                <a:gd name="connsiteX30" fmla="*/ 125452 w 376962"/>
                <a:gd name="connsiteY30" fmla="*/ 293269 h 376633"/>
                <a:gd name="connsiteX31" fmla="*/ 131423 w 376962"/>
                <a:gd name="connsiteY31" fmla="*/ 299550 h 376633"/>
                <a:gd name="connsiteX32" fmla="*/ 142383 w 376962"/>
                <a:gd name="connsiteY32" fmla="*/ 320895 h 376633"/>
                <a:gd name="connsiteX33" fmla="*/ 109674 w 376962"/>
                <a:gd name="connsiteY33" fmla="*/ 366019 h 376633"/>
                <a:gd name="connsiteX34" fmla="*/ 64549 w 376962"/>
                <a:gd name="connsiteY34" fmla="*/ 333310 h 376633"/>
                <a:gd name="connsiteX35" fmla="*/ 64058 w 376962"/>
                <a:gd name="connsiteY35" fmla="*/ 327328 h 376633"/>
                <a:gd name="connsiteX36" fmla="*/ 64290 w 376962"/>
                <a:gd name="connsiteY36" fmla="*/ 323235 h 376633"/>
                <a:gd name="connsiteX37" fmla="*/ 65694 w 376962"/>
                <a:gd name="connsiteY37" fmla="*/ 310979 h 376633"/>
                <a:gd name="connsiteX38" fmla="*/ 65650 w 376962"/>
                <a:gd name="connsiteY38" fmla="*/ 310925 h 376633"/>
                <a:gd name="connsiteX39" fmla="*/ 65640 w 376962"/>
                <a:gd name="connsiteY39" fmla="*/ 310925 h 376633"/>
                <a:gd name="connsiteX40" fmla="*/ 53384 w 376962"/>
                <a:gd name="connsiteY40" fmla="*/ 312328 h 376633"/>
                <a:gd name="connsiteX41" fmla="*/ 48891 w 376962"/>
                <a:gd name="connsiteY41" fmla="*/ 312555 h 376633"/>
                <a:gd name="connsiteX42" fmla="*/ 28044 w 376962"/>
                <a:gd name="connsiteY42" fmla="*/ 306417 h 376633"/>
                <a:gd name="connsiteX43" fmla="*/ 15883 w 376962"/>
                <a:gd name="connsiteY43" fmla="*/ 252028 h 376633"/>
                <a:gd name="connsiteX44" fmla="*/ 50792 w 376962"/>
                <a:gd name="connsiteY44" fmla="*/ 233767 h 376633"/>
                <a:gd name="connsiteX45" fmla="*/ 77497 w 376962"/>
                <a:gd name="connsiteY45" fmla="*/ 245644 h 376633"/>
                <a:gd name="connsiteX46" fmla="*/ 83487 w 376962"/>
                <a:gd name="connsiteY46" fmla="*/ 251363 h 376633"/>
                <a:gd name="connsiteX47" fmla="*/ 90304 w 376962"/>
                <a:gd name="connsiteY47" fmla="*/ 244541 h 376633"/>
                <a:gd name="connsiteX48" fmla="*/ 244708 w 376962"/>
                <a:gd name="connsiteY48" fmla="*/ 90157 h 376633"/>
                <a:gd name="connsiteX49" fmla="*/ 251501 w 376962"/>
                <a:gd name="connsiteY49" fmla="*/ 83384 h 376633"/>
                <a:gd name="connsiteX50" fmla="*/ 245530 w 376962"/>
                <a:gd name="connsiteY50" fmla="*/ 77098 h 376633"/>
                <a:gd name="connsiteX51" fmla="*/ 234575 w 376962"/>
                <a:gd name="connsiteY51" fmla="*/ 55783 h 376633"/>
                <a:gd name="connsiteX52" fmla="*/ 267053 w 376962"/>
                <a:gd name="connsiteY52" fmla="*/ 10398 h 376633"/>
                <a:gd name="connsiteX53" fmla="*/ 273373 w 376962"/>
                <a:gd name="connsiteY53" fmla="*/ 9867 h 376633"/>
                <a:gd name="connsiteX54" fmla="*/ 273466 w 376962"/>
                <a:gd name="connsiteY54" fmla="*/ 9867 h 376633"/>
                <a:gd name="connsiteX55" fmla="*/ 312875 w 376962"/>
                <a:gd name="connsiteY55" fmla="*/ 49172 h 376633"/>
                <a:gd name="connsiteX56" fmla="*/ 312643 w 376962"/>
                <a:gd name="connsiteY56" fmla="*/ 53271 h 376633"/>
                <a:gd name="connsiteX57" fmla="*/ 312303 w 376962"/>
                <a:gd name="connsiteY57" fmla="*/ 56226 h 376633"/>
                <a:gd name="connsiteX58" fmla="*/ 306239 w 376962"/>
                <a:gd name="connsiteY58" fmla="*/ 58246 h 376633"/>
                <a:gd name="connsiteX59" fmla="*/ 305156 w 376962"/>
                <a:gd name="connsiteY59" fmla="*/ 58611 h 376633"/>
                <a:gd name="connsiteX60" fmla="*/ 300609 w 376962"/>
                <a:gd name="connsiteY60" fmla="*/ 60724 h 376633"/>
                <a:gd name="connsiteX61" fmla="*/ 298656 w 376962"/>
                <a:gd name="connsiteY61" fmla="*/ 67411 h 376633"/>
                <a:gd name="connsiteX62" fmla="*/ 305343 w 376962"/>
                <a:gd name="connsiteY62" fmla="*/ 69364 h 376633"/>
                <a:gd name="connsiteX63" fmla="*/ 308525 w 376962"/>
                <a:gd name="connsiteY63" fmla="*/ 67886 h 376633"/>
                <a:gd name="connsiteX64" fmla="*/ 309614 w 376962"/>
                <a:gd name="connsiteY64" fmla="*/ 67517 h 376633"/>
                <a:gd name="connsiteX65" fmla="*/ 320727 w 376962"/>
                <a:gd name="connsiteY65" fmla="*/ 64532 h 376633"/>
                <a:gd name="connsiteX66" fmla="*/ 320988 w 376962"/>
                <a:gd name="connsiteY66" fmla="*/ 64492 h 376633"/>
                <a:gd name="connsiteX67" fmla="*/ 323550 w 376962"/>
                <a:gd name="connsiteY67" fmla="*/ 64202 h 376633"/>
                <a:gd name="connsiteX68" fmla="*/ 327466 w 376962"/>
                <a:gd name="connsiteY68" fmla="*/ 64029 h 376633"/>
                <a:gd name="connsiteX69" fmla="*/ 327604 w 376962"/>
                <a:gd name="connsiteY69" fmla="*/ 64029 h 376633"/>
                <a:gd name="connsiteX70" fmla="*/ 344185 w 376962"/>
                <a:gd name="connsiteY70" fmla="*/ 67596 h 376633"/>
                <a:gd name="connsiteX71" fmla="*/ 367101 w 376962"/>
                <a:gd name="connsiteY71" fmla="*/ 102689 h 376633"/>
                <a:gd name="connsiteX72" fmla="*/ 356160 w 376962"/>
                <a:gd name="connsiteY72" fmla="*/ 130753 h 3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76962" h="376633">
                  <a:moveTo>
                    <a:pt x="361786" y="67921"/>
                  </a:moveTo>
                  <a:cubicBezTo>
                    <a:pt x="352615" y="59133"/>
                    <a:pt x="340404" y="54226"/>
                    <a:pt x="327702" y="54226"/>
                  </a:cubicBezTo>
                  <a:lnTo>
                    <a:pt x="326668" y="54226"/>
                  </a:lnTo>
                  <a:cubicBezTo>
                    <a:pt x="325505" y="54226"/>
                    <a:pt x="323584" y="54226"/>
                    <a:pt x="322436" y="54379"/>
                  </a:cubicBezTo>
                  <a:cubicBezTo>
                    <a:pt x="322633" y="52646"/>
                    <a:pt x="322732" y="50902"/>
                    <a:pt x="322732" y="49157"/>
                  </a:cubicBezTo>
                  <a:cubicBezTo>
                    <a:pt x="322675" y="22080"/>
                    <a:pt x="300775" y="124"/>
                    <a:pt x="273698" y="0"/>
                  </a:cubicBezTo>
                  <a:lnTo>
                    <a:pt x="273353" y="0"/>
                  </a:lnTo>
                  <a:cubicBezTo>
                    <a:pt x="246147" y="53"/>
                    <a:pt x="224135" y="22151"/>
                    <a:pt x="224188" y="49357"/>
                  </a:cubicBezTo>
                  <a:cubicBezTo>
                    <a:pt x="224213" y="61952"/>
                    <a:pt x="229061" y="74060"/>
                    <a:pt x="237737" y="83192"/>
                  </a:cubicBezTo>
                  <a:lnTo>
                    <a:pt x="83339" y="237570"/>
                  </a:lnTo>
                  <a:cubicBezTo>
                    <a:pt x="63694" y="218750"/>
                    <a:pt x="32511" y="219418"/>
                    <a:pt x="13690" y="239063"/>
                  </a:cubicBezTo>
                  <a:cubicBezTo>
                    <a:pt x="-5131" y="258709"/>
                    <a:pt x="-4463" y="289892"/>
                    <a:pt x="15183" y="308713"/>
                  </a:cubicBezTo>
                  <a:cubicBezTo>
                    <a:pt x="24352" y="317496"/>
                    <a:pt x="36558" y="322401"/>
                    <a:pt x="49255" y="322402"/>
                  </a:cubicBezTo>
                  <a:lnTo>
                    <a:pt x="49329" y="322402"/>
                  </a:lnTo>
                  <a:cubicBezTo>
                    <a:pt x="51063" y="322402"/>
                    <a:pt x="52794" y="322304"/>
                    <a:pt x="54516" y="322107"/>
                  </a:cubicBezTo>
                  <a:cubicBezTo>
                    <a:pt x="54319" y="323840"/>
                    <a:pt x="54221" y="325584"/>
                    <a:pt x="54221" y="327328"/>
                  </a:cubicBezTo>
                  <a:cubicBezTo>
                    <a:pt x="54196" y="354534"/>
                    <a:pt x="76231" y="376609"/>
                    <a:pt x="103437" y="376634"/>
                  </a:cubicBezTo>
                  <a:cubicBezTo>
                    <a:pt x="103442" y="376634"/>
                    <a:pt x="103447" y="376634"/>
                    <a:pt x="103452" y="376634"/>
                  </a:cubicBezTo>
                  <a:lnTo>
                    <a:pt x="103492" y="376634"/>
                  </a:lnTo>
                  <a:cubicBezTo>
                    <a:pt x="130697" y="376638"/>
                    <a:pt x="152756" y="354586"/>
                    <a:pt x="152760" y="327380"/>
                  </a:cubicBezTo>
                  <a:cubicBezTo>
                    <a:pt x="152762" y="314751"/>
                    <a:pt x="147913" y="302603"/>
                    <a:pt x="139216" y="293447"/>
                  </a:cubicBezTo>
                  <a:lnTo>
                    <a:pt x="293614" y="139049"/>
                  </a:lnTo>
                  <a:cubicBezTo>
                    <a:pt x="313257" y="157874"/>
                    <a:pt x="344441" y="157211"/>
                    <a:pt x="363266" y="137568"/>
                  </a:cubicBezTo>
                  <a:cubicBezTo>
                    <a:pt x="382091" y="117926"/>
                    <a:pt x="381429" y="86741"/>
                    <a:pt x="361786" y="67916"/>
                  </a:cubicBezTo>
                  <a:close/>
                  <a:moveTo>
                    <a:pt x="356160" y="130753"/>
                  </a:moveTo>
                  <a:cubicBezTo>
                    <a:pt x="348374" y="138933"/>
                    <a:pt x="337434" y="143352"/>
                    <a:pt x="326151" y="142871"/>
                  </a:cubicBezTo>
                  <a:cubicBezTo>
                    <a:pt x="316097" y="142303"/>
                    <a:pt x="306597" y="138079"/>
                    <a:pt x="299441" y="130994"/>
                  </a:cubicBezTo>
                  <a:lnTo>
                    <a:pt x="293466" y="125256"/>
                  </a:lnTo>
                  <a:lnTo>
                    <a:pt x="286648" y="132073"/>
                  </a:lnTo>
                  <a:lnTo>
                    <a:pt x="132245" y="286476"/>
                  </a:lnTo>
                  <a:lnTo>
                    <a:pt x="125452" y="293269"/>
                  </a:lnTo>
                  <a:lnTo>
                    <a:pt x="131423" y="299550"/>
                  </a:lnTo>
                  <a:cubicBezTo>
                    <a:pt x="137142" y="305399"/>
                    <a:pt x="140961" y="312839"/>
                    <a:pt x="142383" y="320895"/>
                  </a:cubicBezTo>
                  <a:cubicBezTo>
                    <a:pt x="145811" y="342388"/>
                    <a:pt x="131167" y="362591"/>
                    <a:pt x="109674" y="366019"/>
                  </a:cubicBezTo>
                  <a:cubicBezTo>
                    <a:pt x="88181" y="369447"/>
                    <a:pt x="67978" y="354803"/>
                    <a:pt x="64549" y="333310"/>
                  </a:cubicBezTo>
                  <a:cubicBezTo>
                    <a:pt x="64234" y="331331"/>
                    <a:pt x="64070" y="329332"/>
                    <a:pt x="64058" y="327328"/>
                  </a:cubicBezTo>
                  <a:cubicBezTo>
                    <a:pt x="64059" y="325960"/>
                    <a:pt x="64136" y="324594"/>
                    <a:pt x="64290" y="323235"/>
                  </a:cubicBezTo>
                  <a:lnTo>
                    <a:pt x="65694" y="310979"/>
                  </a:lnTo>
                  <a:cubicBezTo>
                    <a:pt x="65697" y="310952"/>
                    <a:pt x="65677" y="310928"/>
                    <a:pt x="65650" y="310925"/>
                  </a:cubicBezTo>
                  <a:cubicBezTo>
                    <a:pt x="65646" y="310924"/>
                    <a:pt x="65643" y="310924"/>
                    <a:pt x="65640" y="310925"/>
                  </a:cubicBezTo>
                  <a:lnTo>
                    <a:pt x="53384" y="312328"/>
                  </a:lnTo>
                  <a:cubicBezTo>
                    <a:pt x="51892" y="312495"/>
                    <a:pt x="50392" y="312571"/>
                    <a:pt x="48891" y="312555"/>
                  </a:cubicBezTo>
                  <a:cubicBezTo>
                    <a:pt x="41500" y="312530"/>
                    <a:pt x="34269" y="310401"/>
                    <a:pt x="28044" y="306417"/>
                  </a:cubicBezTo>
                  <a:cubicBezTo>
                    <a:pt x="9666" y="294756"/>
                    <a:pt x="4222" y="270405"/>
                    <a:pt x="15883" y="252028"/>
                  </a:cubicBezTo>
                  <a:cubicBezTo>
                    <a:pt x="23424" y="240144"/>
                    <a:pt x="36730" y="233184"/>
                    <a:pt x="50792" y="233767"/>
                  </a:cubicBezTo>
                  <a:cubicBezTo>
                    <a:pt x="60845" y="234334"/>
                    <a:pt x="70344" y="238558"/>
                    <a:pt x="77497" y="245644"/>
                  </a:cubicBezTo>
                  <a:lnTo>
                    <a:pt x="83487" y="251363"/>
                  </a:lnTo>
                  <a:lnTo>
                    <a:pt x="90304" y="244541"/>
                  </a:lnTo>
                  <a:lnTo>
                    <a:pt x="244708" y="90157"/>
                  </a:lnTo>
                  <a:lnTo>
                    <a:pt x="251501" y="83384"/>
                  </a:lnTo>
                  <a:lnTo>
                    <a:pt x="245530" y="77098"/>
                  </a:lnTo>
                  <a:cubicBezTo>
                    <a:pt x="239818" y="71256"/>
                    <a:pt x="236000" y="63828"/>
                    <a:pt x="234575" y="55783"/>
                  </a:cubicBezTo>
                  <a:cubicBezTo>
                    <a:pt x="231011" y="34282"/>
                    <a:pt x="245551" y="13962"/>
                    <a:pt x="267053" y="10398"/>
                  </a:cubicBezTo>
                  <a:cubicBezTo>
                    <a:pt x="269142" y="10052"/>
                    <a:pt x="271255" y="9874"/>
                    <a:pt x="273373" y="9867"/>
                  </a:cubicBezTo>
                  <a:lnTo>
                    <a:pt x="273466" y="9867"/>
                  </a:lnTo>
                  <a:cubicBezTo>
                    <a:pt x="295175" y="9905"/>
                    <a:pt x="312780" y="27463"/>
                    <a:pt x="312875" y="49172"/>
                  </a:cubicBezTo>
                  <a:cubicBezTo>
                    <a:pt x="312874" y="50542"/>
                    <a:pt x="312797" y="51910"/>
                    <a:pt x="312643" y="53271"/>
                  </a:cubicBezTo>
                  <a:lnTo>
                    <a:pt x="312303" y="56226"/>
                  </a:lnTo>
                  <a:cubicBezTo>
                    <a:pt x="310241" y="56770"/>
                    <a:pt x="308216" y="57444"/>
                    <a:pt x="306239" y="58246"/>
                  </a:cubicBezTo>
                  <a:lnTo>
                    <a:pt x="305156" y="58611"/>
                  </a:lnTo>
                  <a:cubicBezTo>
                    <a:pt x="303595" y="59213"/>
                    <a:pt x="302076" y="59919"/>
                    <a:pt x="300609" y="60724"/>
                  </a:cubicBezTo>
                  <a:cubicBezTo>
                    <a:pt x="298223" y="62031"/>
                    <a:pt x="297348" y="65025"/>
                    <a:pt x="298656" y="67411"/>
                  </a:cubicBezTo>
                  <a:cubicBezTo>
                    <a:pt x="299963" y="69797"/>
                    <a:pt x="302957" y="70672"/>
                    <a:pt x="305343" y="69364"/>
                  </a:cubicBezTo>
                  <a:cubicBezTo>
                    <a:pt x="306373" y="68810"/>
                    <a:pt x="307436" y="68316"/>
                    <a:pt x="308525" y="67886"/>
                  </a:cubicBezTo>
                  <a:lnTo>
                    <a:pt x="309614" y="67517"/>
                  </a:lnTo>
                  <a:cubicBezTo>
                    <a:pt x="313174" y="66046"/>
                    <a:pt x="316909" y="65043"/>
                    <a:pt x="320727" y="64532"/>
                  </a:cubicBezTo>
                  <a:lnTo>
                    <a:pt x="320988" y="64492"/>
                  </a:lnTo>
                  <a:lnTo>
                    <a:pt x="323550" y="64202"/>
                  </a:lnTo>
                  <a:cubicBezTo>
                    <a:pt x="323821" y="64172"/>
                    <a:pt x="325624" y="64029"/>
                    <a:pt x="327466" y="64029"/>
                  </a:cubicBezTo>
                  <a:lnTo>
                    <a:pt x="327604" y="64029"/>
                  </a:lnTo>
                  <a:cubicBezTo>
                    <a:pt x="333330" y="63945"/>
                    <a:pt x="339000" y="65164"/>
                    <a:pt x="344185" y="67596"/>
                  </a:cubicBezTo>
                  <a:cubicBezTo>
                    <a:pt x="357876" y="73984"/>
                    <a:pt x="366757" y="87585"/>
                    <a:pt x="367101" y="102689"/>
                  </a:cubicBezTo>
                  <a:cubicBezTo>
                    <a:pt x="367343" y="113128"/>
                    <a:pt x="363404" y="123232"/>
                    <a:pt x="356160" y="130753"/>
                  </a:cubicBezTo>
                  <a:close/>
                </a:path>
              </a:pathLst>
            </a:custGeom>
            <a:solidFill>
              <a:schemeClr val="bg1"/>
            </a:solidFill>
            <a:ln w="5207" cap="flat">
              <a:solidFill>
                <a:schemeClr val="bg1"/>
              </a:solidFill>
              <a:prstDash val="solid"/>
              <a:miter/>
            </a:ln>
          </p:spPr>
          <p:txBody>
            <a:bodyPr rtlCol="0" anchor="ctr"/>
            <a:lstStyle/>
            <a:p>
              <a:endParaRPr lang="en-US" dirty="0"/>
            </a:p>
          </p:txBody>
        </p:sp>
      </p:grpSp>
    </p:spTree>
    <p:extLst>
      <p:ext uri="{BB962C8B-B14F-4D97-AF65-F5344CB8AC3E}">
        <p14:creationId xmlns:p14="http://schemas.microsoft.com/office/powerpoint/2010/main" val="331664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500"/>
                                        <p:tgtEl>
                                          <p:spTgt spid="7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500"/>
                                        <p:tgtEl>
                                          <p:spTgt spid="78"/>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childTnLst>
                          </p:cTn>
                        </p:par>
                        <p:par>
                          <p:cTn id="24" fill="hold">
                            <p:stCondLst>
                              <p:cond delay="4000"/>
                            </p:stCondLst>
                            <p:childTnLst>
                              <p:par>
                                <p:cTn id="25" presetID="10" presetClass="entr" presetSubtype="0" fill="hold" nodeType="afterEffect">
                                  <p:stCondLst>
                                    <p:cond delay="500"/>
                                  </p:stCondLst>
                                  <p:childTnLst>
                                    <p:set>
                                      <p:cBhvr>
                                        <p:cTn id="26" dur="1" fill="hold">
                                          <p:stCondLst>
                                            <p:cond delay="0"/>
                                          </p:stCondLst>
                                        </p:cTn>
                                        <p:tgtEl>
                                          <p:spTgt spid="79"/>
                                        </p:tgtEl>
                                        <p:attrNameLst>
                                          <p:attrName>style.visibility</p:attrName>
                                        </p:attrNameLst>
                                      </p:cBhvr>
                                      <p:to>
                                        <p:strVal val="visible"/>
                                      </p:to>
                                    </p:set>
                                    <p:animEffect transition="in" filter="fade">
                                      <p:cBhvr>
                                        <p:cTn id="27" dur="500"/>
                                        <p:tgtEl>
                                          <p:spTgt spid="79"/>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par>
                          <p:cTn id="32" fill="hold">
                            <p:stCondLst>
                              <p:cond delay="5500"/>
                            </p:stCondLst>
                            <p:childTnLst>
                              <p:par>
                                <p:cTn id="33" presetID="10" presetClass="entr" presetSubtype="0" fill="hold" nodeType="afterEffect">
                                  <p:stCondLst>
                                    <p:cond delay="50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childTnLst>
                          </p:cTn>
                        </p:par>
                        <p:par>
                          <p:cTn id="36" fill="hold">
                            <p:stCondLst>
                              <p:cond delay="6500"/>
                            </p:stCondLst>
                            <p:childTnLst>
                              <p:par>
                                <p:cTn id="37" presetID="10"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par>
                          <p:cTn id="40" fill="hold">
                            <p:stCondLst>
                              <p:cond delay="7000"/>
                            </p:stCondLst>
                            <p:childTnLst>
                              <p:par>
                                <p:cTn id="41" presetID="10" presetClass="entr" presetSubtype="0" fill="hold" nodeType="afterEffect">
                                  <p:stCondLst>
                                    <p:cond delay="50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childTnLst>
                          </p:cTn>
                        </p:par>
                        <p:par>
                          <p:cTn id="44" fill="hold">
                            <p:stCondLst>
                              <p:cond delay="8000"/>
                            </p:stCondLst>
                            <p:childTnLst>
                              <p:par>
                                <p:cTn id="45" presetID="10" presetClass="entr" presetSubtype="0"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childTnLst>
                          </p:cTn>
                        </p:par>
                        <p:par>
                          <p:cTn id="48" fill="hold">
                            <p:stCondLst>
                              <p:cond delay="8500"/>
                            </p:stCondLst>
                            <p:childTnLst>
                              <p:par>
                                <p:cTn id="49" presetID="10" presetClass="entr" presetSubtype="0" fill="hold" nodeType="afterEffect">
                                  <p:stCondLst>
                                    <p:cond delay="50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childTnLst>
                          </p:cTn>
                        </p:par>
                        <p:par>
                          <p:cTn id="56" fill="hold">
                            <p:stCondLst>
                              <p:cond delay="10000"/>
                            </p:stCondLst>
                            <p:childTnLst>
                              <p:par>
                                <p:cTn id="57" presetID="10" presetClass="entr" presetSubtype="0" fill="hold" nodeType="afterEffect">
                                  <p:stCondLst>
                                    <p:cond delay="50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500"/>
                                        <p:tgtEl>
                                          <p:spTgt spid="83"/>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11500"/>
                            </p:stCondLst>
                            <p:childTnLst>
                              <p:par>
                                <p:cTn id="65" presetID="10" presetClass="entr" presetSubtype="0" fill="hold" grpId="0" nodeType="afterEffect">
                                  <p:stCondLst>
                                    <p:cond delay="5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500"/>
                                        <p:tgtEl>
                                          <p:spTgt spid="3"/>
                                        </p:tgtEl>
                                      </p:cBhvr>
                                    </p:animEffect>
                                  </p:childTnLst>
                                </p:cTn>
                              </p:par>
                            </p:childTnLst>
                          </p:cTn>
                        </p:par>
                        <p:par>
                          <p:cTn id="68" fill="hold">
                            <p:stCondLst>
                              <p:cond delay="12500"/>
                            </p:stCondLst>
                            <p:childTnLst>
                              <p:par>
                                <p:cTn id="69" presetID="10" presetClass="entr" presetSubtype="0" fill="hold" nodeType="afterEffect">
                                  <p:stCondLst>
                                    <p:cond delay="500"/>
                                  </p:stCondLst>
                                  <p:childTnLst>
                                    <p:set>
                                      <p:cBhvr>
                                        <p:cTn id="70" dur="1" fill="hold">
                                          <p:stCondLst>
                                            <p:cond delay="0"/>
                                          </p:stCondLst>
                                        </p:cTn>
                                        <p:tgtEl>
                                          <p:spTgt spid="3">
                                            <p:txEl>
                                              <p:pRg st="0" end="0"/>
                                            </p:txEl>
                                          </p:spTgt>
                                        </p:tgtEl>
                                        <p:attrNameLst>
                                          <p:attrName>style.visibility</p:attrName>
                                        </p:attrNameLst>
                                      </p:cBhvr>
                                      <p:to>
                                        <p:strVal val="visible"/>
                                      </p:to>
                                    </p:set>
                                    <p:animEffect transition="in" filter="fade">
                                      <p:cBhvr>
                                        <p:cTn id="71" dur="500"/>
                                        <p:tgtEl>
                                          <p:spTgt spid="3">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
                                            <p:txEl>
                                              <p:pRg st="1" end="1"/>
                                            </p:txEl>
                                          </p:spTgt>
                                        </p:tgtEl>
                                        <p:attrNameLst>
                                          <p:attrName>style.visibility</p:attrName>
                                        </p:attrNameLst>
                                      </p:cBhvr>
                                      <p:to>
                                        <p:strVal val="visible"/>
                                      </p:to>
                                    </p:set>
                                    <p:animEffect transition="in" filter="fade">
                                      <p:cBhvr>
                                        <p:cTn id="76" dur="500"/>
                                        <p:tgtEl>
                                          <p:spTgt spid="3">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3">
                                            <p:txEl>
                                              <p:pRg st="2" end="2"/>
                                            </p:txEl>
                                          </p:spTgt>
                                        </p:tgtEl>
                                        <p:attrNameLst>
                                          <p:attrName>style.visibility</p:attrName>
                                        </p:attrNameLst>
                                      </p:cBhvr>
                                      <p:to>
                                        <p:strVal val="visible"/>
                                      </p:to>
                                    </p:set>
                                    <p:animEffect transition="in" filter="fade">
                                      <p:cBhvr>
                                        <p:cTn id="81" dur="500"/>
                                        <p:tgtEl>
                                          <p:spTgt spid="3">
                                            <p:txEl>
                                              <p:pRg st="2" end="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
                                            <p:txEl>
                                              <p:pRg st="3" end="3"/>
                                            </p:txEl>
                                          </p:spTgt>
                                        </p:tgtEl>
                                        <p:attrNameLst>
                                          <p:attrName>style.visibility</p:attrName>
                                        </p:attrNameLst>
                                      </p:cBhvr>
                                      <p:to>
                                        <p:strVal val="visible"/>
                                      </p:to>
                                    </p:set>
                                    <p:animEffect transition="in" filter="fade">
                                      <p:cBhvr>
                                        <p:cTn id="86" dur="500"/>
                                        <p:tgtEl>
                                          <p:spTgt spid="3">
                                            <p:txEl>
                                              <p:pRg st="3" end="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
                                            <p:txEl>
                                              <p:pRg st="4" end="4"/>
                                            </p:txEl>
                                          </p:spTgt>
                                        </p:tgtEl>
                                        <p:attrNameLst>
                                          <p:attrName>style.visibility</p:attrName>
                                        </p:attrNameLst>
                                      </p:cBhvr>
                                      <p:to>
                                        <p:strVal val="visible"/>
                                      </p:to>
                                    </p:set>
                                    <p:animEffect transition="in" filter="fade">
                                      <p:cBhvr>
                                        <p:cTn id="91" dur="500"/>
                                        <p:tgtEl>
                                          <p:spTgt spid="3">
                                            <p:txEl>
                                              <p:pRg st="4" end="4"/>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
                                            <p:txEl>
                                              <p:pRg st="5" end="5"/>
                                            </p:txEl>
                                          </p:spTgt>
                                        </p:tgtEl>
                                        <p:attrNameLst>
                                          <p:attrName>style.visibility</p:attrName>
                                        </p:attrNameLst>
                                      </p:cBhvr>
                                      <p:to>
                                        <p:strVal val="visible"/>
                                      </p:to>
                                    </p:set>
                                    <p:animEffect transition="in" filter="fade">
                                      <p:cBhvr>
                                        <p:cTn id="96" dur="500"/>
                                        <p:tgtEl>
                                          <p:spTgt spid="3">
                                            <p:txEl>
                                              <p:pRg st="5" end="5"/>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3">
                                            <p:txEl>
                                              <p:pRg st="6" end="6"/>
                                            </p:txEl>
                                          </p:spTgt>
                                        </p:tgtEl>
                                        <p:attrNameLst>
                                          <p:attrName>style.visibility</p:attrName>
                                        </p:attrNameLst>
                                      </p:cBhvr>
                                      <p:to>
                                        <p:strVal val="visible"/>
                                      </p:to>
                                    </p:set>
                                    <p:animEffect transition="in" filter="fade">
                                      <p:cBhvr>
                                        <p:cTn id="101" dur="500"/>
                                        <p:tgtEl>
                                          <p:spTgt spid="3">
                                            <p:txEl>
                                              <p:pRg st="6" end="6"/>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3">
                                            <p:txEl>
                                              <p:pRg st="7" end="7"/>
                                            </p:txEl>
                                          </p:spTgt>
                                        </p:tgtEl>
                                        <p:attrNameLst>
                                          <p:attrName>style.visibility</p:attrName>
                                        </p:attrNameLst>
                                      </p:cBhvr>
                                      <p:to>
                                        <p:strVal val="visible"/>
                                      </p:to>
                                    </p:set>
                                    <p:animEffect transition="in" filter="fade">
                                      <p:cBhvr>
                                        <p:cTn id="10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7" grpId="0"/>
      <p:bldP spid="53" grpId="0"/>
      <p:bldP spid="56" grpId="0"/>
      <p:bldP spid="59" grpId="0"/>
      <p:bldP spid="62" grpId="0"/>
      <p:bldP spid="65" grpId="0"/>
      <p:bldP spid="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26158-DE73-9037-1A2A-ADE2AA77B077}"/>
              </a:ext>
            </a:extLst>
          </p:cNvPr>
          <p:cNvSpPr>
            <a:spLocks noGrp="1"/>
          </p:cNvSpPr>
          <p:nvPr>
            <p:ph type="title"/>
          </p:nvPr>
        </p:nvSpPr>
        <p:spPr>
          <a:xfrm>
            <a:off x="571500" y="259975"/>
            <a:ext cx="7962900" cy="1066800"/>
          </a:xfrm>
        </p:spPr>
        <p:txBody>
          <a:bodyPr/>
          <a:lstStyle/>
          <a:p>
            <a:r>
              <a:rPr lang="en-US" dirty="0">
                <a:latin typeface="Arial"/>
                <a:cs typeface="Arial"/>
              </a:rPr>
              <a:t>Smoking and mental illness</a:t>
            </a:r>
            <a:endParaRPr lang="en-US" dirty="0"/>
          </a:p>
        </p:txBody>
      </p:sp>
      <p:sp>
        <p:nvSpPr>
          <p:cNvPr id="3" name="Text Placeholder 2">
            <a:extLst>
              <a:ext uri="{FF2B5EF4-FFF2-40B4-BE49-F238E27FC236}">
                <a16:creationId xmlns:a16="http://schemas.microsoft.com/office/drawing/2014/main" id="{68C94F44-1B54-2A11-0969-5EFFAA9EC249}"/>
              </a:ext>
            </a:extLst>
          </p:cNvPr>
          <p:cNvSpPr>
            <a:spLocks noGrp="1"/>
          </p:cNvSpPr>
          <p:nvPr>
            <p:ph type="body" idx="12"/>
          </p:nvPr>
        </p:nvSpPr>
        <p:spPr>
          <a:xfrm>
            <a:off x="1566808" y="1521896"/>
            <a:ext cx="7962900" cy="1528610"/>
          </a:xfrm>
        </p:spPr>
        <p:txBody>
          <a:bodyPr/>
          <a:lstStyle/>
          <a:p>
            <a:pPr marL="342900" indent="-342900">
              <a:spcBef>
                <a:spcPts val="1200"/>
              </a:spcBef>
              <a:spcAft>
                <a:spcPts val="1200"/>
              </a:spcAft>
              <a:buFont typeface="Century Gothic" panose="020B0502020202020204" pitchFamily="34" charset="0"/>
              <a:buChar char="■"/>
              <a:tabLst>
                <a:tab pos="309563" algn="l"/>
              </a:tabLst>
            </a:pPr>
            <a:r>
              <a:rPr lang="en-US" sz="2000" b="1" dirty="0">
                <a:solidFill>
                  <a:schemeClr val="accent1"/>
                </a:solidFill>
                <a:latin typeface="Arial"/>
                <a:cs typeface="Arial"/>
              </a:rPr>
              <a:t>Smoking contributes to poor mental health</a:t>
            </a:r>
            <a:endParaRPr lang="en-US" dirty="0">
              <a:solidFill>
                <a:srgbClr val="414141"/>
              </a:solidFill>
            </a:endParaRPr>
          </a:p>
          <a:p>
            <a:pPr marL="634338" lvl="5" indent="-342900">
              <a:spcBef>
                <a:spcPts val="0"/>
              </a:spcBef>
              <a:spcAft>
                <a:spcPts val="0"/>
              </a:spcAft>
              <a:buFont typeface="Courier New" panose="02070309020205020404" pitchFamily="49" charset="0"/>
              <a:buChar char="o"/>
              <a:tabLst>
                <a:tab pos="309563" algn="l"/>
              </a:tabLst>
            </a:pPr>
            <a:r>
              <a:rPr lang="en-US" sz="1600" dirty="0">
                <a:latin typeface="Arial"/>
                <a:cs typeface="Arial"/>
              </a:rPr>
              <a:t>Higher rates of depression</a:t>
            </a:r>
            <a:r>
              <a:rPr lang="en-US" sz="1600" dirty="0"/>
              <a:t>, </a:t>
            </a:r>
            <a:r>
              <a:rPr lang="en-US" sz="1600" dirty="0">
                <a:latin typeface="Arial"/>
                <a:cs typeface="Arial"/>
              </a:rPr>
              <a:t>levels of anxiety, panic attacks and stress</a:t>
            </a:r>
          </a:p>
          <a:p>
            <a:pPr marL="634338" lvl="5" indent="-342900">
              <a:spcBef>
                <a:spcPts val="0"/>
              </a:spcBef>
              <a:spcAft>
                <a:spcPts val="0"/>
              </a:spcAft>
              <a:buFont typeface="Courier New" panose="02070309020205020404" pitchFamily="49" charset="0"/>
              <a:buChar char="o"/>
              <a:tabLst>
                <a:tab pos="309563" algn="l"/>
              </a:tabLst>
            </a:pPr>
            <a:r>
              <a:rPr lang="en-US" sz="1600" dirty="0">
                <a:latin typeface="Arial"/>
                <a:cs typeface="Arial"/>
              </a:rPr>
              <a:t>Longer time in hospital</a:t>
            </a:r>
            <a:endParaRPr lang="en-US" sz="1600" dirty="0">
              <a:cs typeface="Arial"/>
            </a:endParaRPr>
          </a:p>
          <a:p>
            <a:pPr marL="634338" lvl="5" indent="-342900">
              <a:spcBef>
                <a:spcPts val="0"/>
              </a:spcBef>
              <a:spcAft>
                <a:spcPts val="0"/>
              </a:spcAft>
              <a:buFont typeface="Courier New" panose="02070309020205020404" pitchFamily="49" charset="0"/>
              <a:buChar char="o"/>
              <a:tabLst>
                <a:tab pos="309563" algn="l"/>
              </a:tabLst>
            </a:pPr>
            <a:r>
              <a:rPr lang="en-US" sz="1600" dirty="0">
                <a:solidFill>
                  <a:srgbClr val="414141"/>
                </a:solidFill>
                <a:latin typeface="Arial"/>
                <a:cs typeface="Arial"/>
              </a:rPr>
              <a:t>More</a:t>
            </a:r>
            <a:r>
              <a:rPr lang="en-US" sz="1600" dirty="0">
                <a:latin typeface="Arial"/>
                <a:cs typeface="Arial"/>
              </a:rPr>
              <a:t> severe symptoms of psychosis</a:t>
            </a:r>
            <a:endParaRPr lang="en-US" sz="1600" dirty="0"/>
          </a:p>
        </p:txBody>
      </p:sp>
      <p:sp>
        <p:nvSpPr>
          <p:cNvPr id="8" name="Text Placeholder 2">
            <a:extLst>
              <a:ext uri="{FF2B5EF4-FFF2-40B4-BE49-F238E27FC236}">
                <a16:creationId xmlns:a16="http://schemas.microsoft.com/office/drawing/2014/main" id="{E32E5BF8-7D88-82C8-B95B-FE627CA1900C}"/>
              </a:ext>
            </a:extLst>
          </p:cNvPr>
          <p:cNvSpPr txBox="1">
            <a:spLocks/>
          </p:cNvSpPr>
          <p:nvPr/>
        </p:nvSpPr>
        <p:spPr bwMode="auto">
          <a:xfrm>
            <a:off x="1566808" y="3435474"/>
            <a:ext cx="7236367" cy="8078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1200"/>
              </a:spcBef>
              <a:spcAft>
                <a:spcPts val="1200"/>
              </a:spcAft>
              <a:buClr>
                <a:srgbClr val="00B0F0"/>
              </a:buClr>
              <a:buFont typeface="Century Gothic" panose="020B0502020202020204" pitchFamily="34" charset="0"/>
              <a:buChar char="■"/>
              <a:tabLst>
                <a:tab pos="309563" algn="l"/>
              </a:tabLst>
            </a:pPr>
            <a:r>
              <a:rPr lang="en-US" b="1" dirty="0">
                <a:solidFill>
                  <a:srgbClr val="005EB8"/>
                </a:solidFill>
              </a:rPr>
              <a:t>Higher</a:t>
            </a:r>
            <a:r>
              <a:rPr lang="en-US" b="1" dirty="0">
                <a:solidFill>
                  <a:schemeClr val="accent1"/>
                </a:solidFill>
              </a:rPr>
              <a:t> doses of some psychotropic medications</a:t>
            </a:r>
            <a:r>
              <a:rPr lang="en-US" dirty="0"/>
              <a:t> (up to 50%)</a:t>
            </a:r>
          </a:p>
        </p:txBody>
      </p:sp>
      <p:sp>
        <p:nvSpPr>
          <p:cNvPr id="9" name="Text Placeholder 2">
            <a:extLst>
              <a:ext uri="{FF2B5EF4-FFF2-40B4-BE49-F238E27FC236}">
                <a16:creationId xmlns:a16="http://schemas.microsoft.com/office/drawing/2014/main" id="{913865C0-00B4-6FFA-288F-09D8BBF9FEBE}"/>
              </a:ext>
            </a:extLst>
          </p:cNvPr>
          <p:cNvSpPr txBox="1">
            <a:spLocks/>
          </p:cNvSpPr>
          <p:nvPr/>
        </p:nvSpPr>
        <p:spPr bwMode="auto">
          <a:xfrm>
            <a:off x="1644519" y="4202393"/>
            <a:ext cx="7306937" cy="8078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1200"/>
              </a:spcBef>
              <a:spcAft>
                <a:spcPts val="1200"/>
              </a:spcAft>
              <a:buClr>
                <a:srgbClr val="00B0F0"/>
              </a:buClr>
              <a:buFont typeface="Century Gothic" panose="020B0502020202020204" pitchFamily="34" charset="0"/>
              <a:buChar char="■"/>
              <a:tabLst>
                <a:tab pos="309563" algn="l"/>
              </a:tabLst>
            </a:pPr>
            <a:r>
              <a:rPr lang="en-US" b="1" dirty="0">
                <a:solidFill>
                  <a:schemeClr val="accent1"/>
                </a:solidFill>
                <a:latin typeface="Arial"/>
                <a:cs typeface="Arial"/>
              </a:rPr>
              <a:t>Increased risk of psychosis and dementia and increases risk of an earlier age of onset of schizophrenia and depression</a:t>
            </a:r>
            <a:endParaRPr lang="en-US">
              <a:solidFill>
                <a:schemeClr val="accent1"/>
              </a:solidFill>
            </a:endParaRPr>
          </a:p>
        </p:txBody>
      </p:sp>
      <p:pic>
        <p:nvPicPr>
          <p:cNvPr id="5" name="Picture 4">
            <a:extLst>
              <a:ext uri="{FF2B5EF4-FFF2-40B4-BE49-F238E27FC236}">
                <a16:creationId xmlns:a16="http://schemas.microsoft.com/office/drawing/2014/main" id="{04254E8D-B355-8674-59DF-8DB2B2E58404}"/>
              </a:ext>
            </a:extLst>
          </p:cNvPr>
          <p:cNvPicPr>
            <a:picLocks noChangeAspect="1"/>
          </p:cNvPicPr>
          <p:nvPr/>
        </p:nvPicPr>
        <p:blipFill>
          <a:blip r:embed="rId3"/>
          <a:srcRect/>
          <a:stretch/>
        </p:blipFill>
        <p:spPr>
          <a:xfrm>
            <a:off x="337267" y="1489924"/>
            <a:ext cx="1190047" cy="1115797"/>
          </a:xfrm>
          <a:prstGeom prst="rect">
            <a:avLst/>
          </a:prstGeom>
          <a:effectLst>
            <a:outerShdw blurRad="254000" dist="63500" dir="5400000" algn="ctr" rotWithShape="0">
              <a:srgbClr val="000000">
                <a:alpha val="20000"/>
              </a:srgbClr>
            </a:outerShdw>
          </a:effectLst>
        </p:spPr>
      </p:pic>
      <p:pic>
        <p:nvPicPr>
          <p:cNvPr id="6" name="Picture 5">
            <a:extLst>
              <a:ext uri="{FF2B5EF4-FFF2-40B4-BE49-F238E27FC236}">
                <a16:creationId xmlns:a16="http://schemas.microsoft.com/office/drawing/2014/main" id="{C512511A-9435-4296-173C-453B3DE41F21}"/>
              </a:ext>
            </a:extLst>
          </p:cNvPr>
          <p:cNvPicPr>
            <a:picLocks noChangeAspect="1"/>
          </p:cNvPicPr>
          <p:nvPr/>
        </p:nvPicPr>
        <p:blipFill>
          <a:blip r:embed="rId4"/>
          <a:srcRect/>
          <a:stretch/>
        </p:blipFill>
        <p:spPr>
          <a:xfrm>
            <a:off x="382009" y="2625006"/>
            <a:ext cx="1145305" cy="1145305"/>
          </a:xfrm>
          <a:prstGeom prst="rect">
            <a:avLst/>
          </a:prstGeom>
          <a:effectLst>
            <a:outerShdw blurRad="254000" dist="63500" dir="5400000" algn="ctr" rotWithShape="0">
              <a:srgbClr val="000000">
                <a:alpha val="20000"/>
              </a:srgbClr>
            </a:outerShdw>
          </a:effectLst>
        </p:spPr>
      </p:pic>
      <p:pic>
        <p:nvPicPr>
          <p:cNvPr id="7" name="Picture 6">
            <a:extLst>
              <a:ext uri="{FF2B5EF4-FFF2-40B4-BE49-F238E27FC236}">
                <a16:creationId xmlns:a16="http://schemas.microsoft.com/office/drawing/2014/main" id="{EDAF3983-D8C2-CA6F-3F8E-AD9B54750D86}"/>
              </a:ext>
            </a:extLst>
          </p:cNvPr>
          <p:cNvPicPr>
            <a:picLocks noChangeAspect="1"/>
          </p:cNvPicPr>
          <p:nvPr/>
        </p:nvPicPr>
        <p:blipFill>
          <a:blip r:embed="rId5"/>
          <a:srcRect/>
          <a:stretch/>
        </p:blipFill>
        <p:spPr>
          <a:xfrm>
            <a:off x="420133" y="4952329"/>
            <a:ext cx="1145304" cy="1145304"/>
          </a:xfrm>
          <a:prstGeom prst="rect">
            <a:avLst/>
          </a:prstGeom>
          <a:effectLst>
            <a:outerShdw blurRad="254000" dist="63500" dir="5400000" algn="ctr" rotWithShape="0">
              <a:srgbClr val="000000">
                <a:alpha val="20000"/>
              </a:srgbClr>
            </a:outerShdw>
          </a:effectLst>
        </p:spPr>
      </p:pic>
      <p:sp>
        <p:nvSpPr>
          <p:cNvPr id="4" name="Text Placeholder 2">
            <a:extLst>
              <a:ext uri="{FF2B5EF4-FFF2-40B4-BE49-F238E27FC236}">
                <a16:creationId xmlns:a16="http://schemas.microsoft.com/office/drawing/2014/main" id="{EE682477-2EFB-7ECC-9C49-A44112EBD9DD}"/>
              </a:ext>
            </a:extLst>
          </p:cNvPr>
          <p:cNvSpPr txBox="1">
            <a:spLocks/>
          </p:cNvSpPr>
          <p:nvPr/>
        </p:nvSpPr>
        <p:spPr bwMode="auto">
          <a:xfrm>
            <a:off x="1566808" y="5244911"/>
            <a:ext cx="6487143" cy="8078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1200"/>
              </a:spcBef>
              <a:spcAft>
                <a:spcPts val="1200"/>
              </a:spcAft>
              <a:buClr>
                <a:srgbClr val="00B0F0"/>
              </a:buClr>
              <a:buFont typeface="Century Gothic" panose="020B0502020202020204" pitchFamily="34" charset="0"/>
              <a:buChar char="■"/>
              <a:tabLst>
                <a:tab pos="309563" algn="l"/>
              </a:tabLst>
            </a:pPr>
            <a:r>
              <a:rPr lang="en-US" b="1" dirty="0">
                <a:solidFill>
                  <a:schemeClr val="accent1"/>
                </a:solidFill>
              </a:rPr>
              <a:t>Exploitation and stigma</a:t>
            </a:r>
            <a:endParaRPr lang="en-US" dirty="0"/>
          </a:p>
        </p:txBody>
      </p:sp>
      <p:sp>
        <p:nvSpPr>
          <p:cNvPr id="11" name="Footer Placeholder 3">
            <a:extLst>
              <a:ext uri="{FF2B5EF4-FFF2-40B4-BE49-F238E27FC236}">
                <a16:creationId xmlns:a16="http://schemas.microsoft.com/office/drawing/2014/main" id="{EBB1A537-F356-4167-98FA-7C02BA44B426}"/>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pic>
        <p:nvPicPr>
          <p:cNvPr id="12" name="Picture 11">
            <a:extLst>
              <a:ext uri="{FF2B5EF4-FFF2-40B4-BE49-F238E27FC236}">
                <a16:creationId xmlns:a16="http://schemas.microsoft.com/office/drawing/2014/main" id="{34C953BF-3CDE-ABDB-E79E-6F4B1016912A}"/>
              </a:ext>
            </a:extLst>
          </p:cNvPr>
          <p:cNvPicPr>
            <a:picLocks noChangeAspect="1"/>
          </p:cNvPicPr>
          <p:nvPr/>
        </p:nvPicPr>
        <p:blipFill>
          <a:blip r:embed="rId3"/>
          <a:srcRect/>
          <a:stretch/>
        </p:blipFill>
        <p:spPr>
          <a:xfrm>
            <a:off x="375390" y="3797962"/>
            <a:ext cx="1190047" cy="1115797"/>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1787875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9"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A66CEAC-D395-B2D3-285B-7087B274C3C1}"/>
              </a:ext>
            </a:extLst>
          </p:cNvPr>
          <p:cNvSpPr txBox="1">
            <a:spLocks/>
          </p:cNvSpPr>
          <p:nvPr/>
        </p:nvSpPr>
        <p:spPr>
          <a:xfrm>
            <a:off x="0" y="0"/>
            <a:ext cx="3824577" cy="6848168"/>
          </a:xfrm>
          <a:prstGeom prst="rect">
            <a:avLst/>
          </a:prstGeom>
          <a:solidFill>
            <a:schemeClr val="bg1"/>
          </a:solidFill>
          <a:effectLst>
            <a:outerShdw blurRad="317500" dist="76200" dir="5400000" algn="ctr" rotWithShape="0">
              <a:srgbClr val="000000">
                <a:alpha val="30000"/>
              </a:srgbClr>
            </a:outerShdw>
          </a:effectLst>
        </p:spPr>
        <p:txBody>
          <a:bodyPr lIns="0" tIns="0" rIns="0" bIns="36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spcBef>
                <a:spcPts val="400"/>
              </a:spcBef>
              <a:spcAft>
                <a:spcPts val="400"/>
              </a:spcAft>
              <a:buClr>
                <a:srgbClr val="00D5D9"/>
              </a:buClr>
              <a:buNone/>
            </a:pPr>
            <a:endParaRPr lang="en-GB" sz="3000" b="1" dirty="0">
              <a:solidFill>
                <a:schemeClr val="accent3"/>
              </a:solidFill>
              <a:latin typeface="Arial" panose="020B0604020202020204" pitchFamily="34" charset="0"/>
              <a:cs typeface="Arial" panose="020B0604020202020204" pitchFamily="34" charset="0"/>
            </a:endParaRPr>
          </a:p>
          <a:p>
            <a:pPr marL="0" indent="0" algn="ctr">
              <a:lnSpc>
                <a:spcPts val="3000"/>
              </a:lnSpc>
              <a:spcBef>
                <a:spcPts val="400"/>
              </a:spcBef>
              <a:spcAft>
                <a:spcPts val="400"/>
              </a:spcAft>
              <a:buClr>
                <a:srgbClr val="00D5D9"/>
              </a:buClr>
              <a:buNone/>
            </a:pPr>
            <a:endParaRPr lang="en-GB" sz="3000" b="1" dirty="0">
              <a:solidFill>
                <a:schemeClr val="accent3"/>
              </a:solidFill>
              <a:latin typeface="Arial" panose="020B0604020202020204" pitchFamily="34" charset="0"/>
              <a:cs typeface="Arial" panose="020B0604020202020204" pitchFamily="34" charset="0"/>
            </a:endParaRPr>
          </a:p>
          <a:p>
            <a:pPr marL="0" indent="0" algn="ctr">
              <a:lnSpc>
                <a:spcPts val="3000"/>
              </a:lnSpc>
              <a:spcBef>
                <a:spcPts val="400"/>
              </a:spcBef>
              <a:spcAft>
                <a:spcPts val="400"/>
              </a:spcAft>
              <a:buClr>
                <a:srgbClr val="00D5D9"/>
              </a:buClr>
              <a:buNone/>
            </a:pPr>
            <a:r>
              <a:rPr lang="en-GB" sz="3000" b="1" dirty="0">
                <a:solidFill>
                  <a:schemeClr val="accent4">
                    <a:lumMod val="90000"/>
                    <a:lumOff val="10000"/>
                  </a:schemeClr>
                </a:solidFill>
                <a:latin typeface="Arial" panose="020B0604020202020204" pitchFamily="34" charset="0"/>
                <a:cs typeface="Arial" panose="020B0604020202020204" pitchFamily="34" charset="0"/>
              </a:rPr>
              <a:t>Driving </a:t>
            </a:r>
          </a:p>
          <a:p>
            <a:pPr marL="0" indent="0" algn="ctr">
              <a:lnSpc>
                <a:spcPts val="3000"/>
              </a:lnSpc>
              <a:spcBef>
                <a:spcPts val="400"/>
              </a:spcBef>
              <a:spcAft>
                <a:spcPts val="400"/>
              </a:spcAft>
              <a:buClr>
                <a:srgbClr val="00D5D9"/>
              </a:buClr>
              <a:buNone/>
            </a:pPr>
            <a:r>
              <a:rPr lang="en-GB" sz="3000" b="1" dirty="0">
                <a:solidFill>
                  <a:schemeClr val="accent4">
                    <a:lumMod val="90000"/>
                    <a:lumOff val="10000"/>
                  </a:schemeClr>
                </a:solidFill>
                <a:latin typeface="Arial" panose="020B0604020202020204" pitchFamily="34" charset="0"/>
                <a:cs typeface="Arial" panose="020B0604020202020204" pitchFamily="34" charset="0"/>
              </a:rPr>
              <a:t>Inequities</a:t>
            </a:r>
            <a:endParaRPr lang="en-GB" sz="1500" dirty="0">
              <a:solidFill>
                <a:schemeClr val="accent4">
                  <a:lumMod val="90000"/>
                  <a:lumOff val="10000"/>
                </a:schemeClr>
              </a:solidFill>
              <a:latin typeface="Arial" panose="020B0604020202020204" pitchFamily="34" charset="0"/>
              <a:cs typeface="Arial" panose="020B0604020202020204" pitchFamily="34" charset="0"/>
            </a:endParaRPr>
          </a:p>
          <a:p>
            <a:pPr marL="0" indent="0" algn="ctr">
              <a:spcBef>
                <a:spcPts val="0"/>
              </a:spcBef>
              <a:spcAft>
                <a:spcPts val="0"/>
              </a:spcAft>
              <a:buClr>
                <a:srgbClr val="00D5D9"/>
              </a:buClr>
              <a:buNone/>
            </a:pPr>
            <a:br>
              <a:rPr lang="en-US" sz="2000" dirty="0">
                <a:solidFill>
                  <a:schemeClr val="bg2"/>
                </a:solidFill>
                <a:latin typeface="Arial" panose="020B0604020202020204" pitchFamily="34" charset="0"/>
                <a:cs typeface="Arial" panose="020B0604020202020204" pitchFamily="34" charset="0"/>
              </a:rPr>
            </a:br>
            <a:r>
              <a:rPr lang="en-US" sz="2000" b="1" dirty="0">
                <a:solidFill>
                  <a:schemeClr val="accent6">
                    <a:lumMod val="50000"/>
                  </a:schemeClr>
                </a:solidFill>
                <a:latin typeface="Arial" panose="020B0604020202020204" pitchFamily="34" charset="0"/>
                <a:cs typeface="Arial" panose="020B0604020202020204" pitchFamily="34" charset="0"/>
              </a:rPr>
              <a:t>Smoking </a:t>
            </a:r>
            <a:br>
              <a:rPr lang="en-US" sz="2000" dirty="0">
                <a:solidFill>
                  <a:schemeClr val="accent6">
                    <a:lumMod val="50000"/>
                  </a:schemeClr>
                </a:solidFill>
                <a:latin typeface="Arial" panose="020B0604020202020204" pitchFamily="34" charset="0"/>
                <a:cs typeface="Arial" panose="020B0604020202020204" pitchFamily="34" charset="0"/>
              </a:rPr>
            </a:br>
            <a:r>
              <a:rPr lang="en-US" sz="2000" b="1" dirty="0">
                <a:solidFill>
                  <a:schemeClr val="accent6">
                    <a:lumMod val="50000"/>
                  </a:schemeClr>
                </a:solidFill>
                <a:latin typeface="Arial" panose="020B0604020202020204" pitchFamily="34" charset="0"/>
                <a:cs typeface="Arial" panose="020B0604020202020204" pitchFamily="34" charset="0"/>
              </a:rPr>
              <a:t>exacerbates poverty</a:t>
            </a:r>
            <a:br>
              <a:rPr lang="en-US" sz="2000" b="1" dirty="0">
                <a:solidFill>
                  <a:schemeClr val="accent6">
                    <a:lumMod val="50000"/>
                  </a:schemeClr>
                </a:solidFill>
                <a:latin typeface="Arial" panose="020B0604020202020204" pitchFamily="34" charset="0"/>
                <a:cs typeface="Arial" panose="020B0604020202020204" pitchFamily="34" charset="0"/>
              </a:rPr>
            </a:br>
            <a:r>
              <a:rPr lang="en-US" sz="2000" dirty="0">
                <a:solidFill>
                  <a:schemeClr val="accent6">
                    <a:lumMod val="50000"/>
                  </a:schemeClr>
                </a:solidFill>
                <a:latin typeface="Arial" panose="020B0604020202020204" pitchFamily="34" charset="0"/>
                <a:cs typeface="Arial" panose="020B0604020202020204" pitchFamily="34" charset="0"/>
              </a:rPr>
              <a:t>for a large proportion </a:t>
            </a:r>
            <a:br>
              <a:rPr lang="en-US" sz="2000" dirty="0">
                <a:solidFill>
                  <a:schemeClr val="accent6">
                    <a:lumMod val="50000"/>
                  </a:schemeClr>
                </a:solidFill>
                <a:latin typeface="Arial" panose="020B0604020202020204" pitchFamily="34" charset="0"/>
                <a:cs typeface="Arial" panose="020B0604020202020204" pitchFamily="34" charset="0"/>
              </a:rPr>
            </a:br>
            <a:r>
              <a:rPr lang="en-US" sz="2000" dirty="0">
                <a:solidFill>
                  <a:schemeClr val="accent6">
                    <a:lumMod val="50000"/>
                  </a:schemeClr>
                </a:solidFill>
                <a:latin typeface="Arial" panose="020B0604020202020204" pitchFamily="34" charset="0"/>
                <a:cs typeface="Arial" panose="020B0604020202020204" pitchFamily="34" charset="0"/>
              </a:rPr>
              <a:t>of adults with </a:t>
            </a:r>
            <a:br>
              <a:rPr lang="en-US" sz="2000" dirty="0">
                <a:solidFill>
                  <a:schemeClr val="accent6">
                    <a:lumMod val="50000"/>
                  </a:schemeClr>
                </a:solidFill>
                <a:latin typeface="Arial" panose="020B0604020202020204" pitchFamily="34" charset="0"/>
                <a:cs typeface="Arial" panose="020B0604020202020204" pitchFamily="34" charset="0"/>
              </a:rPr>
            </a:br>
            <a:r>
              <a:rPr lang="en-US" sz="2000" dirty="0">
                <a:solidFill>
                  <a:schemeClr val="accent6">
                    <a:lumMod val="50000"/>
                  </a:schemeClr>
                </a:solidFill>
                <a:latin typeface="Arial" panose="020B0604020202020204" pitchFamily="34" charset="0"/>
                <a:cs typeface="Arial" panose="020B0604020202020204" pitchFamily="34" charset="0"/>
              </a:rPr>
              <a:t>mental illness</a:t>
            </a:r>
            <a:endParaRPr lang="en-GB" sz="2000"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endParaRPr lang="en-GB" sz="2000" b="1"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endParaRPr lang="en-GB" sz="2000" b="1"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endParaRPr lang="en-GB" sz="3600" b="1"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r>
              <a:rPr lang="en-GB" sz="3600" b="1" dirty="0">
                <a:solidFill>
                  <a:schemeClr val="accent6">
                    <a:lumMod val="50000"/>
                  </a:schemeClr>
                </a:solidFill>
                <a:latin typeface="Arial" panose="020B0604020202020204" pitchFamily="34" charset="0"/>
                <a:cs typeface="Arial" panose="020B0604020202020204" pitchFamily="34" charset="0"/>
              </a:rPr>
              <a:t> </a:t>
            </a:r>
          </a:p>
        </p:txBody>
      </p:sp>
      <p:sp>
        <p:nvSpPr>
          <p:cNvPr id="5" name="Content Placeholder 2">
            <a:extLst>
              <a:ext uri="{FF2B5EF4-FFF2-40B4-BE49-F238E27FC236}">
                <a16:creationId xmlns:a16="http://schemas.microsoft.com/office/drawing/2014/main" id="{79B7A3A9-5BF4-5790-BBE4-C87E228F796A}"/>
              </a:ext>
            </a:extLst>
          </p:cNvPr>
          <p:cNvSpPr txBox="1">
            <a:spLocks/>
          </p:cNvSpPr>
          <p:nvPr/>
        </p:nvSpPr>
        <p:spPr>
          <a:xfrm>
            <a:off x="4214996" y="1374200"/>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Clr>
                <a:schemeClr val="accent3"/>
              </a:buClr>
              <a:buNone/>
            </a:pPr>
            <a:r>
              <a:rPr lang="en-US" sz="1900" b="1" dirty="0">
                <a:solidFill>
                  <a:schemeClr val="accent3"/>
                </a:solidFill>
                <a:latin typeface="Arial" panose="020B0604020202020204" pitchFamily="34" charset="0"/>
                <a:cs typeface="Arial" panose="020B0604020202020204" pitchFamily="34" charset="0"/>
              </a:rPr>
              <a:t>People with SMI:</a:t>
            </a:r>
            <a:endParaRPr lang="en-US" b="1" dirty="0">
              <a:solidFill>
                <a:schemeClr val="bg2"/>
              </a:solidFill>
            </a:endParaRPr>
          </a:p>
        </p:txBody>
      </p:sp>
      <p:sp>
        <p:nvSpPr>
          <p:cNvPr id="6" name="TextBox 5">
            <a:extLst>
              <a:ext uri="{FF2B5EF4-FFF2-40B4-BE49-F238E27FC236}">
                <a16:creationId xmlns:a16="http://schemas.microsoft.com/office/drawing/2014/main" id="{C5FAF811-5C55-5EF3-8966-F6014E4F2515}"/>
              </a:ext>
            </a:extLst>
          </p:cNvPr>
          <p:cNvSpPr txBox="1"/>
          <p:nvPr/>
        </p:nvSpPr>
        <p:spPr bwMode="auto">
          <a:xfrm>
            <a:off x="4220525" y="5778096"/>
            <a:ext cx="3673503" cy="567855"/>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lnSpc>
                <a:spcPts val="1800"/>
              </a:lnSpc>
              <a:spcBef>
                <a:spcPts val="500"/>
              </a:spcBef>
              <a:spcAft>
                <a:spcPts val="500"/>
              </a:spcAft>
              <a:buClr>
                <a:srgbClr val="C10C21"/>
              </a:buClr>
            </a:pPr>
            <a:r>
              <a:rPr lang="en-US" sz="1200" dirty="0">
                <a:solidFill>
                  <a:schemeClr val="accent3"/>
                </a:solidFill>
                <a:latin typeface="Arial" panose="020B0604020202020204" pitchFamily="34" charset="0"/>
                <a:cs typeface="Arial" panose="020B0604020202020204" pitchFamily="34" charset="0"/>
              </a:rPr>
              <a:t>Source: ASH. The Stolen Years: The Mental </a:t>
            </a:r>
            <a:br>
              <a:rPr lang="en-US" sz="1200" dirty="0">
                <a:solidFill>
                  <a:schemeClr val="accent3"/>
                </a:solidFill>
                <a:latin typeface="Arial" panose="020B0604020202020204" pitchFamily="34" charset="0"/>
                <a:cs typeface="Arial" panose="020B0604020202020204" pitchFamily="34" charset="0"/>
              </a:rPr>
            </a:br>
            <a:r>
              <a:rPr lang="en-US" sz="1200" dirty="0">
                <a:solidFill>
                  <a:schemeClr val="accent3"/>
                </a:solidFill>
                <a:latin typeface="Arial" panose="020B0604020202020204" pitchFamily="34" charset="0"/>
                <a:cs typeface="Arial" panose="020B0604020202020204" pitchFamily="34" charset="0"/>
              </a:rPr>
              <a:t>Health And Smoking Action Report. 2016 </a:t>
            </a:r>
          </a:p>
        </p:txBody>
      </p:sp>
      <p:sp>
        <p:nvSpPr>
          <p:cNvPr id="7" name="Content Placeholder 2">
            <a:extLst>
              <a:ext uri="{FF2B5EF4-FFF2-40B4-BE49-F238E27FC236}">
                <a16:creationId xmlns:a16="http://schemas.microsoft.com/office/drawing/2014/main" id="{71F7A0CC-0D55-F566-FBE9-3E12995AF4FD}"/>
              </a:ext>
            </a:extLst>
          </p:cNvPr>
          <p:cNvSpPr txBox="1">
            <a:spLocks/>
          </p:cNvSpPr>
          <p:nvPr/>
        </p:nvSpPr>
        <p:spPr>
          <a:xfrm>
            <a:off x="4214996" y="1932641"/>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1800"/>
              </a:lnSpc>
              <a:spcBef>
                <a:spcPts val="0"/>
              </a:spcBef>
              <a:spcAft>
                <a:spcPts val="0"/>
              </a:spcAft>
              <a:buClr>
                <a:srgbClr val="00B0F0"/>
              </a:buClr>
            </a:pPr>
            <a:r>
              <a:rPr lang="en-US" b="1" dirty="0">
                <a:solidFill>
                  <a:schemeClr val="bg2"/>
                </a:solidFill>
                <a:latin typeface="Arial" panose="020B0604020202020204" pitchFamily="34" charset="0"/>
                <a:cs typeface="Arial" panose="020B0604020202020204" pitchFamily="34" charset="0"/>
              </a:rPr>
              <a:t>Spend one third income on cigarettes</a:t>
            </a:r>
            <a:endParaRPr lang="en-US" b="1" dirty="0">
              <a:solidFill>
                <a:schemeClr val="bg2"/>
              </a:solidFill>
            </a:endParaRPr>
          </a:p>
        </p:txBody>
      </p:sp>
      <p:sp>
        <p:nvSpPr>
          <p:cNvPr id="9" name="Content Placeholder 2">
            <a:extLst>
              <a:ext uri="{FF2B5EF4-FFF2-40B4-BE49-F238E27FC236}">
                <a16:creationId xmlns:a16="http://schemas.microsoft.com/office/drawing/2014/main" id="{68BC06A2-3B86-2D47-9353-245A7905C337}"/>
              </a:ext>
            </a:extLst>
          </p:cNvPr>
          <p:cNvSpPr txBox="1">
            <a:spLocks/>
          </p:cNvSpPr>
          <p:nvPr/>
        </p:nvSpPr>
        <p:spPr>
          <a:xfrm>
            <a:off x="4214996" y="2391834"/>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tabLst>
                <a:tab pos="304800" algn="l"/>
                <a:tab pos="531813" algn="l"/>
              </a:tabLst>
            </a:pPr>
            <a:r>
              <a:rPr lang="en-US" b="1" dirty="0">
                <a:solidFill>
                  <a:schemeClr val="bg2"/>
                </a:solidFill>
                <a:latin typeface="Arial" panose="020B0604020202020204" pitchFamily="34" charset="0"/>
                <a:cs typeface="Arial" panose="020B0604020202020204" pitchFamily="34" charset="0"/>
              </a:rPr>
              <a:t>	*	</a:t>
            </a:r>
            <a:r>
              <a:rPr lang="en-US" dirty="0">
                <a:solidFill>
                  <a:schemeClr val="bg2"/>
                </a:solidFill>
                <a:latin typeface="Arial" panose="020B0604020202020204" pitchFamily="34" charset="0"/>
                <a:cs typeface="Arial" panose="020B0604020202020204" pitchFamily="34" charset="0"/>
              </a:rPr>
              <a:t>Average</a:t>
            </a:r>
            <a:r>
              <a:rPr lang="en-US" b="1" dirty="0">
                <a:solidFill>
                  <a:schemeClr val="bg2"/>
                </a:solidFill>
                <a:latin typeface="Arial" panose="020B0604020202020204" pitchFamily="34" charset="0"/>
                <a:cs typeface="Arial" panose="020B0604020202020204" pitchFamily="34" charset="0"/>
              </a:rPr>
              <a:t> </a:t>
            </a:r>
            <a:r>
              <a:rPr lang="en-US" dirty="0">
                <a:solidFill>
                  <a:schemeClr val="bg2"/>
                </a:solidFill>
                <a:latin typeface="Arial" panose="020B0604020202020204" pitchFamily="34" charset="0"/>
                <a:cs typeface="Arial" panose="020B0604020202020204" pitchFamily="34" charset="0"/>
              </a:rPr>
              <a:t>£1220 – 2200 / year</a:t>
            </a:r>
            <a:endParaRPr lang="en-US" b="1" dirty="0">
              <a:solidFill>
                <a:schemeClr val="bg2"/>
              </a:solidFill>
            </a:endParaRPr>
          </a:p>
        </p:txBody>
      </p:sp>
      <p:sp>
        <p:nvSpPr>
          <p:cNvPr id="10" name="Content Placeholder 2">
            <a:extLst>
              <a:ext uri="{FF2B5EF4-FFF2-40B4-BE49-F238E27FC236}">
                <a16:creationId xmlns:a16="http://schemas.microsoft.com/office/drawing/2014/main" id="{59E39398-6663-31F8-24CC-CD8A88BC07C7}"/>
              </a:ext>
            </a:extLst>
          </p:cNvPr>
          <p:cNvSpPr txBox="1">
            <a:spLocks/>
          </p:cNvSpPr>
          <p:nvPr/>
        </p:nvSpPr>
        <p:spPr>
          <a:xfrm>
            <a:off x="4214996" y="3167415"/>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1800"/>
              </a:lnSpc>
              <a:spcBef>
                <a:spcPts val="0"/>
              </a:spcBef>
              <a:spcAft>
                <a:spcPts val="0"/>
              </a:spcAft>
              <a:buClr>
                <a:srgbClr val="00B0F0"/>
              </a:buClr>
            </a:pPr>
            <a:r>
              <a:rPr lang="en-GB" b="1" dirty="0">
                <a:solidFill>
                  <a:schemeClr val="bg1"/>
                </a:solidFill>
                <a:latin typeface="Arial" panose="020B0604020202020204" pitchFamily="34" charset="0"/>
                <a:cs typeface="Arial" panose="020B0604020202020204" pitchFamily="34" charset="0"/>
              </a:rPr>
              <a:t>Experience tobacco poverty</a:t>
            </a:r>
            <a:endParaRPr lang="en-US" b="1" dirty="0">
              <a:solidFill>
                <a:schemeClr val="bg2"/>
              </a:solidFill>
            </a:endParaRPr>
          </a:p>
        </p:txBody>
      </p:sp>
      <p:sp>
        <p:nvSpPr>
          <p:cNvPr id="11" name="Content Placeholder 2">
            <a:extLst>
              <a:ext uri="{FF2B5EF4-FFF2-40B4-BE49-F238E27FC236}">
                <a16:creationId xmlns:a16="http://schemas.microsoft.com/office/drawing/2014/main" id="{F431D9A5-F786-16F8-0C55-E399357B0D07}"/>
              </a:ext>
            </a:extLst>
          </p:cNvPr>
          <p:cNvSpPr txBox="1">
            <a:spLocks/>
          </p:cNvSpPr>
          <p:nvPr/>
        </p:nvSpPr>
        <p:spPr>
          <a:xfrm>
            <a:off x="4214996" y="3596127"/>
            <a:ext cx="4892995" cy="640845"/>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300"/>
              </a:lnSpc>
              <a:spcBef>
                <a:spcPts val="0"/>
              </a:spcBef>
              <a:spcAft>
                <a:spcPts val="0"/>
              </a:spcAft>
              <a:buNone/>
              <a:tabLst>
                <a:tab pos="304800" algn="l"/>
                <a:tab pos="531813" algn="l"/>
              </a:tabLst>
            </a:pPr>
            <a:r>
              <a:rPr lang="en-US" b="1" dirty="0">
                <a:solidFill>
                  <a:schemeClr val="bg2"/>
                </a:solidFill>
                <a:latin typeface="Arial" panose="020B0604020202020204" pitchFamily="34" charset="0"/>
                <a:cs typeface="Arial" panose="020B0604020202020204" pitchFamily="34" charset="0"/>
              </a:rPr>
              <a:t>	*	</a:t>
            </a:r>
            <a:r>
              <a:rPr lang="en-US" dirty="0">
                <a:solidFill>
                  <a:schemeClr val="bg2"/>
                </a:solidFill>
                <a:latin typeface="Arial" panose="020B0604020202020204" pitchFamily="34" charset="0"/>
                <a:cs typeface="Arial" panose="020B0604020202020204" pitchFamily="34" charset="0"/>
              </a:rPr>
              <a:t>Smoking is placing them </a:t>
            </a:r>
            <a:br>
              <a:rPr lang="en-US" dirty="0">
                <a:solidFill>
                  <a:schemeClr val="bg2"/>
                </a:solidFill>
                <a:latin typeface="Arial" panose="020B0604020202020204" pitchFamily="34" charset="0"/>
                <a:cs typeface="Arial" panose="020B0604020202020204" pitchFamily="34" charset="0"/>
              </a:rPr>
            </a:br>
            <a:r>
              <a:rPr lang="en-US" dirty="0">
                <a:solidFill>
                  <a:schemeClr val="bg2"/>
                </a:solidFill>
                <a:latin typeface="Arial" panose="020B0604020202020204" pitchFamily="34" charset="0"/>
                <a:cs typeface="Arial" panose="020B0604020202020204" pitchFamily="34" charset="0"/>
              </a:rPr>
              <a:t>		below the poverty line</a:t>
            </a:r>
            <a:endParaRPr lang="en-US" b="1" dirty="0">
              <a:solidFill>
                <a:schemeClr val="bg2"/>
              </a:solidFill>
            </a:endParaRPr>
          </a:p>
        </p:txBody>
      </p:sp>
      <p:pic>
        <p:nvPicPr>
          <p:cNvPr id="3" name="Picture 2">
            <a:extLst>
              <a:ext uri="{FF2B5EF4-FFF2-40B4-BE49-F238E27FC236}">
                <a16:creationId xmlns:a16="http://schemas.microsoft.com/office/drawing/2014/main" id="{606D7E74-67F2-0DCA-0975-6370A92E9652}"/>
              </a:ext>
            </a:extLst>
          </p:cNvPr>
          <p:cNvPicPr>
            <a:picLocks noChangeAspect="1"/>
          </p:cNvPicPr>
          <p:nvPr/>
        </p:nvPicPr>
        <p:blipFill>
          <a:blip r:embed="rId3"/>
          <a:srcRect/>
          <a:stretch/>
        </p:blipFill>
        <p:spPr>
          <a:xfrm>
            <a:off x="1290716" y="4763339"/>
            <a:ext cx="1243145" cy="1155986"/>
          </a:xfrm>
          <a:prstGeom prst="rect">
            <a:avLst/>
          </a:prstGeom>
        </p:spPr>
      </p:pic>
    </p:spTree>
    <p:extLst>
      <p:ext uri="{BB962C8B-B14F-4D97-AF65-F5344CB8AC3E}">
        <p14:creationId xmlns:p14="http://schemas.microsoft.com/office/powerpoint/2010/main" val="150019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50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par>
                                <p:cTn id="13" presetID="10" presetClass="entr" presetSubtype="0" fill="hold" nodeType="withEffect">
                                  <p:stCondLst>
                                    <p:cond delay="50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childTnLst>
                          </p:cTn>
                        </p:par>
                        <p:par>
                          <p:cTn id="16" fill="hold">
                            <p:stCondLst>
                              <p:cond delay="2000"/>
                            </p:stCondLst>
                            <p:childTnLst>
                              <p:par>
                                <p:cTn id="17" presetID="10" presetClass="entr" presetSubtype="0" fill="hold" nodeType="afterEffect">
                                  <p:stCondLst>
                                    <p:cond delay="50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childTnLst>
                          </p:cTn>
                        </p:par>
                        <p:par>
                          <p:cTn id="20" fill="hold">
                            <p:stCondLst>
                              <p:cond delay="3000"/>
                            </p:stCondLst>
                            <p:childTnLst>
                              <p:par>
                                <p:cTn id="21" presetID="10" presetClass="entr" presetSubtype="0" fill="hold" nodeType="afterEffect">
                                  <p:stCondLst>
                                    <p:cond delay="5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500"/>
                            </p:stCondLst>
                            <p:childTnLst>
                              <p:par>
                                <p:cTn id="30" presetID="10" presetClass="entr" presetSubtype="0" fill="hold" grpId="0" nodeType="after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1500"/>
                            </p:stCondLst>
                            <p:childTnLst>
                              <p:par>
                                <p:cTn id="34" presetID="10" presetClass="entr" presetSubtype="0" fill="hold" grpId="0" nodeType="afterEffect">
                                  <p:stCondLst>
                                    <p:cond delay="5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2500"/>
                            </p:stCondLst>
                            <p:childTnLst>
                              <p:par>
                                <p:cTn id="38" presetID="10" presetClass="entr" presetSubtype="0" fill="hold" grpId="0" nodeType="afterEffect">
                                  <p:stCondLst>
                                    <p:cond delay="50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3500"/>
                            </p:stCondLst>
                            <p:childTnLst>
                              <p:par>
                                <p:cTn id="42" presetID="10" presetClass="entr" presetSubtype="0" fill="hold" grpId="0" nodeType="afterEffect">
                                  <p:stCondLst>
                                    <p:cond delay="5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4500"/>
                            </p:stCondLst>
                            <p:childTnLst>
                              <p:par>
                                <p:cTn id="46" presetID="10" presetClass="entr" presetSubtype="0" fill="hold" nodeType="afterEffect">
                                  <p:stCondLst>
                                    <p:cond delay="500"/>
                                  </p:stCondLst>
                                  <p:childTnLst>
                                    <p:set>
                                      <p:cBhvr>
                                        <p:cTn id="47" dur="1" fill="hold">
                                          <p:stCondLst>
                                            <p:cond delay="0"/>
                                          </p:stCondLst>
                                        </p:cTn>
                                        <p:tgtEl>
                                          <p:spTgt spid="6">
                                            <p:txEl>
                                              <p:pRg st="0" end="0"/>
                                            </p:txEl>
                                          </p:spTgt>
                                        </p:tgtEl>
                                        <p:attrNameLst>
                                          <p:attrName>style.visibility</p:attrName>
                                        </p:attrNameLst>
                                      </p:cBhvr>
                                      <p:to>
                                        <p:strVal val="visible"/>
                                      </p:to>
                                    </p:set>
                                    <p:animEffect transition="in" filter="fade">
                                      <p:cBhvr>
                                        <p:cTn id="4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 y="-24292"/>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09856" y="289146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GB" sz="2400" b="1" dirty="0">
                <a:latin typeface="Arial" panose="020B0604020202020204" pitchFamily="34" charset="0"/>
                <a:cs typeface="Arial" panose="020B0604020202020204" pitchFamily="34" charset="0"/>
                <a:sym typeface="Wingdings" panose="05000000000000000000" pitchFamily="2" charset="2"/>
              </a:rPr>
              <a:t>	</a:t>
            </a:r>
            <a:r>
              <a:rPr lang="en-US" sz="2400" dirty="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US" sz="2400" dirty="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868059" y="3445064"/>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644119" y="139052"/>
            <a:ext cx="7334469" cy="1805484"/>
          </a:xfrm>
          <a:prstGeom prst="rect">
            <a:avLst/>
          </a:prstGeom>
          <a:effectLst>
            <a:glow rad="381000">
              <a:schemeClr val="accent1">
                <a:alpha val="55000"/>
              </a:schemeClr>
            </a:glow>
          </a:effectLst>
        </p:spPr>
        <p:txBody>
          <a:bodyPr lIns="91440" tIns="45720" rIns="91440" bIns="45720"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nSpc>
                <a:spcPct val="120000"/>
              </a:lnSpc>
            </a:pPr>
            <a:endParaRPr lang="en-US" sz="3000" b="1" dirty="0">
              <a:solidFill>
                <a:schemeClr val="accent4">
                  <a:lumMod val="75000"/>
                </a:schemeClr>
              </a:solidFill>
              <a:effectLst>
                <a:glow rad="381000">
                  <a:schemeClr val="bg1">
                    <a:alpha val="55000"/>
                  </a:schemeClr>
                </a:glow>
              </a:effectLst>
              <a:latin typeface="Arial" panose="020B0604020202020204" pitchFamily="34" charset="0"/>
              <a:cs typeface="Arial" panose="020B0604020202020204" pitchFamily="34" charset="0"/>
            </a:endParaRPr>
          </a:p>
          <a:p>
            <a:pPr marL="0" indent="0">
              <a:lnSpc>
                <a:spcPct val="120000"/>
              </a:lnSpc>
              <a:spcAft>
                <a:spcPts val="0"/>
              </a:spcAft>
            </a:pPr>
            <a:r>
              <a:rPr lang="en-GB" sz="3000" b="1" dirty="0">
                <a:solidFill>
                  <a:schemeClr val="accent4">
                    <a:lumMod val="75000"/>
                  </a:schemeClr>
                </a:solidFill>
                <a:effectLst/>
                <a:latin typeface="Arial"/>
                <a:ea typeface="Calibri"/>
                <a:cs typeface="Arial"/>
              </a:rPr>
              <a:t>People with mental</a:t>
            </a:r>
            <a:r>
              <a:rPr lang="en-GB" sz="3000" b="1" dirty="0">
                <a:solidFill>
                  <a:schemeClr val="accent4">
                    <a:lumMod val="75000"/>
                  </a:schemeClr>
                </a:solidFill>
                <a:latin typeface="Arial"/>
                <a:ea typeface="Calibri"/>
                <a:cs typeface="Arial"/>
              </a:rPr>
              <a:t> illness</a:t>
            </a:r>
            <a:r>
              <a:rPr lang="en-GB" sz="3000" b="1" dirty="0">
                <a:solidFill>
                  <a:schemeClr val="accent4">
                    <a:lumMod val="75000"/>
                  </a:schemeClr>
                </a:solidFill>
                <a:effectLst/>
                <a:latin typeface="Arial"/>
                <a:ea typeface="Calibri"/>
                <a:cs typeface="Arial"/>
              </a:rPr>
              <a:t> are not interested in stopping smoking</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21442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B09FB-B564-4DF5-71C7-749A0FE5264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EC6FDA0-AFBE-6477-F252-7C3249B7BA47}"/>
              </a:ext>
            </a:extLst>
          </p:cNvPr>
          <p:cNvSpPr>
            <a:spLocks noGrp="1"/>
          </p:cNvSpPr>
          <p:nvPr>
            <p:ph type="body" sz="quarter" idx="10"/>
          </p:nvPr>
        </p:nvSpPr>
        <p:spPr/>
        <p:txBody>
          <a:bodyPr/>
          <a:lstStyle/>
          <a:p>
            <a:r>
              <a:rPr lang="en-US" dirty="0"/>
              <a:t>Welcome, introductions </a:t>
            </a:r>
            <a:br>
              <a:rPr lang="en-US" dirty="0"/>
            </a:br>
            <a:r>
              <a:rPr lang="en-US" dirty="0"/>
              <a:t>and course overview</a:t>
            </a:r>
          </a:p>
        </p:txBody>
      </p:sp>
    </p:spTree>
    <p:extLst>
      <p:ext uri="{BB962C8B-B14F-4D97-AF65-F5344CB8AC3E}">
        <p14:creationId xmlns:p14="http://schemas.microsoft.com/office/powerpoint/2010/main" val="30975499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D1136B-07A4-859A-CDC0-421C0901EBFB}"/>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Rectangle 3">
            <a:extLst>
              <a:ext uri="{FF2B5EF4-FFF2-40B4-BE49-F238E27FC236}">
                <a16:creationId xmlns:a16="http://schemas.microsoft.com/office/drawing/2014/main" id="{BFB1F122-8A98-3C70-092A-A2A4708F1E64}"/>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7" name="Rounded Rectangle 76">
            <a:extLst>
              <a:ext uri="{FF2B5EF4-FFF2-40B4-BE49-F238E27FC236}">
                <a16:creationId xmlns:a16="http://schemas.microsoft.com/office/drawing/2014/main" id="{E84D7B3B-7AA0-69A4-2093-0DFFECB3C28F}"/>
              </a:ext>
            </a:extLst>
          </p:cNvPr>
          <p:cNvSpPr/>
          <p:nvPr/>
        </p:nvSpPr>
        <p:spPr bwMode="auto">
          <a:xfrm>
            <a:off x="684213" y="1820022"/>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0BCECC29-4697-5C3F-E548-9E53FBACC043}"/>
              </a:ext>
            </a:extLst>
          </p:cNvPr>
          <p:cNvSpPr txBox="1">
            <a:spLocks/>
          </p:cNvSpPr>
          <p:nvPr/>
        </p:nvSpPr>
        <p:spPr bwMode="auto">
          <a:xfrm>
            <a:off x="968043" y="350791"/>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570" algn="ctr">
              <a:lnSpc>
                <a:spcPts val="2800"/>
              </a:lnSpc>
            </a:pPr>
            <a:r>
              <a:rPr lang="en-US" sz="2200" dirty="0">
                <a:solidFill>
                  <a:schemeClr val="accent3">
                    <a:lumMod val="40000"/>
                    <a:lumOff val="60000"/>
                  </a:schemeClr>
                </a:solidFill>
                <a:effectLst>
                  <a:glow>
                    <a:schemeClr val="bg1">
                      <a:alpha val="70000"/>
                    </a:schemeClr>
                  </a:glow>
                </a:effectLst>
                <a:latin typeface="Arial"/>
                <a:cs typeface="Arial"/>
              </a:rPr>
              <a:t>People with mental health conditions are</a:t>
            </a:r>
            <a:r>
              <a:rPr lang="en-US" sz="2400" dirty="0">
                <a:solidFill>
                  <a:schemeClr val="accent3">
                    <a:lumMod val="40000"/>
                    <a:lumOff val="60000"/>
                  </a:schemeClr>
                </a:solidFill>
                <a:effectLst>
                  <a:glow>
                    <a:schemeClr val="bg1">
                      <a:alpha val="70000"/>
                    </a:schemeClr>
                  </a:glow>
                </a:effectLst>
                <a:latin typeface="Arial"/>
                <a:cs typeface="Arial"/>
              </a:rPr>
              <a:t> </a:t>
            </a:r>
            <a:br>
              <a:rPr lang="en-US" sz="2400" dirty="0">
                <a:effectLst>
                  <a:glow>
                    <a:schemeClr val="bg1">
                      <a:alpha val="70000"/>
                    </a:schemeClr>
                  </a:glow>
                </a:effectLst>
                <a:latin typeface="Arial" panose="020B0604020202020204" pitchFamily="34" charset="0"/>
                <a:cs typeface="Arial" panose="020B0604020202020204" pitchFamily="34" charset="0"/>
              </a:rPr>
            </a:br>
            <a:r>
              <a:rPr lang="en-US" sz="2600" b="1" dirty="0">
                <a:effectLst>
                  <a:glow>
                    <a:schemeClr val="bg1">
                      <a:alpha val="70000"/>
                    </a:schemeClr>
                  </a:glow>
                </a:effectLst>
                <a:latin typeface="Arial"/>
                <a:cs typeface="Arial"/>
              </a:rPr>
              <a:t>just as likely to want to quit</a:t>
            </a:r>
            <a:r>
              <a:rPr lang="en-US" sz="2400" dirty="0">
                <a:effectLst>
                  <a:glow>
                    <a:schemeClr val="bg1">
                      <a:alpha val="70000"/>
                    </a:schemeClr>
                  </a:glow>
                </a:effectLst>
                <a:latin typeface="Arial"/>
                <a:cs typeface="Arial"/>
              </a:rPr>
              <a:t> </a:t>
            </a:r>
            <a:br>
              <a:rPr lang="en-US" sz="2400" dirty="0">
                <a:effectLst>
                  <a:glow>
                    <a:schemeClr val="bg1">
                      <a:alpha val="70000"/>
                    </a:schemeClr>
                  </a:glow>
                </a:effectLst>
                <a:latin typeface="Arial" panose="020B0604020202020204" pitchFamily="34" charset="0"/>
                <a:cs typeface="Arial" panose="020B0604020202020204" pitchFamily="34" charset="0"/>
              </a:rPr>
            </a:br>
            <a:r>
              <a:rPr lang="en-US" sz="2200" dirty="0">
                <a:solidFill>
                  <a:schemeClr val="accent3">
                    <a:lumMod val="40000"/>
                    <a:lumOff val="60000"/>
                  </a:schemeClr>
                </a:solidFill>
                <a:effectLst>
                  <a:glow>
                    <a:schemeClr val="bg1">
                      <a:alpha val="70000"/>
                    </a:schemeClr>
                  </a:glow>
                </a:effectLst>
                <a:latin typeface="Arial"/>
                <a:cs typeface="Arial"/>
              </a:rPr>
              <a:t>as the general population of smokers</a:t>
            </a:r>
            <a:endParaRPr lang="en-US">
              <a:solidFill>
                <a:schemeClr val="accent3">
                  <a:lumMod val="40000"/>
                  <a:lumOff val="60000"/>
                </a:schemeClr>
              </a:solidFill>
              <a:latin typeface="Arial"/>
              <a:cs typeface="Arial"/>
            </a:endParaRPr>
          </a:p>
        </p:txBody>
      </p:sp>
      <p:sp>
        <p:nvSpPr>
          <p:cNvPr id="3" name="Text Placeholder 3">
            <a:extLst>
              <a:ext uri="{FF2B5EF4-FFF2-40B4-BE49-F238E27FC236}">
                <a16:creationId xmlns:a16="http://schemas.microsoft.com/office/drawing/2014/main" id="{3C18ACC7-1081-6208-7E35-0C141B0BD6F3}"/>
              </a:ext>
            </a:extLst>
          </p:cNvPr>
          <p:cNvSpPr txBox="1">
            <a:spLocks/>
          </p:cNvSpPr>
          <p:nvPr/>
        </p:nvSpPr>
        <p:spPr>
          <a:xfrm>
            <a:off x="1416824" y="2026958"/>
            <a:ext cx="2324090"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6 out of 10 </a:t>
            </a:r>
            <a:r>
              <a:rPr lang="en-US" sz="1700" dirty="0">
                <a:latin typeface="Arial" panose="020B0604020202020204" pitchFamily="34" charset="0"/>
                <a:cs typeface="Arial" panose="020B0604020202020204" pitchFamily="34" charset="0"/>
              </a:rPr>
              <a:t>people with long- standing MH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conditions report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they want to quit</a:t>
            </a:r>
            <a:endParaRPr lang="en-US" sz="1700" b="1" dirty="0">
              <a:solidFill>
                <a:schemeClr val="bg1"/>
              </a:solidFill>
              <a:latin typeface="Arial" panose="020B0604020202020204" pitchFamily="34" charset="0"/>
              <a:cs typeface="Arial" panose="020B0604020202020204" pitchFamily="34" charset="0"/>
            </a:endParaRPr>
          </a:p>
        </p:txBody>
      </p:sp>
      <p:grpSp>
        <p:nvGrpSpPr>
          <p:cNvPr id="151" name="Group 150">
            <a:extLst>
              <a:ext uri="{FF2B5EF4-FFF2-40B4-BE49-F238E27FC236}">
                <a16:creationId xmlns:a16="http://schemas.microsoft.com/office/drawing/2014/main" id="{4DA53AAF-B1EB-C63E-6FCB-C0156C02C435}"/>
              </a:ext>
            </a:extLst>
          </p:cNvPr>
          <p:cNvGrpSpPr/>
          <p:nvPr/>
        </p:nvGrpSpPr>
        <p:grpSpPr>
          <a:xfrm>
            <a:off x="5206188" y="2141660"/>
            <a:ext cx="2219064" cy="1417444"/>
            <a:chOff x="5206188" y="2141660"/>
            <a:chExt cx="2219064" cy="1417444"/>
          </a:xfrm>
        </p:grpSpPr>
        <p:grpSp>
          <p:nvGrpSpPr>
            <p:cNvPr id="75" name="Group 74">
              <a:extLst>
                <a:ext uri="{FF2B5EF4-FFF2-40B4-BE49-F238E27FC236}">
                  <a16:creationId xmlns:a16="http://schemas.microsoft.com/office/drawing/2014/main" id="{4EC3A1BF-3EB9-FF27-05B8-5D1635A3DA08}"/>
                </a:ext>
              </a:extLst>
            </p:cNvPr>
            <p:cNvGrpSpPr/>
            <p:nvPr/>
          </p:nvGrpSpPr>
          <p:grpSpPr>
            <a:xfrm>
              <a:off x="5206188" y="2141660"/>
              <a:ext cx="2219064" cy="639090"/>
              <a:chOff x="4204393" y="2097098"/>
              <a:chExt cx="2976565" cy="857250"/>
            </a:xfrm>
          </p:grpSpPr>
          <p:grpSp>
            <p:nvGrpSpPr>
              <p:cNvPr id="40" name="Group 39">
                <a:extLst>
                  <a:ext uri="{FF2B5EF4-FFF2-40B4-BE49-F238E27FC236}">
                    <a16:creationId xmlns:a16="http://schemas.microsoft.com/office/drawing/2014/main" id="{450EB2E3-C0DA-4189-5CB6-2E9623EB39C6}"/>
                  </a:ext>
                </a:extLst>
              </p:cNvPr>
              <p:cNvGrpSpPr/>
              <p:nvPr/>
            </p:nvGrpSpPr>
            <p:grpSpPr>
              <a:xfrm>
                <a:off x="4204393" y="2097098"/>
                <a:ext cx="420137" cy="857250"/>
                <a:chOff x="4204393" y="2097098"/>
                <a:chExt cx="420137" cy="857250"/>
              </a:xfrm>
            </p:grpSpPr>
            <p:sp>
              <p:nvSpPr>
                <p:cNvPr id="9" name="Freeform 8">
                  <a:extLst>
                    <a:ext uri="{FF2B5EF4-FFF2-40B4-BE49-F238E27FC236}">
                      <a16:creationId xmlns:a16="http://schemas.microsoft.com/office/drawing/2014/main" id="{618A85C4-9DB1-AE2A-A660-CBC8882911F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 name="Freeform 9">
                  <a:extLst>
                    <a:ext uri="{FF2B5EF4-FFF2-40B4-BE49-F238E27FC236}">
                      <a16:creationId xmlns:a16="http://schemas.microsoft.com/office/drawing/2014/main" id="{81932D2B-736F-26D4-742F-63678B785B1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41" name="Group 40">
                <a:extLst>
                  <a:ext uri="{FF2B5EF4-FFF2-40B4-BE49-F238E27FC236}">
                    <a16:creationId xmlns:a16="http://schemas.microsoft.com/office/drawing/2014/main" id="{E9FF711D-4FCE-0A7A-80BC-17D28E9C98A2}"/>
                  </a:ext>
                </a:extLst>
              </p:cNvPr>
              <p:cNvGrpSpPr/>
              <p:nvPr/>
            </p:nvGrpSpPr>
            <p:grpSpPr>
              <a:xfrm>
                <a:off x="4716301" y="2097098"/>
                <a:ext cx="419100" cy="857250"/>
                <a:chOff x="4783193" y="2097098"/>
                <a:chExt cx="419100" cy="857250"/>
              </a:xfrm>
            </p:grpSpPr>
            <p:sp>
              <p:nvSpPr>
                <p:cNvPr id="12" name="Freeform 11">
                  <a:extLst>
                    <a:ext uri="{FF2B5EF4-FFF2-40B4-BE49-F238E27FC236}">
                      <a16:creationId xmlns:a16="http://schemas.microsoft.com/office/drawing/2014/main" id="{0FA4253F-C91C-EEAF-02BF-8325B60E8F2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3" name="Freeform 12">
                  <a:extLst>
                    <a:ext uri="{FF2B5EF4-FFF2-40B4-BE49-F238E27FC236}">
                      <a16:creationId xmlns:a16="http://schemas.microsoft.com/office/drawing/2014/main" id="{C019AFBF-E9ED-FB59-D338-9EEDA697DE1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45" name="Group 44">
                <a:extLst>
                  <a:ext uri="{FF2B5EF4-FFF2-40B4-BE49-F238E27FC236}">
                    <a16:creationId xmlns:a16="http://schemas.microsoft.com/office/drawing/2014/main" id="{8E57E989-B53B-70CC-0851-15557A66CB17}"/>
                  </a:ext>
                </a:extLst>
              </p:cNvPr>
              <p:cNvGrpSpPr/>
              <p:nvPr/>
            </p:nvGrpSpPr>
            <p:grpSpPr>
              <a:xfrm>
                <a:off x="5227172" y="2097098"/>
                <a:ext cx="420137" cy="857250"/>
                <a:chOff x="4204393" y="2097098"/>
                <a:chExt cx="420137" cy="857250"/>
              </a:xfrm>
            </p:grpSpPr>
            <p:sp>
              <p:nvSpPr>
                <p:cNvPr id="46" name="Freeform 45">
                  <a:extLst>
                    <a:ext uri="{FF2B5EF4-FFF2-40B4-BE49-F238E27FC236}">
                      <a16:creationId xmlns:a16="http://schemas.microsoft.com/office/drawing/2014/main" id="{DD1270B1-D774-1C35-28A8-CE445C783D1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47" name="Freeform 46">
                  <a:extLst>
                    <a:ext uri="{FF2B5EF4-FFF2-40B4-BE49-F238E27FC236}">
                      <a16:creationId xmlns:a16="http://schemas.microsoft.com/office/drawing/2014/main" id="{2165D35E-2462-5BF3-BD17-B2E1E75EB0F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48" name="Group 47">
                <a:extLst>
                  <a:ext uri="{FF2B5EF4-FFF2-40B4-BE49-F238E27FC236}">
                    <a16:creationId xmlns:a16="http://schemas.microsoft.com/office/drawing/2014/main" id="{F0445563-581C-573D-19EC-4A200719AE83}"/>
                  </a:ext>
                </a:extLst>
              </p:cNvPr>
              <p:cNvGrpSpPr/>
              <p:nvPr/>
            </p:nvGrpSpPr>
            <p:grpSpPr>
              <a:xfrm>
                <a:off x="5739080" y="2097098"/>
                <a:ext cx="419100" cy="857250"/>
                <a:chOff x="4783193" y="2097098"/>
                <a:chExt cx="419100" cy="857250"/>
              </a:xfrm>
            </p:grpSpPr>
            <p:sp>
              <p:nvSpPr>
                <p:cNvPr id="49" name="Freeform 48">
                  <a:extLst>
                    <a:ext uri="{FF2B5EF4-FFF2-40B4-BE49-F238E27FC236}">
                      <a16:creationId xmlns:a16="http://schemas.microsoft.com/office/drawing/2014/main" id="{512C88B1-2982-0429-651E-AA82038B10E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50" name="Freeform 49">
                  <a:extLst>
                    <a:ext uri="{FF2B5EF4-FFF2-40B4-BE49-F238E27FC236}">
                      <a16:creationId xmlns:a16="http://schemas.microsoft.com/office/drawing/2014/main" id="{F223A063-47E3-4EBB-B3CE-21F8D1BB632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51" name="Group 50">
                <a:extLst>
                  <a:ext uri="{FF2B5EF4-FFF2-40B4-BE49-F238E27FC236}">
                    <a16:creationId xmlns:a16="http://schemas.microsoft.com/office/drawing/2014/main" id="{9FFD247B-BDD5-BD07-EEA7-41404250ADE1}"/>
                  </a:ext>
                </a:extLst>
              </p:cNvPr>
              <p:cNvGrpSpPr/>
              <p:nvPr/>
            </p:nvGrpSpPr>
            <p:grpSpPr>
              <a:xfrm>
                <a:off x="6249951" y="2097098"/>
                <a:ext cx="420137" cy="857250"/>
                <a:chOff x="4204393" y="2097098"/>
                <a:chExt cx="420137" cy="857250"/>
              </a:xfrm>
            </p:grpSpPr>
            <p:sp>
              <p:nvSpPr>
                <p:cNvPr id="52" name="Freeform 51">
                  <a:extLst>
                    <a:ext uri="{FF2B5EF4-FFF2-40B4-BE49-F238E27FC236}">
                      <a16:creationId xmlns:a16="http://schemas.microsoft.com/office/drawing/2014/main" id="{5C857600-8886-5E4A-02F8-6708CDB0C03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53" name="Freeform 52">
                  <a:extLst>
                    <a:ext uri="{FF2B5EF4-FFF2-40B4-BE49-F238E27FC236}">
                      <a16:creationId xmlns:a16="http://schemas.microsoft.com/office/drawing/2014/main" id="{38FBAE71-CB5F-1099-2B28-1417E61BCF9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54" name="Group 53">
                <a:extLst>
                  <a:ext uri="{FF2B5EF4-FFF2-40B4-BE49-F238E27FC236}">
                    <a16:creationId xmlns:a16="http://schemas.microsoft.com/office/drawing/2014/main" id="{E384F80B-9927-979D-6590-67550A8B5FB2}"/>
                  </a:ext>
                </a:extLst>
              </p:cNvPr>
              <p:cNvGrpSpPr/>
              <p:nvPr/>
            </p:nvGrpSpPr>
            <p:grpSpPr>
              <a:xfrm>
                <a:off x="6761858" y="2097098"/>
                <a:ext cx="419100" cy="857250"/>
                <a:chOff x="4783193" y="2097098"/>
                <a:chExt cx="419100" cy="857250"/>
              </a:xfrm>
            </p:grpSpPr>
            <p:sp>
              <p:nvSpPr>
                <p:cNvPr id="55" name="Freeform 54">
                  <a:extLst>
                    <a:ext uri="{FF2B5EF4-FFF2-40B4-BE49-F238E27FC236}">
                      <a16:creationId xmlns:a16="http://schemas.microsoft.com/office/drawing/2014/main" id="{207CAEAF-1BA7-74B3-2369-4EC82F41FF7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56" name="Freeform 55">
                  <a:extLst>
                    <a:ext uri="{FF2B5EF4-FFF2-40B4-BE49-F238E27FC236}">
                      <a16:creationId xmlns:a16="http://schemas.microsoft.com/office/drawing/2014/main" id="{D49483B7-65DA-5D3A-440B-05FFAE305A1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grpSp>
          <p:nvGrpSpPr>
            <p:cNvPr id="76" name="Group 75">
              <a:extLst>
                <a:ext uri="{FF2B5EF4-FFF2-40B4-BE49-F238E27FC236}">
                  <a16:creationId xmlns:a16="http://schemas.microsoft.com/office/drawing/2014/main" id="{5D349FCF-6799-4117-B56B-0D9B402CCE5B}"/>
                </a:ext>
              </a:extLst>
            </p:cNvPr>
            <p:cNvGrpSpPr/>
            <p:nvPr/>
          </p:nvGrpSpPr>
          <p:grpSpPr>
            <a:xfrm>
              <a:off x="5587435" y="2920014"/>
              <a:ext cx="1456571" cy="639090"/>
              <a:chOff x="4204393" y="3102938"/>
              <a:chExt cx="1953787" cy="857250"/>
            </a:xfrm>
          </p:grpSpPr>
          <p:grpSp>
            <p:nvGrpSpPr>
              <p:cNvPr id="57" name="Group 56">
                <a:extLst>
                  <a:ext uri="{FF2B5EF4-FFF2-40B4-BE49-F238E27FC236}">
                    <a16:creationId xmlns:a16="http://schemas.microsoft.com/office/drawing/2014/main" id="{20BA9091-B1F4-EC6E-3390-AFC9FDE1A706}"/>
                  </a:ext>
                </a:extLst>
              </p:cNvPr>
              <p:cNvGrpSpPr/>
              <p:nvPr/>
            </p:nvGrpSpPr>
            <p:grpSpPr>
              <a:xfrm>
                <a:off x="4204393" y="3102938"/>
                <a:ext cx="420137" cy="857250"/>
                <a:chOff x="4204393" y="2097098"/>
                <a:chExt cx="420137" cy="857250"/>
              </a:xfrm>
            </p:grpSpPr>
            <p:sp>
              <p:nvSpPr>
                <p:cNvPr id="58" name="Freeform 57">
                  <a:extLst>
                    <a:ext uri="{FF2B5EF4-FFF2-40B4-BE49-F238E27FC236}">
                      <a16:creationId xmlns:a16="http://schemas.microsoft.com/office/drawing/2014/main" id="{250F2C12-0B7D-CD93-0DB5-EFA1CA95FC6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59" name="Freeform 58">
                  <a:extLst>
                    <a:ext uri="{FF2B5EF4-FFF2-40B4-BE49-F238E27FC236}">
                      <a16:creationId xmlns:a16="http://schemas.microsoft.com/office/drawing/2014/main" id="{890F23D0-FF26-A8FD-F6FA-C5E9E71A04C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60" name="Group 59">
                <a:extLst>
                  <a:ext uri="{FF2B5EF4-FFF2-40B4-BE49-F238E27FC236}">
                    <a16:creationId xmlns:a16="http://schemas.microsoft.com/office/drawing/2014/main" id="{E7111C5F-1243-CADA-6A9F-53C8937B4140}"/>
                  </a:ext>
                </a:extLst>
              </p:cNvPr>
              <p:cNvGrpSpPr/>
              <p:nvPr/>
            </p:nvGrpSpPr>
            <p:grpSpPr>
              <a:xfrm>
                <a:off x="4716301" y="3102938"/>
                <a:ext cx="419100" cy="857250"/>
                <a:chOff x="4783193" y="2097098"/>
                <a:chExt cx="419100" cy="857250"/>
              </a:xfrm>
            </p:grpSpPr>
            <p:sp>
              <p:nvSpPr>
                <p:cNvPr id="61" name="Freeform 60">
                  <a:extLst>
                    <a:ext uri="{FF2B5EF4-FFF2-40B4-BE49-F238E27FC236}">
                      <a16:creationId xmlns:a16="http://schemas.microsoft.com/office/drawing/2014/main" id="{2A09C710-7088-D3D3-467B-60B83221806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62" name="Freeform 61">
                  <a:extLst>
                    <a:ext uri="{FF2B5EF4-FFF2-40B4-BE49-F238E27FC236}">
                      <a16:creationId xmlns:a16="http://schemas.microsoft.com/office/drawing/2014/main" id="{4CA1043A-BAA5-FF33-2EA0-CCFD1654DC2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63" name="Group 62">
                <a:extLst>
                  <a:ext uri="{FF2B5EF4-FFF2-40B4-BE49-F238E27FC236}">
                    <a16:creationId xmlns:a16="http://schemas.microsoft.com/office/drawing/2014/main" id="{3F7377E2-69A1-922B-34E8-1685AD226D0C}"/>
                  </a:ext>
                </a:extLst>
              </p:cNvPr>
              <p:cNvGrpSpPr/>
              <p:nvPr/>
            </p:nvGrpSpPr>
            <p:grpSpPr>
              <a:xfrm>
                <a:off x="5227172" y="3102938"/>
                <a:ext cx="420137" cy="857250"/>
                <a:chOff x="4204393" y="2097098"/>
                <a:chExt cx="420137" cy="857250"/>
              </a:xfrm>
            </p:grpSpPr>
            <p:sp>
              <p:nvSpPr>
                <p:cNvPr id="64" name="Freeform 63">
                  <a:extLst>
                    <a:ext uri="{FF2B5EF4-FFF2-40B4-BE49-F238E27FC236}">
                      <a16:creationId xmlns:a16="http://schemas.microsoft.com/office/drawing/2014/main" id="{AF29C6C9-B90A-3593-3669-6498A50797B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65" name="Freeform 64">
                  <a:extLst>
                    <a:ext uri="{FF2B5EF4-FFF2-40B4-BE49-F238E27FC236}">
                      <a16:creationId xmlns:a16="http://schemas.microsoft.com/office/drawing/2014/main" id="{6F40B2B6-E88C-109A-FD8F-16DC70B5C25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66" name="Group 65">
                <a:extLst>
                  <a:ext uri="{FF2B5EF4-FFF2-40B4-BE49-F238E27FC236}">
                    <a16:creationId xmlns:a16="http://schemas.microsoft.com/office/drawing/2014/main" id="{A9B4C169-E7EB-9894-9545-A465843AB7EA}"/>
                  </a:ext>
                </a:extLst>
              </p:cNvPr>
              <p:cNvGrpSpPr/>
              <p:nvPr/>
            </p:nvGrpSpPr>
            <p:grpSpPr>
              <a:xfrm>
                <a:off x="5739080" y="3102938"/>
                <a:ext cx="419100" cy="857250"/>
                <a:chOff x="4783193" y="2097098"/>
                <a:chExt cx="419100" cy="857250"/>
              </a:xfrm>
            </p:grpSpPr>
            <p:sp>
              <p:nvSpPr>
                <p:cNvPr id="67" name="Freeform 66">
                  <a:extLst>
                    <a:ext uri="{FF2B5EF4-FFF2-40B4-BE49-F238E27FC236}">
                      <a16:creationId xmlns:a16="http://schemas.microsoft.com/office/drawing/2014/main" id="{6C2D4FFA-4E3C-7E6D-C9EE-AE7994954BA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B2FEBE32-4B55-B5E1-0E41-ABACA7A2416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sp>
        <p:nvSpPr>
          <p:cNvPr id="79" name="Rounded Rectangle 78">
            <a:extLst>
              <a:ext uri="{FF2B5EF4-FFF2-40B4-BE49-F238E27FC236}">
                <a16:creationId xmlns:a16="http://schemas.microsoft.com/office/drawing/2014/main" id="{1B1966EF-3997-F50E-7A11-E5AFACAEE7C4}"/>
              </a:ext>
            </a:extLst>
          </p:cNvPr>
          <p:cNvSpPr/>
          <p:nvPr/>
        </p:nvSpPr>
        <p:spPr bwMode="auto">
          <a:xfrm>
            <a:off x="684213"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2" name="Rounded Rectangle 81">
            <a:extLst>
              <a:ext uri="{FF2B5EF4-FFF2-40B4-BE49-F238E27FC236}">
                <a16:creationId xmlns:a16="http://schemas.microsoft.com/office/drawing/2014/main" id="{B12E069F-3995-2970-AF35-77424F88548C}"/>
              </a:ext>
            </a:extLst>
          </p:cNvPr>
          <p:cNvSpPr/>
          <p:nvPr/>
        </p:nvSpPr>
        <p:spPr bwMode="auto">
          <a:xfrm>
            <a:off x="4670474"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5" name="Text Placeholder 3">
            <a:extLst>
              <a:ext uri="{FF2B5EF4-FFF2-40B4-BE49-F238E27FC236}">
                <a16:creationId xmlns:a16="http://schemas.microsoft.com/office/drawing/2014/main" id="{CFE71E74-41BA-E606-9185-34A000CAF14E}"/>
              </a:ext>
            </a:extLst>
          </p:cNvPr>
          <p:cNvSpPr txBox="1">
            <a:spLocks/>
          </p:cNvSpPr>
          <p:nvPr/>
        </p:nvSpPr>
        <p:spPr>
          <a:xfrm>
            <a:off x="4814776"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83% </a:t>
            </a:r>
            <a:r>
              <a:rPr lang="en-US" sz="2000" b="1" dirty="0">
                <a:solidFill>
                  <a:schemeClr val="accent6">
                    <a:lumMod val="50000"/>
                  </a:schemeClr>
                </a:solidFill>
                <a:latin typeface="Arial" panose="020B0604020202020204" pitchFamily="34" charset="0"/>
                <a:cs typeface="Arial" panose="020B0604020202020204" pitchFamily="34" charset="0"/>
              </a:rPr>
              <a:t>expense of smoking </a:t>
            </a:r>
          </a:p>
          <a:p>
            <a:pPr marL="6350" indent="-6350" algn="ctr">
              <a:lnSpc>
                <a:spcPts val="2200"/>
              </a:lnSpc>
              <a:spcBef>
                <a:spcPts val="0"/>
              </a:spcBef>
              <a:spcAft>
                <a:spcPts val="0"/>
              </a:spcAft>
              <a:buNone/>
            </a:pPr>
            <a:r>
              <a:rPr lang="en-US" sz="1700" dirty="0">
                <a:latin typeface="Arial" panose="020B0604020202020204" pitchFamily="34" charset="0"/>
                <a:cs typeface="Arial" panose="020B0604020202020204" pitchFamily="34" charset="0"/>
              </a:rPr>
              <a:t>vs. 31% of general population</a:t>
            </a:r>
            <a:endParaRPr lang="en-US" sz="1700" b="1" dirty="0">
              <a:solidFill>
                <a:schemeClr val="bg1"/>
              </a:solidFill>
              <a:latin typeface="Arial" panose="020B0604020202020204" pitchFamily="34" charset="0"/>
              <a:cs typeface="Arial" panose="020B0604020202020204" pitchFamily="34" charset="0"/>
            </a:endParaRPr>
          </a:p>
        </p:txBody>
      </p:sp>
      <p:sp>
        <p:nvSpPr>
          <p:cNvPr id="86" name="Text Placeholder 3">
            <a:extLst>
              <a:ext uri="{FF2B5EF4-FFF2-40B4-BE49-F238E27FC236}">
                <a16:creationId xmlns:a16="http://schemas.microsoft.com/office/drawing/2014/main" id="{2955D43B-9D52-9F57-0FB4-E33E80277F18}"/>
              </a:ext>
            </a:extLst>
          </p:cNvPr>
          <p:cNvSpPr txBox="1">
            <a:spLocks/>
          </p:cNvSpPr>
          <p:nvPr/>
        </p:nvSpPr>
        <p:spPr>
          <a:xfrm>
            <a:off x="828515"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97% </a:t>
            </a:r>
            <a:r>
              <a:rPr lang="en-US" sz="2000" b="1" dirty="0">
                <a:solidFill>
                  <a:schemeClr val="accent6">
                    <a:lumMod val="50000"/>
                  </a:schemeClr>
                </a:solidFill>
                <a:latin typeface="Arial" panose="020B0604020202020204" pitchFamily="34" charset="0"/>
                <a:cs typeface="Arial" panose="020B0604020202020204" pitchFamily="34" charset="0"/>
              </a:rPr>
              <a:t>for their health </a:t>
            </a:r>
          </a:p>
          <a:p>
            <a:pPr marL="6350" indent="-6350" algn="ctr">
              <a:lnSpc>
                <a:spcPts val="2200"/>
              </a:lnSpc>
              <a:spcBef>
                <a:spcPts val="0"/>
              </a:spcBef>
              <a:spcAft>
                <a:spcPts val="0"/>
              </a:spcAft>
              <a:buNone/>
            </a:pPr>
            <a:r>
              <a:rPr lang="en-US" sz="1700" dirty="0">
                <a:latin typeface="Arial" panose="020B0604020202020204" pitchFamily="34" charset="0"/>
                <a:cs typeface="Arial" panose="020B0604020202020204" pitchFamily="34" charset="0"/>
              </a:rPr>
              <a:t>vs. 83% of general population</a:t>
            </a:r>
            <a:endParaRPr lang="en-US" sz="1700" b="1" dirty="0">
              <a:solidFill>
                <a:schemeClr val="bg1"/>
              </a:solidFill>
              <a:latin typeface="Arial" panose="020B0604020202020204" pitchFamily="34" charset="0"/>
              <a:cs typeface="Arial" panose="020B0604020202020204" pitchFamily="34" charset="0"/>
            </a:endParaRPr>
          </a:p>
        </p:txBody>
      </p:sp>
      <p:grpSp>
        <p:nvGrpSpPr>
          <p:cNvPr id="119" name="Group 118">
            <a:extLst>
              <a:ext uri="{FF2B5EF4-FFF2-40B4-BE49-F238E27FC236}">
                <a16:creationId xmlns:a16="http://schemas.microsoft.com/office/drawing/2014/main" id="{AFC2DD1D-A8CB-EBDF-D66D-34AD27B85692}"/>
              </a:ext>
            </a:extLst>
          </p:cNvPr>
          <p:cNvGrpSpPr/>
          <p:nvPr/>
        </p:nvGrpSpPr>
        <p:grpSpPr>
          <a:xfrm>
            <a:off x="1056265" y="5199073"/>
            <a:ext cx="3045208" cy="520610"/>
            <a:chOff x="904352" y="5269323"/>
            <a:chExt cx="3045208" cy="520610"/>
          </a:xfrm>
        </p:grpSpPr>
        <p:grpSp>
          <p:nvGrpSpPr>
            <p:cNvPr id="88" name="Group 87">
              <a:extLst>
                <a:ext uri="{FF2B5EF4-FFF2-40B4-BE49-F238E27FC236}">
                  <a16:creationId xmlns:a16="http://schemas.microsoft.com/office/drawing/2014/main" id="{BF9A989A-E220-6B55-C216-453EB062D26D}"/>
                </a:ext>
              </a:extLst>
            </p:cNvPr>
            <p:cNvGrpSpPr/>
            <p:nvPr/>
          </p:nvGrpSpPr>
          <p:grpSpPr>
            <a:xfrm>
              <a:off x="904352" y="5269323"/>
              <a:ext cx="255150" cy="520610"/>
              <a:chOff x="4204393" y="2097098"/>
              <a:chExt cx="420137" cy="857250"/>
            </a:xfrm>
          </p:grpSpPr>
          <p:sp>
            <p:nvSpPr>
              <p:cNvPr id="104" name="Freeform 103">
                <a:extLst>
                  <a:ext uri="{FF2B5EF4-FFF2-40B4-BE49-F238E27FC236}">
                    <a16:creationId xmlns:a16="http://schemas.microsoft.com/office/drawing/2014/main" id="{B43054D4-06C4-3956-2D81-0BA094BE628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5" name="Freeform 104">
                <a:extLst>
                  <a:ext uri="{FF2B5EF4-FFF2-40B4-BE49-F238E27FC236}">
                    <a16:creationId xmlns:a16="http://schemas.microsoft.com/office/drawing/2014/main" id="{08ACC474-D317-43BB-B6E6-01D2BBFF2E3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89" name="Group 88">
              <a:extLst>
                <a:ext uri="{FF2B5EF4-FFF2-40B4-BE49-F238E27FC236}">
                  <a16:creationId xmlns:a16="http://schemas.microsoft.com/office/drawing/2014/main" id="{99403930-3A09-5F39-9A36-0B1D743081A2}"/>
                </a:ext>
              </a:extLst>
            </p:cNvPr>
            <p:cNvGrpSpPr/>
            <p:nvPr/>
          </p:nvGrpSpPr>
          <p:grpSpPr>
            <a:xfrm>
              <a:off x="1214708" y="5269323"/>
              <a:ext cx="254520" cy="520610"/>
              <a:chOff x="4783193" y="2097098"/>
              <a:chExt cx="419100" cy="857250"/>
            </a:xfrm>
          </p:grpSpPr>
          <p:sp>
            <p:nvSpPr>
              <p:cNvPr id="102" name="Freeform 101">
                <a:extLst>
                  <a:ext uri="{FF2B5EF4-FFF2-40B4-BE49-F238E27FC236}">
                    <a16:creationId xmlns:a16="http://schemas.microsoft.com/office/drawing/2014/main" id="{42048D6E-A90F-5639-DC14-413076C221E3}"/>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3" name="Freeform 102">
                <a:extLst>
                  <a:ext uri="{FF2B5EF4-FFF2-40B4-BE49-F238E27FC236}">
                    <a16:creationId xmlns:a16="http://schemas.microsoft.com/office/drawing/2014/main" id="{23625582-C60A-4F7B-9405-5FFC58FA718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0" name="Group 89">
              <a:extLst>
                <a:ext uri="{FF2B5EF4-FFF2-40B4-BE49-F238E27FC236}">
                  <a16:creationId xmlns:a16="http://schemas.microsoft.com/office/drawing/2014/main" id="{AE396654-82C8-526A-3549-FFD348C051FD}"/>
                </a:ext>
              </a:extLst>
            </p:cNvPr>
            <p:cNvGrpSpPr/>
            <p:nvPr/>
          </p:nvGrpSpPr>
          <p:grpSpPr>
            <a:xfrm>
              <a:off x="1524434" y="5269323"/>
              <a:ext cx="255150" cy="520610"/>
              <a:chOff x="4204393" y="2097098"/>
              <a:chExt cx="420137" cy="857250"/>
            </a:xfrm>
          </p:grpSpPr>
          <p:sp>
            <p:nvSpPr>
              <p:cNvPr id="100" name="Freeform 99">
                <a:extLst>
                  <a:ext uri="{FF2B5EF4-FFF2-40B4-BE49-F238E27FC236}">
                    <a16:creationId xmlns:a16="http://schemas.microsoft.com/office/drawing/2014/main" id="{EA38C523-7A4F-BE9D-4179-3EC611782B1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1" name="Freeform 100">
                <a:extLst>
                  <a:ext uri="{FF2B5EF4-FFF2-40B4-BE49-F238E27FC236}">
                    <a16:creationId xmlns:a16="http://schemas.microsoft.com/office/drawing/2014/main" id="{1CF426E2-C96C-1135-FEA4-E691A6CC89A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1" name="Group 90">
              <a:extLst>
                <a:ext uri="{FF2B5EF4-FFF2-40B4-BE49-F238E27FC236}">
                  <a16:creationId xmlns:a16="http://schemas.microsoft.com/office/drawing/2014/main" id="{A9FF1C0C-B780-EAAC-E1B7-B22DAA1C10D6}"/>
                </a:ext>
              </a:extLst>
            </p:cNvPr>
            <p:cNvGrpSpPr/>
            <p:nvPr/>
          </p:nvGrpSpPr>
          <p:grpSpPr>
            <a:xfrm>
              <a:off x="1834790" y="5269323"/>
              <a:ext cx="254520" cy="520610"/>
              <a:chOff x="4783193" y="2097098"/>
              <a:chExt cx="419100" cy="857250"/>
            </a:xfrm>
          </p:grpSpPr>
          <p:sp>
            <p:nvSpPr>
              <p:cNvPr id="98" name="Freeform 97">
                <a:extLst>
                  <a:ext uri="{FF2B5EF4-FFF2-40B4-BE49-F238E27FC236}">
                    <a16:creationId xmlns:a16="http://schemas.microsoft.com/office/drawing/2014/main" id="{3300F6A0-B2F8-6AC7-0FDB-46EA66E36A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99" name="Freeform 98">
                <a:extLst>
                  <a:ext uri="{FF2B5EF4-FFF2-40B4-BE49-F238E27FC236}">
                    <a16:creationId xmlns:a16="http://schemas.microsoft.com/office/drawing/2014/main" id="{460FDDEA-6E24-C125-6366-8E25F9EA45BE}"/>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2" name="Group 91">
              <a:extLst>
                <a:ext uri="{FF2B5EF4-FFF2-40B4-BE49-F238E27FC236}">
                  <a16:creationId xmlns:a16="http://schemas.microsoft.com/office/drawing/2014/main" id="{4BCFDA13-0BFC-6402-EC9D-3CC8AA222EA0}"/>
                </a:ext>
              </a:extLst>
            </p:cNvPr>
            <p:cNvGrpSpPr/>
            <p:nvPr/>
          </p:nvGrpSpPr>
          <p:grpSpPr>
            <a:xfrm>
              <a:off x="2144516" y="5269323"/>
              <a:ext cx="255150" cy="520610"/>
              <a:chOff x="4204393" y="2097098"/>
              <a:chExt cx="420137" cy="857250"/>
            </a:xfrm>
          </p:grpSpPr>
          <p:sp>
            <p:nvSpPr>
              <p:cNvPr id="96" name="Freeform 95">
                <a:extLst>
                  <a:ext uri="{FF2B5EF4-FFF2-40B4-BE49-F238E27FC236}">
                    <a16:creationId xmlns:a16="http://schemas.microsoft.com/office/drawing/2014/main" id="{8FD02210-3624-F18E-1529-381AB6B9177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97" name="Freeform 96">
                <a:extLst>
                  <a:ext uri="{FF2B5EF4-FFF2-40B4-BE49-F238E27FC236}">
                    <a16:creationId xmlns:a16="http://schemas.microsoft.com/office/drawing/2014/main" id="{387B8CC1-850E-50A5-9834-D44B0E7B44F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3" name="Group 92">
              <a:extLst>
                <a:ext uri="{FF2B5EF4-FFF2-40B4-BE49-F238E27FC236}">
                  <a16:creationId xmlns:a16="http://schemas.microsoft.com/office/drawing/2014/main" id="{DB51D09C-143C-CE9D-1A91-82A9F20922AB}"/>
                </a:ext>
              </a:extLst>
            </p:cNvPr>
            <p:cNvGrpSpPr/>
            <p:nvPr/>
          </p:nvGrpSpPr>
          <p:grpSpPr>
            <a:xfrm>
              <a:off x="2454872" y="5269323"/>
              <a:ext cx="254520" cy="520610"/>
              <a:chOff x="4783193" y="2097098"/>
              <a:chExt cx="419100" cy="857250"/>
            </a:xfrm>
          </p:grpSpPr>
          <p:sp>
            <p:nvSpPr>
              <p:cNvPr id="94" name="Freeform 93">
                <a:extLst>
                  <a:ext uri="{FF2B5EF4-FFF2-40B4-BE49-F238E27FC236}">
                    <a16:creationId xmlns:a16="http://schemas.microsoft.com/office/drawing/2014/main" id="{292D9932-5910-D2E3-B92C-A34910BED18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95" name="Freeform 94">
                <a:extLst>
                  <a:ext uri="{FF2B5EF4-FFF2-40B4-BE49-F238E27FC236}">
                    <a16:creationId xmlns:a16="http://schemas.microsoft.com/office/drawing/2014/main" id="{F6DC280A-09ED-0F02-5320-77C6B448534C}"/>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06" name="Group 105">
              <a:extLst>
                <a:ext uri="{FF2B5EF4-FFF2-40B4-BE49-F238E27FC236}">
                  <a16:creationId xmlns:a16="http://schemas.microsoft.com/office/drawing/2014/main" id="{7C06A0D7-46C5-2262-0B8E-82D66913C489}"/>
                </a:ext>
              </a:extLst>
            </p:cNvPr>
            <p:cNvGrpSpPr/>
            <p:nvPr/>
          </p:nvGrpSpPr>
          <p:grpSpPr>
            <a:xfrm>
              <a:off x="2764598" y="5269323"/>
              <a:ext cx="255150" cy="520610"/>
              <a:chOff x="4204393" y="2097098"/>
              <a:chExt cx="420137" cy="857250"/>
            </a:xfrm>
          </p:grpSpPr>
          <p:sp>
            <p:nvSpPr>
              <p:cNvPr id="107" name="Freeform 106">
                <a:extLst>
                  <a:ext uri="{FF2B5EF4-FFF2-40B4-BE49-F238E27FC236}">
                    <a16:creationId xmlns:a16="http://schemas.microsoft.com/office/drawing/2014/main" id="{A639278C-49F8-C3A2-9780-4DDC3F9FA8F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8" name="Freeform 107">
                <a:extLst>
                  <a:ext uri="{FF2B5EF4-FFF2-40B4-BE49-F238E27FC236}">
                    <a16:creationId xmlns:a16="http://schemas.microsoft.com/office/drawing/2014/main" id="{0FE0D317-F943-0B5A-8426-0C0FEED48F2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09" name="Group 108">
              <a:extLst>
                <a:ext uri="{FF2B5EF4-FFF2-40B4-BE49-F238E27FC236}">
                  <a16:creationId xmlns:a16="http://schemas.microsoft.com/office/drawing/2014/main" id="{0ECBD410-4E38-F2A5-6E35-A22E93BF542B}"/>
                </a:ext>
              </a:extLst>
            </p:cNvPr>
            <p:cNvGrpSpPr/>
            <p:nvPr/>
          </p:nvGrpSpPr>
          <p:grpSpPr>
            <a:xfrm>
              <a:off x="3074954" y="5269323"/>
              <a:ext cx="254520" cy="520610"/>
              <a:chOff x="4783193" y="2097098"/>
              <a:chExt cx="419100" cy="857250"/>
            </a:xfrm>
          </p:grpSpPr>
          <p:sp>
            <p:nvSpPr>
              <p:cNvPr id="110" name="Freeform 109">
                <a:extLst>
                  <a:ext uri="{FF2B5EF4-FFF2-40B4-BE49-F238E27FC236}">
                    <a16:creationId xmlns:a16="http://schemas.microsoft.com/office/drawing/2014/main" id="{68A1D8DC-E43F-C513-75E8-9DF67F89C2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11" name="Freeform 110">
                <a:extLst>
                  <a:ext uri="{FF2B5EF4-FFF2-40B4-BE49-F238E27FC236}">
                    <a16:creationId xmlns:a16="http://schemas.microsoft.com/office/drawing/2014/main" id="{35668248-74C3-FD14-6874-1A679CFF36F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13" name="Group 112">
              <a:extLst>
                <a:ext uri="{FF2B5EF4-FFF2-40B4-BE49-F238E27FC236}">
                  <a16:creationId xmlns:a16="http://schemas.microsoft.com/office/drawing/2014/main" id="{AA7A693A-02EC-BEFA-E12E-24BCCBE62E21}"/>
                </a:ext>
              </a:extLst>
            </p:cNvPr>
            <p:cNvGrpSpPr/>
            <p:nvPr/>
          </p:nvGrpSpPr>
          <p:grpSpPr>
            <a:xfrm>
              <a:off x="3384680" y="5269323"/>
              <a:ext cx="255150" cy="520610"/>
              <a:chOff x="4204393" y="2097098"/>
              <a:chExt cx="420137" cy="857250"/>
            </a:xfrm>
          </p:grpSpPr>
          <p:sp>
            <p:nvSpPr>
              <p:cNvPr id="114" name="Freeform 113">
                <a:extLst>
                  <a:ext uri="{FF2B5EF4-FFF2-40B4-BE49-F238E27FC236}">
                    <a16:creationId xmlns:a16="http://schemas.microsoft.com/office/drawing/2014/main" id="{770891D2-BC90-82EE-8DEB-A7EA588754A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15" name="Freeform 114">
                <a:extLst>
                  <a:ext uri="{FF2B5EF4-FFF2-40B4-BE49-F238E27FC236}">
                    <a16:creationId xmlns:a16="http://schemas.microsoft.com/office/drawing/2014/main" id="{507D19B0-BE22-576F-1EDC-E71B6CB53CE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16" name="Group 115">
              <a:extLst>
                <a:ext uri="{FF2B5EF4-FFF2-40B4-BE49-F238E27FC236}">
                  <a16:creationId xmlns:a16="http://schemas.microsoft.com/office/drawing/2014/main" id="{12E623B1-8255-E3D5-EB67-EEB34FCB35EA}"/>
                </a:ext>
              </a:extLst>
            </p:cNvPr>
            <p:cNvGrpSpPr/>
            <p:nvPr/>
          </p:nvGrpSpPr>
          <p:grpSpPr>
            <a:xfrm>
              <a:off x="3695040" y="5269323"/>
              <a:ext cx="254520" cy="520610"/>
              <a:chOff x="4783193" y="2097098"/>
              <a:chExt cx="419100" cy="857250"/>
            </a:xfrm>
          </p:grpSpPr>
          <p:sp>
            <p:nvSpPr>
              <p:cNvPr id="117" name="Freeform 116">
                <a:extLst>
                  <a:ext uri="{FF2B5EF4-FFF2-40B4-BE49-F238E27FC236}">
                    <a16:creationId xmlns:a16="http://schemas.microsoft.com/office/drawing/2014/main" id="{09B919C7-BBC0-F1D1-B6C0-2CFC1BAECA9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118" name="Freeform 117">
                <a:extLst>
                  <a:ext uri="{FF2B5EF4-FFF2-40B4-BE49-F238E27FC236}">
                    <a16:creationId xmlns:a16="http://schemas.microsoft.com/office/drawing/2014/main" id="{9081FC3F-EA04-0D61-9945-E756F5CBA36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nvGrpSpPr>
          <p:cNvPr id="120" name="Group 119">
            <a:extLst>
              <a:ext uri="{FF2B5EF4-FFF2-40B4-BE49-F238E27FC236}">
                <a16:creationId xmlns:a16="http://schemas.microsoft.com/office/drawing/2014/main" id="{45F0B564-FA84-07A5-7E4E-962EB53BDC9E}"/>
              </a:ext>
            </a:extLst>
          </p:cNvPr>
          <p:cNvGrpSpPr/>
          <p:nvPr/>
        </p:nvGrpSpPr>
        <p:grpSpPr>
          <a:xfrm>
            <a:off x="5042526" y="5199073"/>
            <a:ext cx="3045208" cy="520610"/>
            <a:chOff x="904352" y="5269323"/>
            <a:chExt cx="3045208" cy="520610"/>
          </a:xfrm>
        </p:grpSpPr>
        <p:grpSp>
          <p:nvGrpSpPr>
            <p:cNvPr id="121" name="Group 120">
              <a:extLst>
                <a:ext uri="{FF2B5EF4-FFF2-40B4-BE49-F238E27FC236}">
                  <a16:creationId xmlns:a16="http://schemas.microsoft.com/office/drawing/2014/main" id="{28FA4DB2-473B-4A64-2CAA-346EB55083DB}"/>
                </a:ext>
              </a:extLst>
            </p:cNvPr>
            <p:cNvGrpSpPr/>
            <p:nvPr/>
          </p:nvGrpSpPr>
          <p:grpSpPr>
            <a:xfrm>
              <a:off x="904352" y="5269323"/>
              <a:ext cx="255150" cy="520610"/>
              <a:chOff x="4204393" y="2097098"/>
              <a:chExt cx="420137" cy="857250"/>
            </a:xfrm>
          </p:grpSpPr>
          <p:sp>
            <p:nvSpPr>
              <p:cNvPr id="149" name="Freeform 148">
                <a:extLst>
                  <a:ext uri="{FF2B5EF4-FFF2-40B4-BE49-F238E27FC236}">
                    <a16:creationId xmlns:a16="http://schemas.microsoft.com/office/drawing/2014/main" id="{B6C20A02-26F6-989F-DF59-FDC734DCD35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50" name="Freeform 149">
                <a:extLst>
                  <a:ext uri="{FF2B5EF4-FFF2-40B4-BE49-F238E27FC236}">
                    <a16:creationId xmlns:a16="http://schemas.microsoft.com/office/drawing/2014/main" id="{6846DD14-8EDB-1F51-2342-DE3CDDAF04D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22" name="Group 121">
              <a:extLst>
                <a:ext uri="{FF2B5EF4-FFF2-40B4-BE49-F238E27FC236}">
                  <a16:creationId xmlns:a16="http://schemas.microsoft.com/office/drawing/2014/main" id="{B51A44A2-2E27-2896-720B-54A06DC1A072}"/>
                </a:ext>
              </a:extLst>
            </p:cNvPr>
            <p:cNvGrpSpPr/>
            <p:nvPr/>
          </p:nvGrpSpPr>
          <p:grpSpPr>
            <a:xfrm>
              <a:off x="1214708" y="5269323"/>
              <a:ext cx="254520" cy="520610"/>
              <a:chOff x="4783193" y="2097098"/>
              <a:chExt cx="419100" cy="857250"/>
            </a:xfrm>
          </p:grpSpPr>
          <p:sp>
            <p:nvSpPr>
              <p:cNvPr id="147" name="Freeform 146">
                <a:extLst>
                  <a:ext uri="{FF2B5EF4-FFF2-40B4-BE49-F238E27FC236}">
                    <a16:creationId xmlns:a16="http://schemas.microsoft.com/office/drawing/2014/main" id="{17659F0F-F5C9-DD3B-69A2-5CBA4FBCF6A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8" name="Freeform 147">
                <a:extLst>
                  <a:ext uri="{FF2B5EF4-FFF2-40B4-BE49-F238E27FC236}">
                    <a16:creationId xmlns:a16="http://schemas.microsoft.com/office/drawing/2014/main" id="{EA22B2B7-165E-F171-F9D6-312AEF4FBF0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23" name="Group 122">
              <a:extLst>
                <a:ext uri="{FF2B5EF4-FFF2-40B4-BE49-F238E27FC236}">
                  <a16:creationId xmlns:a16="http://schemas.microsoft.com/office/drawing/2014/main" id="{8C6D5FFB-A36A-96C2-6F80-24585CD2C6DE}"/>
                </a:ext>
              </a:extLst>
            </p:cNvPr>
            <p:cNvGrpSpPr/>
            <p:nvPr/>
          </p:nvGrpSpPr>
          <p:grpSpPr>
            <a:xfrm>
              <a:off x="1524434" y="5269323"/>
              <a:ext cx="255150" cy="520610"/>
              <a:chOff x="4204393" y="2097098"/>
              <a:chExt cx="420137" cy="857250"/>
            </a:xfrm>
          </p:grpSpPr>
          <p:sp>
            <p:nvSpPr>
              <p:cNvPr id="145" name="Freeform 144">
                <a:extLst>
                  <a:ext uri="{FF2B5EF4-FFF2-40B4-BE49-F238E27FC236}">
                    <a16:creationId xmlns:a16="http://schemas.microsoft.com/office/drawing/2014/main" id="{3AADA535-3876-6B35-5F03-8C5516D1AF1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6" name="Freeform 145">
                <a:extLst>
                  <a:ext uri="{FF2B5EF4-FFF2-40B4-BE49-F238E27FC236}">
                    <a16:creationId xmlns:a16="http://schemas.microsoft.com/office/drawing/2014/main" id="{D73F3F24-4D82-B6E2-41EF-4D1EFCFDC26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24" name="Group 123">
              <a:extLst>
                <a:ext uri="{FF2B5EF4-FFF2-40B4-BE49-F238E27FC236}">
                  <a16:creationId xmlns:a16="http://schemas.microsoft.com/office/drawing/2014/main" id="{211111D5-FBBE-E05C-A4DF-1A5F48ECB8FB}"/>
                </a:ext>
              </a:extLst>
            </p:cNvPr>
            <p:cNvGrpSpPr/>
            <p:nvPr/>
          </p:nvGrpSpPr>
          <p:grpSpPr>
            <a:xfrm>
              <a:off x="1834790" y="5269323"/>
              <a:ext cx="254520" cy="520610"/>
              <a:chOff x="4783193" y="2097098"/>
              <a:chExt cx="419100" cy="857250"/>
            </a:xfrm>
          </p:grpSpPr>
          <p:sp>
            <p:nvSpPr>
              <p:cNvPr id="143" name="Freeform 142">
                <a:extLst>
                  <a:ext uri="{FF2B5EF4-FFF2-40B4-BE49-F238E27FC236}">
                    <a16:creationId xmlns:a16="http://schemas.microsoft.com/office/drawing/2014/main" id="{4F0622BE-8948-97AB-245F-470B63364FF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4" name="Freeform 143">
                <a:extLst>
                  <a:ext uri="{FF2B5EF4-FFF2-40B4-BE49-F238E27FC236}">
                    <a16:creationId xmlns:a16="http://schemas.microsoft.com/office/drawing/2014/main" id="{16EFC874-759D-EF92-B804-99A38C3064F1}"/>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25" name="Group 124">
              <a:extLst>
                <a:ext uri="{FF2B5EF4-FFF2-40B4-BE49-F238E27FC236}">
                  <a16:creationId xmlns:a16="http://schemas.microsoft.com/office/drawing/2014/main" id="{7DEEDF73-4638-C585-4FA9-DA4A3D84A2C7}"/>
                </a:ext>
              </a:extLst>
            </p:cNvPr>
            <p:cNvGrpSpPr/>
            <p:nvPr/>
          </p:nvGrpSpPr>
          <p:grpSpPr>
            <a:xfrm>
              <a:off x="2144516" y="5269323"/>
              <a:ext cx="255150" cy="520610"/>
              <a:chOff x="4204393" y="2097098"/>
              <a:chExt cx="420137" cy="857250"/>
            </a:xfrm>
          </p:grpSpPr>
          <p:sp>
            <p:nvSpPr>
              <p:cNvPr id="141" name="Freeform 140">
                <a:extLst>
                  <a:ext uri="{FF2B5EF4-FFF2-40B4-BE49-F238E27FC236}">
                    <a16:creationId xmlns:a16="http://schemas.microsoft.com/office/drawing/2014/main" id="{A34BA7E6-188B-B371-4C2E-369E284E486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2" name="Freeform 141">
                <a:extLst>
                  <a:ext uri="{FF2B5EF4-FFF2-40B4-BE49-F238E27FC236}">
                    <a16:creationId xmlns:a16="http://schemas.microsoft.com/office/drawing/2014/main" id="{4E1FAB53-82E5-ABA4-FDC4-57906348CED8}"/>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26" name="Group 125">
              <a:extLst>
                <a:ext uri="{FF2B5EF4-FFF2-40B4-BE49-F238E27FC236}">
                  <a16:creationId xmlns:a16="http://schemas.microsoft.com/office/drawing/2014/main" id="{D86A9365-8610-4F0F-9937-6C60D62999DD}"/>
                </a:ext>
              </a:extLst>
            </p:cNvPr>
            <p:cNvGrpSpPr/>
            <p:nvPr/>
          </p:nvGrpSpPr>
          <p:grpSpPr>
            <a:xfrm>
              <a:off x="2454872" y="5269323"/>
              <a:ext cx="254520" cy="520610"/>
              <a:chOff x="4783193" y="2097098"/>
              <a:chExt cx="419100" cy="857250"/>
            </a:xfrm>
          </p:grpSpPr>
          <p:sp>
            <p:nvSpPr>
              <p:cNvPr id="139" name="Freeform 138">
                <a:extLst>
                  <a:ext uri="{FF2B5EF4-FFF2-40B4-BE49-F238E27FC236}">
                    <a16:creationId xmlns:a16="http://schemas.microsoft.com/office/drawing/2014/main" id="{D67F3E17-A030-6BB5-EE60-D13794BC2E8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0" name="Freeform 139">
                <a:extLst>
                  <a:ext uri="{FF2B5EF4-FFF2-40B4-BE49-F238E27FC236}">
                    <a16:creationId xmlns:a16="http://schemas.microsoft.com/office/drawing/2014/main" id="{8478BF76-AC32-D4D2-FC1D-644B82AAAE7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27" name="Group 126">
              <a:extLst>
                <a:ext uri="{FF2B5EF4-FFF2-40B4-BE49-F238E27FC236}">
                  <a16:creationId xmlns:a16="http://schemas.microsoft.com/office/drawing/2014/main" id="{5A785928-9674-B4FB-75D5-8AFE2988D64E}"/>
                </a:ext>
              </a:extLst>
            </p:cNvPr>
            <p:cNvGrpSpPr/>
            <p:nvPr/>
          </p:nvGrpSpPr>
          <p:grpSpPr>
            <a:xfrm>
              <a:off x="2764598" y="5269323"/>
              <a:ext cx="255150" cy="520610"/>
              <a:chOff x="4204393" y="2097098"/>
              <a:chExt cx="420137" cy="857250"/>
            </a:xfrm>
          </p:grpSpPr>
          <p:sp>
            <p:nvSpPr>
              <p:cNvPr id="137" name="Freeform 136">
                <a:extLst>
                  <a:ext uri="{FF2B5EF4-FFF2-40B4-BE49-F238E27FC236}">
                    <a16:creationId xmlns:a16="http://schemas.microsoft.com/office/drawing/2014/main" id="{D7AF5696-7810-5962-6944-FDF0D11899A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38" name="Freeform 137">
                <a:extLst>
                  <a:ext uri="{FF2B5EF4-FFF2-40B4-BE49-F238E27FC236}">
                    <a16:creationId xmlns:a16="http://schemas.microsoft.com/office/drawing/2014/main" id="{D8518FF0-E04E-C943-C0AD-3A961631723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28" name="Group 127">
              <a:extLst>
                <a:ext uri="{FF2B5EF4-FFF2-40B4-BE49-F238E27FC236}">
                  <a16:creationId xmlns:a16="http://schemas.microsoft.com/office/drawing/2014/main" id="{505FD02F-27A1-2F72-C1E7-3A72EB42E611}"/>
                </a:ext>
              </a:extLst>
            </p:cNvPr>
            <p:cNvGrpSpPr/>
            <p:nvPr/>
          </p:nvGrpSpPr>
          <p:grpSpPr>
            <a:xfrm>
              <a:off x="3074954" y="5269323"/>
              <a:ext cx="254520" cy="520610"/>
              <a:chOff x="4783193" y="2097098"/>
              <a:chExt cx="419100" cy="857250"/>
            </a:xfrm>
          </p:grpSpPr>
          <p:sp>
            <p:nvSpPr>
              <p:cNvPr id="135" name="Freeform 134">
                <a:extLst>
                  <a:ext uri="{FF2B5EF4-FFF2-40B4-BE49-F238E27FC236}">
                    <a16:creationId xmlns:a16="http://schemas.microsoft.com/office/drawing/2014/main" id="{AB1F70B1-84C5-DE77-9720-4C2CC7D97F25}"/>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36" name="Freeform 135">
                <a:extLst>
                  <a:ext uri="{FF2B5EF4-FFF2-40B4-BE49-F238E27FC236}">
                    <a16:creationId xmlns:a16="http://schemas.microsoft.com/office/drawing/2014/main" id="{CF8A95A9-A25A-8B4E-E659-541E81090E5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29" name="Group 128">
              <a:extLst>
                <a:ext uri="{FF2B5EF4-FFF2-40B4-BE49-F238E27FC236}">
                  <a16:creationId xmlns:a16="http://schemas.microsoft.com/office/drawing/2014/main" id="{D6744971-F67F-4615-BB0F-B132454A2D40}"/>
                </a:ext>
              </a:extLst>
            </p:cNvPr>
            <p:cNvGrpSpPr/>
            <p:nvPr/>
          </p:nvGrpSpPr>
          <p:grpSpPr>
            <a:xfrm>
              <a:off x="3384680" y="5269323"/>
              <a:ext cx="255150" cy="520610"/>
              <a:chOff x="4204393" y="2097098"/>
              <a:chExt cx="420137" cy="857250"/>
            </a:xfrm>
          </p:grpSpPr>
          <p:sp>
            <p:nvSpPr>
              <p:cNvPr id="133" name="Freeform 132">
                <a:extLst>
                  <a:ext uri="{FF2B5EF4-FFF2-40B4-BE49-F238E27FC236}">
                    <a16:creationId xmlns:a16="http://schemas.microsoft.com/office/drawing/2014/main" id="{4DB1F964-649E-DACB-9D3B-E2DA7B8B5F0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134" name="Freeform 133">
                <a:extLst>
                  <a:ext uri="{FF2B5EF4-FFF2-40B4-BE49-F238E27FC236}">
                    <a16:creationId xmlns:a16="http://schemas.microsoft.com/office/drawing/2014/main" id="{12B16FD7-C2AE-1C29-E17B-69E142D1AF6B}"/>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30" name="Group 129">
              <a:extLst>
                <a:ext uri="{FF2B5EF4-FFF2-40B4-BE49-F238E27FC236}">
                  <a16:creationId xmlns:a16="http://schemas.microsoft.com/office/drawing/2014/main" id="{B7150125-E35D-3C72-24E4-23940987FC27}"/>
                </a:ext>
              </a:extLst>
            </p:cNvPr>
            <p:cNvGrpSpPr/>
            <p:nvPr/>
          </p:nvGrpSpPr>
          <p:grpSpPr>
            <a:xfrm>
              <a:off x="3695040" y="5269323"/>
              <a:ext cx="254520" cy="520610"/>
              <a:chOff x="4783193" y="2097098"/>
              <a:chExt cx="419100" cy="857250"/>
            </a:xfrm>
          </p:grpSpPr>
          <p:sp>
            <p:nvSpPr>
              <p:cNvPr id="131" name="Freeform 130">
                <a:extLst>
                  <a:ext uri="{FF2B5EF4-FFF2-40B4-BE49-F238E27FC236}">
                    <a16:creationId xmlns:a16="http://schemas.microsoft.com/office/drawing/2014/main" id="{FAD277DC-6B3C-9C58-71FB-1D2B61AC972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132" name="Freeform 131">
                <a:extLst>
                  <a:ext uri="{FF2B5EF4-FFF2-40B4-BE49-F238E27FC236}">
                    <a16:creationId xmlns:a16="http://schemas.microsoft.com/office/drawing/2014/main" id="{50F79B98-B202-F634-ACEA-2D72C7BA89B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spTree>
    <p:extLst>
      <p:ext uri="{BB962C8B-B14F-4D97-AF65-F5344CB8AC3E}">
        <p14:creationId xmlns:p14="http://schemas.microsoft.com/office/powerpoint/2010/main" val="199061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500"/>
                                        <p:tgtEl>
                                          <p:spTgt spid="77"/>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6" presetClass="entr" presetSubtype="37" fill="hold" nodeType="afterEffect">
                                  <p:stCondLst>
                                    <p:cond delay="500"/>
                                  </p:stCondLst>
                                  <p:childTnLst>
                                    <p:set>
                                      <p:cBhvr>
                                        <p:cTn id="19" dur="1" fill="hold">
                                          <p:stCondLst>
                                            <p:cond delay="0"/>
                                          </p:stCondLst>
                                        </p:cTn>
                                        <p:tgtEl>
                                          <p:spTgt spid="151"/>
                                        </p:tgtEl>
                                        <p:attrNameLst>
                                          <p:attrName>style.visibility</p:attrName>
                                        </p:attrNameLst>
                                      </p:cBhvr>
                                      <p:to>
                                        <p:strVal val="visible"/>
                                      </p:to>
                                    </p:set>
                                    <p:animEffect transition="in" filter="barn(outVertical)">
                                      <p:cBhvr>
                                        <p:cTn id="20" dur="500"/>
                                        <p:tgtEl>
                                          <p:spTgt spid="15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childTnLst>
                          </p:cTn>
                        </p:par>
                        <p:par>
                          <p:cTn id="30" fill="hold">
                            <p:stCondLst>
                              <p:cond delay="1500"/>
                            </p:stCondLst>
                            <p:childTnLst>
                              <p:par>
                                <p:cTn id="31" presetID="16" presetClass="entr" presetSubtype="37" fill="hold" nodeType="afterEffect">
                                  <p:stCondLst>
                                    <p:cond delay="500"/>
                                  </p:stCondLst>
                                  <p:childTnLst>
                                    <p:set>
                                      <p:cBhvr>
                                        <p:cTn id="32" dur="1" fill="hold">
                                          <p:stCondLst>
                                            <p:cond delay="0"/>
                                          </p:stCondLst>
                                        </p:cTn>
                                        <p:tgtEl>
                                          <p:spTgt spid="119"/>
                                        </p:tgtEl>
                                        <p:attrNameLst>
                                          <p:attrName>style.visibility</p:attrName>
                                        </p:attrNameLst>
                                      </p:cBhvr>
                                      <p:to>
                                        <p:strVal val="visible"/>
                                      </p:to>
                                    </p:set>
                                    <p:animEffect transition="in" filter="barn(outVertical)">
                                      <p:cBhvr>
                                        <p:cTn id="33" dur="500"/>
                                        <p:tgtEl>
                                          <p:spTgt spid="119"/>
                                        </p:tgtEl>
                                      </p:cBhvr>
                                    </p:animEffect>
                                  </p:childTnLst>
                                </p:cTn>
                              </p:par>
                            </p:childTnLst>
                          </p:cTn>
                        </p:par>
                        <p:par>
                          <p:cTn id="34" fill="hold">
                            <p:stCondLst>
                              <p:cond delay="2500"/>
                            </p:stCondLst>
                            <p:childTnLst>
                              <p:par>
                                <p:cTn id="35" presetID="10" presetClass="entr" presetSubtype="0" fill="hold" grpId="0" nodeType="afterEffect">
                                  <p:stCondLst>
                                    <p:cond delay="50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childTnLst>
                          </p:cTn>
                        </p:par>
                        <p:par>
                          <p:cTn id="38" fill="hold">
                            <p:stCondLst>
                              <p:cond delay="3500"/>
                            </p:stCondLst>
                            <p:childTnLst>
                              <p:par>
                                <p:cTn id="39" presetID="10" presetClass="entr" presetSubtype="0" fill="hold" grpId="0" nodeType="afterEffect">
                                  <p:stCondLst>
                                    <p:cond delay="50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4500"/>
                            </p:stCondLst>
                            <p:childTnLst>
                              <p:par>
                                <p:cTn id="43" presetID="16" presetClass="entr" presetSubtype="37" fill="hold" nodeType="afterEffect">
                                  <p:stCondLst>
                                    <p:cond delay="500"/>
                                  </p:stCondLst>
                                  <p:childTnLst>
                                    <p:set>
                                      <p:cBhvr>
                                        <p:cTn id="44" dur="1" fill="hold">
                                          <p:stCondLst>
                                            <p:cond delay="0"/>
                                          </p:stCondLst>
                                        </p:cTn>
                                        <p:tgtEl>
                                          <p:spTgt spid="120"/>
                                        </p:tgtEl>
                                        <p:attrNameLst>
                                          <p:attrName>style.visibility</p:attrName>
                                        </p:attrNameLst>
                                      </p:cBhvr>
                                      <p:to>
                                        <p:strVal val="visible"/>
                                      </p:to>
                                    </p:set>
                                    <p:animEffect transition="in" filter="barn(outVertical)">
                                      <p:cBhvr>
                                        <p:cTn id="4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 grpId="0"/>
      <p:bldP spid="3" grpId="0"/>
      <p:bldP spid="79" grpId="0" animBg="1"/>
      <p:bldP spid="82" grpId="0" animBg="1"/>
      <p:bldP spid="85" grpId="0"/>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571500" y="322414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GB" sz="2400" b="1" dirty="0">
                <a:latin typeface="Arial" panose="020B0604020202020204" pitchFamily="34" charset="0"/>
                <a:cs typeface="Arial" panose="020B0604020202020204" pitchFamily="34" charset="0"/>
                <a:sym typeface="Wingdings" panose="05000000000000000000" pitchFamily="2" charset="2"/>
              </a:rPr>
              <a:t>	</a:t>
            </a:r>
            <a:r>
              <a:rPr lang="en-US" sz="2400" dirty="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US" sz="2400" dirty="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639001" y="3895770"/>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Treating tobacco use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is detrimental to recovery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and/or mental illness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195987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72020-B668-FA9F-F509-1A85B9709F82}"/>
              </a:ext>
            </a:extLst>
          </p:cNvPr>
          <p:cNvSpPr>
            <a:spLocks noGrp="1"/>
          </p:cNvSpPr>
          <p:nvPr>
            <p:ph type="title"/>
          </p:nvPr>
        </p:nvSpPr>
        <p:spPr/>
        <p:txBody>
          <a:bodyPr/>
          <a:lstStyle/>
          <a:p>
            <a:r>
              <a:rPr lang="en-US" sz="2200" dirty="0"/>
              <a:t>Stopping smoking does not adversely affect mental health</a:t>
            </a:r>
          </a:p>
        </p:txBody>
      </p:sp>
      <p:sp>
        <p:nvSpPr>
          <p:cNvPr id="3" name="Text Placeholder 2">
            <a:extLst>
              <a:ext uri="{FF2B5EF4-FFF2-40B4-BE49-F238E27FC236}">
                <a16:creationId xmlns:a16="http://schemas.microsoft.com/office/drawing/2014/main" id="{5A9CC8A1-0DD3-1FB2-15A6-3C50F4CB51D5}"/>
              </a:ext>
            </a:extLst>
          </p:cNvPr>
          <p:cNvSpPr>
            <a:spLocks noGrp="1"/>
          </p:cNvSpPr>
          <p:nvPr>
            <p:ph type="body" idx="12"/>
          </p:nvPr>
        </p:nvSpPr>
        <p:spPr/>
        <p:txBody>
          <a:bodyPr/>
          <a:lstStyle/>
          <a:p>
            <a:pPr>
              <a:spcBef>
                <a:spcPts val="1400"/>
              </a:spcBef>
              <a:spcAft>
                <a:spcPts val="1400"/>
              </a:spcAft>
            </a:pPr>
            <a:r>
              <a:rPr lang="en-US" dirty="0"/>
              <a:t>If participants were psychiatrically stable at initiation of quit attempts, </a:t>
            </a:r>
            <a:r>
              <a:rPr lang="en-US" b="1" dirty="0"/>
              <a:t>smoking cessation interventions did not worsen their mental state.</a:t>
            </a:r>
          </a:p>
          <a:p>
            <a:pPr>
              <a:spcBef>
                <a:spcPts val="1400"/>
              </a:spcBef>
              <a:spcAft>
                <a:spcPts val="1400"/>
              </a:spcAft>
            </a:pPr>
            <a:r>
              <a:rPr lang="en-US" sz="2400" b="1" dirty="0">
                <a:solidFill>
                  <a:srgbClr val="005EB8"/>
                </a:solidFill>
              </a:rPr>
              <a:t>Stopping smoking has been shown to improve mental health</a:t>
            </a:r>
            <a:r>
              <a:rPr lang="en-US" sz="2400" dirty="0">
                <a:solidFill>
                  <a:srgbClr val="005EB8"/>
                </a:solidFill>
              </a:rPr>
              <a:t> (such as reduction in anxiety and depressive symptoms), </a:t>
            </a:r>
            <a:r>
              <a:rPr lang="en-US" sz="2400" b="1" dirty="0">
                <a:solidFill>
                  <a:srgbClr val="005EB8"/>
                </a:solidFill>
              </a:rPr>
              <a:t>and the size of the effect is the equivalent to taking antidepressants. </a:t>
            </a:r>
          </a:p>
          <a:p>
            <a:pPr>
              <a:spcBef>
                <a:spcPts val="1400"/>
              </a:spcBef>
              <a:spcAft>
                <a:spcPts val="1400"/>
              </a:spcAft>
            </a:pPr>
            <a:r>
              <a:rPr lang="en-US" dirty="0"/>
              <a:t>No</a:t>
            </a:r>
            <a:r>
              <a:rPr lang="en-US" dirty="0">
                <a:solidFill>
                  <a:schemeClr val="accent4">
                    <a:lumMod val="75000"/>
                    <a:lumOff val="25000"/>
                  </a:schemeClr>
                </a:solidFill>
              </a:rPr>
              <a:t> </a:t>
            </a:r>
            <a:r>
              <a:rPr lang="en-US" dirty="0"/>
              <a:t>evidence of a reduction in social wellbeing.</a:t>
            </a:r>
          </a:p>
        </p:txBody>
      </p:sp>
      <p:sp>
        <p:nvSpPr>
          <p:cNvPr id="5" name="Footer Placeholder 3">
            <a:extLst>
              <a:ext uri="{FF2B5EF4-FFF2-40B4-BE49-F238E27FC236}">
                <a16:creationId xmlns:a16="http://schemas.microsoft.com/office/drawing/2014/main" id="{C57DE0E4-DBB9-7E02-2B18-E785F255D95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72927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78188-6550-76D4-F740-08B25ED5CDBF}"/>
              </a:ext>
            </a:extLst>
          </p:cNvPr>
          <p:cNvSpPr>
            <a:spLocks noGrp="1"/>
          </p:cNvSpPr>
          <p:nvPr>
            <p:ph type="title"/>
          </p:nvPr>
        </p:nvSpPr>
        <p:spPr/>
        <p:txBody>
          <a:bodyPr/>
          <a:lstStyle/>
          <a:p>
            <a:r>
              <a:rPr lang="en-US" dirty="0"/>
              <a:t>Benefits of stopping</a:t>
            </a:r>
          </a:p>
        </p:txBody>
      </p:sp>
      <p:sp>
        <p:nvSpPr>
          <p:cNvPr id="9" name="Footer Placeholder 3">
            <a:extLst>
              <a:ext uri="{FF2B5EF4-FFF2-40B4-BE49-F238E27FC236}">
                <a16:creationId xmlns:a16="http://schemas.microsoft.com/office/drawing/2014/main" id="{2CB7B2DB-7196-D175-C718-BA395E05BE02}"/>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pic>
        <p:nvPicPr>
          <p:cNvPr id="31" name="Picture 30">
            <a:extLst>
              <a:ext uri="{FF2B5EF4-FFF2-40B4-BE49-F238E27FC236}">
                <a16:creationId xmlns:a16="http://schemas.microsoft.com/office/drawing/2014/main" id="{AB4FBF88-0515-7F9C-D0D1-85EE73951D9D}"/>
              </a:ext>
            </a:extLst>
          </p:cNvPr>
          <p:cNvPicPr>
            <a:picLocks noChangeAspect="1"/>
          </p:cNvPicPr>
          <p:nvPr/>
        </p:nvPicPr>
        <p:blipFill>
          <a:blip r:embed="rId3"/>
          <a:srcRect/>
          <a:stretch/>
        </p:blipFill>
        <p:spPr>
          <a:xfrm>
            <a:off x="629250" y="1676609"/>
            <a:ext cx="953119" cy="953119"/>
          </a:xfrm>
          <a:prstGeom prst="rect">
            <a:avLst/>
          </a:prstGeom>
          <a:effectLst>
            <a:outerShdw blurRad="254000" dist="63500" dir="5400000" algn="ctr" rotWithShape="0">
              <a:srgbClr val="000000">
                <a:alpha val="20000"/>
              </a:srgbClr>
            </a:outerShdw>
          </a:effectLst>
        </p:spPr>
      </p:pic>
      <p:pic>
        <p:nvPicPr>
          <p:cNvPr id="32" name="Picture 31">
            <a:extLst>
              <a:ext uri="{FF2B5EF4-FFF2-40B4-BE49-F238E27FC236}">
                <a16:creationId xmlns:a16="http://schemas.microsoft.com/office/drawing/2014/main" id="{D9487AB3-C78A-D220-B186-EDF07A78CECC}"/>
              </a:ext>
            </a:extLst>
          </p:cNvPr>
          <p:cNvPicPr>
            <a:picLocks noChangeAspect="1"/>
          </p:cNvPicPr>
          <p:nvPr/>
        </p:nvPicPr>
        <p:blipFill>
          <a:blip r:embed="rId4"/>
          <a:srcRect/>
          <a:stretch/>
        </p:blipFill>
        <p:spPr>
          <a:xfrm>
            <a:off x="629250" y="2776280"/>
            <a:ext cx="953119" cy="953119"/>
          </a:xfrm>
          <a:prstGeom prst="rect">
            <a:avLst/>
          </a:prstGeom>
          <a:effectLst>
            <a:outerShdw blurRad="254000" dist="63500" dir="5400000" algn="ctr" rotWithShape="0">
              <a:srgbClr val="000000">
                <a:alpha val="20000"/>
              </a:srgbClr>
            </a:outerShdw>
          </a:effectLst>
        </p:spPr>
      </p:pic>
      <p:sp>
        <p:nvSpPr>
          <p:cNvPr id="33" name="Text Placeholder 2">
            <a:extLst>
              <a:ext uri="{FF2B5EF4-FFF2-40B4-BE49-F238E27FC236}">
                <a16:creationId xmlns:a16="http://schemas.microsoft.com/office/drawing/2014/main" id="{67AB3261-9A7F-1E8D-098B-843194F1956C}"/>
              </a:ext>
            </a:extLst>
          </p:cNvPr>
          <p:cNvSpPr txBox="1">
            <a:spLocks/>
          </p:cNvSpPr>
          <p:nvPr/>
        </p:nvSpPr>
        <p:spPr bwMode="auto">
          <a:xfrm>
            <a:off x="1725718" y="1676609"/>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dirty="0">
                <a:solidFill>
                  <a:schemeClr val="accent1"/>
                </a:solidFill>
              </a:rPr>
              <a:t>Physical health (cardiovascular, respiratory, cancer risk)</a:t>
            </a:r>
            <a:br>
              <a:rPr lang="en-US" b="1" dirty="0">
                <a:solidFill>
                  <a:schemeClr val="accent1"/>
                </a:solidFill>
              </a:rPr>
            </a:br>
            <a:r>
              <a:rPr lang="en-US" sz="1500" b="1" spc="-30" dirty="0"/>
              <a:t>Other: Improved breathing, skin tone/colour, energy levels, smell, taste</a:t>
            </a:r>
            <a:endParaRPr lang="en-US" sz="1500" b="1" spc="-30" dirty="0">
              <a:solidFill>
                <a:schemeClr val="accent1"/>
              </a:solidFill>
            </a:endParaRPr>
          </a:p>
        </p:txBody>
      </p:sp>
      <p:pic>
        <p:nvPicPr>
          <p:cNvPr id="36" name="Picture 35">
            <a:extLst>
              <a:ext uri="{FF2B5EF4-FFF2-40B4-BE49-F238E27FC236}">
                <a16:creationId xmlns:a16="http://schemas.microsoft.com/office/drawing/2014/main" id="{59707E28-1EC7-2459-15D6-4E045E9A46DB}"/>
              </a:ext>
            </a:extLst>
          </p:cNvPr>
          <p:cNvPicPr>
            <a:picLocks noChangeAspect="1"/>
          </p:cNvPicPr>
          <p:nvPr/>
        </p:nvPicPr>
        <p:blipFill>
          <a:blip r:embed="rId5"/>
          <a:srcRect/>
          <a:stretch/>
        </p:blipFill>
        <p:spPr>
          <a:xfrm>
            <a:off x="629250" y="3875951"/>
            <a:ext cx="953119" cy="953119"/>
          </a:xfrm>
          <a:prstGeom prst="rect">
            <a:avLst/>
          </a:prstGeom>
          <a:effectLst>
            <a:outerShdw blurRad="254000" dist="63500" dir="5400000" algn="ctr" rotWithShape="0">
              <a:srgbClr val="000000">
                <a:alpha val="20000"/>
              </a:srgbClr>
            </a:outerShdw>
          </a:effectLst>
        </p:spPr>
      </p:pic>
      <p:pic>
        <p:nvPicPr>
          <p:cNvPr id="37" name="Picture 36">
            <a:extLst>
              <a:ext uri="{FF2B5EF4-FFF2-40B4-BE49-F238E27FC236}">
                <a16:creationId xmlns:a16="http://schemas.microsoft.com/office/drawing/2014/main" id="{618C5CC2-798E-5015-CC70-61A94BFC8589}"/>
              </a:ext>
            </a:extLst>
          </p:cNvPr>
          <p:cNvPicPr>
            <a:picLocks noChangeAspect="1"/>
          </p:cNvPicPr>
          <p:nvPr/>
        </p:nvPicPr>
        <p:blipFill>
          <a:blip r:embed="rId6"/>
          <a:srcRect/>
          <a:stretch/>
        </p:blipFill>
        <p:spPr>
          <a:xfrm>
            <a:off x="629250" y="4975622"/>
            <a:ext cx="953119" cy="953119"/>
          </a:xfrm>
          <a:prstGeom prst="rect">
            <a:avLst/>
          </a:prstGeom>
          <a:effectLst>
            <a:outerShdw blurRad="254000" dist="63500" dir="5400000" algn="ctr" rotWithShape="0">
              <a:srgbClr val="000000">
                <a:alpha val="20000"/>
              </a:srgbClr>
            </a:outerShdw>
          </a:effectLst>
        </p:spPr>
      </p:pic>
      <p:sp>
        <p:nvSpPr>
          <p:cNvPr id="41" name="Text Placeholder 2">
            <a:extLst>
              <a:ext uri="{FF2B5EF4-FFF2-40B4-BE49-F238E27FC236}">
                <a16:creationId xmlns:a16="http://schemas.microsoft.com/office/drawing/2014/main" id="{881DEA15-C96E-F508-06E6-EDB63D6C1CE7}"/>
              </a:ext>
            </a:extLst>
          </p:cNvPr>
          <p:cNvSpPr txBox="1">
            <a:spLocks/>
          </p:cNvSpPr>
          <p:nvPr/>
        </p:nvSpPr>
        <p:spPr bwMode="auto">
          <a:xfrm>
            <a:off x="1725718" y="2776280"/>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dirty="0">
                <a:solidFill>
                  <a:schemeClr val="accent1"/>
                </a:solidFill>
              </a:rPr>
              <a:t>Mental health </a:t>
            </a:r>
            <a:br>
              <a:rPr lang="en-US" b="1" dirty="0">
                <a:solidFill>
                  <a:schemeClr val="accent1"/>
                </a:solidFill>
              </a:rPr>
            </a:br>
            <a:r>
              <a:rPr lang="en-US" sz="1600" b="1" dirty="0"/>
              <a:t>(</a:t>
            </a:r>
            <a:r>
              <a:rPr lang="en-US" sz="2200" b="1" dirty="0"/>
              <a:t>↓</a:t>
            </a:r>
            <a:r>
              <a:rPr lang="en-US" sz="1600" b="1" dirty="0"/>
              <a:t> depression, anxiety, psychosis, </a:t>
            </a:r>
            <a:r>
              <a:rPr lang="en-US" sz="2200" b="1" dirty="0"/>
              <a:t>↑</a:t>
            </a:r>
            <a:r>
              <a:rPr lang="en-US" sz="1600" b="1" dirty="0"/>
              <a:t> self-confidence)</a:t>
            </a:r>
          </a:p>
        </p:txBody>
      </p:sp>
      <p:sp>
        <p:nvSpPr>
          <p:cNvPr id="42" name="Text Placeholder 2">
            <a:extLst>
              <a:ext uri="{FF2B5EF4-FFF2-40B4-BE49-F238E27FC236}">
                <a16:creationId xmlns:a16="http://schemas.microsoft.com/office/drawing/2014/main" id="{EA72125A-91C4-A545-178D-2FE3F4082AF8}"/>
              </a:ext>
            </a:extLst>
          </p:cNvPr>
          <p:cNvSpPr txBox="1">
            <a:spLocks/>
          </p:cNvSpPr>
          <p:nvPr/>
        </p:nvSpPr>
        <p:spPr bwMode="auto">
          <a:xfrm>
            <a:off x="1725718" y="3875951"/>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dirty="0">
                <a:solidFill>
                  <a:schemeClr val="accent1"/>
                </a:solidFill>
              </a:rPr>
              <a:t>Reduced financial stress, social inequalities, stigma</a:t>
            </a:r>
            <a:endParaRPr lang="en-US" sz="1500" b="1" dirty="0">
              <a:solidFill>
                <a:schemeClr val="accent1"/>
              </a:solidFill>
            </a:endParaRPr>
          </a:p>
        </p:txBody>
      </p:sp>
      <p:sp>
        <p:nvSpPr>
          <p:cNvPr id="43" name="Text Placeholder 2">
            <a:extLst>
              <a:ext uri="{FF2B5EF4-FFF2-40B4-BE49-F238E27FC236}">
                <a16:creationId xmlns:a16="http://schemas.microsoft.com/office/drawing/2014/main" id="{61AF48E1-4412-0F14-86E8-2BA777511031}"/>
              </a:ext>
            </a:extLst>
          </p:cNvPr>
          <p:cNvSpPr txBox="1">
            <a:spLocks/>
          </p:cNvSpPr>
          <p:nvPr/>
        </p:nvSpPr>
        <p:spPr bwMode="auto">
          <a:xfrm>
            <a:off x="1725718" y="4975622"/>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dirty="0">
                <a:solidFill>
                  <a:schemeClr val="accent1"/>
                </a:solidFill>
              </a:rPr>
              <a:t>Improved sleep</a:t>
            </a:r>
            <a:endParaRPr lang="en-US" sz="1500" b="1" dirty="0">
              <a:solidFill>
                <a:schemeClr val="accent1"/>
              </a:solidFill>
            </a:endParaRPr>
          </a:p>
        </p:txBody>
      </p:sp>
    </p:spTree>
    <p:extLst>
      <p:ext uri="{BB962C8B-B14F-4D97-AF65-F5344CB8AC3E}">
        <p14:creationId xmlns:p14="http://schemas.microsoft.com/office/powerpoint/2010/main" val="88898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p:bldP spid="42"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548375"/>
            <a:ext cx="7597685" cy="584510"/>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The Health Benefits of Stopping</a:t>
            </a:r>
            <a:endParaRPr lang="en-US" sz="3000" dirty="0">
              <a:solidFill>
                <a:schemeClr val="accent3"/>
              </a:solidFill>
              <a:effectLst>
                <a:outerShdw blurRad="254000" dist="63500" dir="5400000" algn="ctr" rotWithShape="0">
                  <a:srgbClr val="000000">
                    <a:alpha val="25000"/>
                  </a:srgbClr>
                </a:outerShdw>
              </a:effectLst>
              <a:latin typeface="+mn-lt"/>
              <a:cs typeface="Segoe UI"/>
            </a:endParaRPr>
          </a:p>
        </p:txBody>
      </p:sp>
      <p:pic>
        <p:nvPicPr>
          <p:cNvPr id="6" name="Picture 5">
            <a:extLst>
              <a:ext uri="{FF2B5EF4-FFF2-40B4-BE49-F238E27FC236}">
                <a16:creationId xmlns:a16="http://schemas.microsoft.com/office/drawing/2014/main" id="{CFFFFA19-0E98-486F-B1DE-8F42DD5387AF}"/>
              </a:ext>
            </a:extLst>
          </p:cNvPr>
          <p:cNvPicPr>
            <a:picLocks noChangeAspect="1"/>
          </p:cNvPicPr>
          <p:nvPr/>
        </p:nvPicPr>
        <p:blipFill>
          <a:blip r:embed="rId3"/>
          <a:srcRect/>
          <a:stretch/>
        </p:blipFill>
        <p:spPr>
          <a:xfrm>
            <a:off x="679363" y="2171124"/>
            <a:ext cx="7772398" cy="3790949"/>
          </a:xfrm>
          <a:prstGeom prst="rect">
            <a:avLst/>
          </a:prstGeom>
        </p:spPr>
      </p:pic>
      <p:sp>
        <p:nvSpPr>
          <p:cNvPr id="15" name="TextBox 14">
            <a:extLst>
              <a:ext uri="{FF2B5EF4-FFF2-40B4-BE49-F238E27FC236}">
                <a16:creationId xmlns:a16="http://schemas.microsoft.com/office/drawing/2014/main" id="{0CC036B8-6164-F1F6-9AD7-0951B97EBACB}"/>
              </a:ext>
            </a:extLst>
          </p:cNvPr>
          <p:cNvSpPr txBox="1"/>
          <p:nvPr/>
        </p:nvSpPr>
        <p:spPr bwMode="auto">
          <a:xfrm>
            <a:off x="773158" y="1092425"/>
            <a:ext cx="7597685" cy="497461"/>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dirty="0">
                <a:solidFill>
                  <a:schemeClr val="accent3"/>
                </a:solidFill>
                <a:effectLst>
                  <a:outerShdw blurRad="254000" dist="63500" dir="5400000" algn="ctr" rotWithShape="0">
                    <a:srgbClr val="000000">
                      <a:alpha val="25000"/>
                    </a:srgbClr>
                  </a:outerShdw>
                </a:effectLst>
                <a:latin typeface="+mn-lt"/>
                <a:cs typeface="Segoe UI"/>
              </a:rPr>
              <a:t>It’s never too late to stop</a:t>
            </a:r>
          </a:p>
        </p:txBody>
      </p:sp>
      <p:pic>
        <p:nvPicPr>
          <p:cNvPr id="3" name="Picture 2">
            <a:extLst>
              <a:ext uri="{FF2B5EF4-FFF2-40B4-BE49-F238E27FC236}">
                <a16:creationId xmlns:a16="http://schemas.microsoft.com/office/drawing/2014/main" id="{5F114EF5-C482-39F2-8C4A-B417C18DF5AA}"/>
              </a:ext>
            </a:extLst>
          </p:cNvPr>
          <p:cNvPicPr>
            <a:picLocks noChangeAspect="1"/>
          </p:cNvPicPr>
          <p:nvPr/>
        </p:nvPicPr>
        <p:blipFill>
          <a:blip r:embed="rId4"/>
          <a:srcRect/>
          <a:stretch/>
        </p:blipFill>
        <p:spPr>
          <a:xfrm>
            <a:off x="679363" y="2171124"/>
            <a:ext cx="7772397" cy="3790949"/>
          </a:xfrm>
          <a:prstGeom prst="rect">
            <a:avLst/>
          </a:prstGeom>
        </p:spPr>
      </p:pic>
      <p:pic>
        <p:nvPicPr>
          <p:cNvPr id="4" name="Picture 3">
            <a:extLst>
              <a:ext uri="{FF2B5EF4-FFF2-40B4-BE49-F238E27FC236}">
                <a16:creationId xmlns:a16="http://schemas.microsoft.com/office/drawing/2014/main" id="{F36A4476-9A3D-EA11-0429-07D90CCE0B1A}"/>
              </a:ext>
            </a:extLst>
          </p:cNvPr>
          <p:cNvPicPr>
            <a:picLocks noChangeAspect="1"/>
          </p:cNvPicPr>
          <p:nvPr/>
        </p:nvPicPr>
        <p:blipFill>
          <a:blip r:embed="rId5"/>
          <a:srcRect/>
          <a:stretch/>
        </p:blipFill>
        <p:spPr>
          <a:xfrm>
            <a:off x="679363" y="2171124"/>
            <a:ext cx="7772397" cy="3790949"/>
          </a:xfrm>
          <a:prstGeom prst="rect">
            <a:avLst/>
          </a:prstGeom>
        </p:spPr>
      </p:pic>
      <p:pic>
        <p:nvPicPr>
          <p:cNvPr id="5" name="Picture 4">
            <a:extLst>
              <a:ext uri="{FF2B5EF4-FFF2-40B4-BE49-F238E27FC236}">
                <a16:creationId xmlns:a16="http://schemas.microsoft.com/office/drawing/2014/main" id="{5D047DE6-E2B5-34B4-C9DC-D6E33EEE00CE}"/>
              </a:ext>
            </a:extLst>
          </p:cNvPr>
          <p:cNvPicPr>
            <a:picLocks noChangeAspect="1"/>
          </p:cNvPicPr>
          <p:nvPr/>
        </p:nvPicPr>
        <p:blipFill>
          <a:blip r:embed="rId6"/>
          <a:srcRect/>
          <a:stretch/>
        </p:blipFill>
        <p:spPr>
          <a:xfrm>
            <a:off x="679363" y="2171124"/>
            <a:ext cx="7772397" cy="3790949"/>
          </a:xfrm>
          <a:prstGeom prst="rect">
            <a:avLst/>
          </a:prstGeom>
        </p:spPr>
      </p:pic>
      <p:pic>
        <p:nvPicPr>
          <p:cNvPr id="16" name="Picture 15">
            <a:extLst>
              <a:ext uri="{FF2B5EF4-FFF2-40B4-BE49-F238E27FC236}">
                <a16:creationId xmlns:a16="http://schemas.microsoft.com/office/drawing/2014/main" id="{BCB34E2E-8960-EB4F-4C44-D3B8DE59826E}"/>
              </a:ext>
            </a:extLst>
          </p:cNvPr>
          <p:cNvPicPr>
            <a:picLocks noChangeAspect="1"/>
          </p:cNvPicPr>
          <p:nvPr/>
        </p:nvPicPr>
        <p:blipFill>
          <a:blip r:embed="rId7"/>
          <a:srcRect/>
          <a:stretch/>
        </p:blipFill>
        <p:spPr>
          <a:xfrm>
            <a:off x="679363" y="2171124"/>
            <a:ext cx="7772397" cy="3790949"/>
          </a:xfrm>
          <a:prstGeom prst="rect">
            <a:avLst/>
          </a:prstGeom>
        </p:spPr>
      </p:pic>
      <p:pic>
        <p:nvPicPr>
          <p:cNvPr id="17" name="Picture 16">
            <a:extLst>
              <a:ext uri="{FF2B5EF4-FFF2-40B4-BE49-F238E27FC236}">
                <a16:creationId xmlns:a16="http://schemas.microsoft.com/office/drawing/2014/main" id="{A1722E54-01FE-466F-63EF-E4BC382F4875}"/>
              </a:ext>
            </a:extLst>
          </p:cNvPr>
          <p:cNvPicPr>
            <a:picLocks noChangeAspect="1"/>
          </p:cNvPicPr>
          <p:nvPr/>
        </p:nvPicPr>
        <p:blipFill>
          <a:blip r:embed="rId8"/>
          <a:srcRect/>
          <a:stretch/>
        </p:blipFill>
        <p:spPr>
          <a:xfrm>
            <a:off x="679363" y="2171124"/>
            <a:ext cx="7772397" cy="3790949"/>
          </a:xfrm>
          <a:prstGeom prst="rect">
            <a:avLst/>
          </a:prstGeom>
        </p:spPr>
      </p:pic>
      <p:pic>
        <p:nvPicPr>
          <p:cNvPr id="18" name="Picture 17">
            <a:extLst>
              <a:ext uri="{FF2B5EF4-FFF2-40B4-BE49-F238E27FC236}">
                <a16:creationId xmlns:a16="http://schemas.microsoft.com/office/drawing/2014/main" id="{6EEE87A0-0A15-7B18-FB9D-49ED65F0D199}"/>
              </a:ext>
            </a:extLst>
          </p:cNvPr>
          <p:cNvPicPr>
            <a:picLocks noChangeAspect="1"/>
          </p:cNvPicPr>
          <p:nvPr/>
        </p:nvPicPr>
        <p:blipFill>
          <a:blip r:embed="rId9"/>
          <a:srcRect/>
          <a:stretch/>
        </p:blipFill>
        <p:spPr>
          <a:xfrm>
            <a:off x="679363" y="2171124"/>
            <a:ext cx="7772397" cy="3790949"/>
          </a:xfrm>
          <a:prstGeom prst="rect">
            <a:avLst/>
          </a:prstGeom>
        </p:spPr>
      </p:pic>
      <p:pic>
        <p:nvPicPr>
          <p:cNvPr id="19" name="Picture 18">
            <a:extLst>
              <a:ext uri="{FF2B5EF4-FFF2-40B4-BE49-F238E27FC236}">
                <a16:creationId xmlns:a16="http://schemas.microsoft.com/office/drawing/2014/main" id="{2FFC983C-11D4-D6B7-B68D-5E4B5850F614}"/>
              </a:ext>
            </a:extLst>
          </p:cNvPr>
          <p:cNvPicPr>
            <a:picLocks noChangeAspect="1"/>
          </p:cNvPicPr>
          <p:nvPr/>
        </p:nvPicPr>
        <p:blipFill>
          <a:blip r:embed="rId10"/>
          <a:srcRect/>
          <a:stretch/>
        </p:blipFill>
        <p:spPr>
          <a:xfrm>
            <a:off x="679363" y="2171124"/>
            <a:ext cx="7772397" cy="3790949"/>
          </a:xfrm>
          <a:prstGeom prst="rect">
            <a:avLst/>
          </a:prstGeom>
        </p:spPr>
      </p:pic>
      <p:pic>
        <p:nvPicPr>
          <p:cNvPr id="20" name="Picture 19">
            <a:extLst>
              <a:ext uri="{FF2B5EF4-FFF2-40B4-BE49-F238E27FC236}">
                <a16:creationId xmlns:a16="http://schemas.microsoft.com/office/drawing/2014/main" id="{372C7C13-072F-A502-66DB-5519350484DE}"/>
              </a:ext>
            </a:extLst>
          </p:cNvPr>
          <p:cNvPicPr>
            <a:picLocks noChangeAspect="1"/>
          </p:cNvPicPr>
          <p:nvPr/>
        </p:nvPicPr>
        <p:blipFill>
          <a:blip r:embed="rId11"/>
          <a:srcRect/>
          <a:stretch/>
        </p:blipFill>
        <p:spPr>
          <a:xfrm>
            <a:off x="679363" y="2171124"/>
            <a:ext cx="7772397" cy="3790949"/>
          </a:xfrm>
          <a:prstGeom prst="rect">
            <a:avLst/>
          </a:prstGeom>
        </p:spPr>
      </p:pic>
      <p:pic>
        <p:nvPicPr>
          <p:cNvPr id="21" name="Picture 20">
            <a:extLst>
              <a:ext uri="{FF2B5EF4-FFF2-40B4-BE49-F238E27FC236}">
                <a16:creationId xmlns:a16="http://schemas.microsoft.com/office/drawing/2014/main" id="{791D0649-A4CD-0305-CE9F-9656D0314D2E}"/>
              </a:ext>
            </a:extLst>
          </p:cNvPr>
          <p:cNvPicPr>
            <a:picLocks noChangeAspect="1"/>
          </p:cNvPicPr>
          <p:nvPr/>
        </p:nvPicPr>
        <p:blipFill>
          <a:blip r:embed="rId12"/>
          <a:srcRect/>
          <a:stretch/>
        </p:blipFill>
        <p:spPr>
          <a:xfrm>
            <a:off x="679363" y="2171124"/>
            <a:ext cx="7772397" cy="3790949"/>
          </a:xfrm>
          <a:prstGeom prst="rect">
            <a:avLst/>
          </a:prstGeom>
        </p:spPr>
      </p:pic>
    </p:spTree>
    <p:extLst>
      <p:ext uri="{BB962C8B-B14F-4D97-AF65-F5344CB8AC3E}">
        <p14:creationId xmlns:p14="http://schemas.microsoft.com/office/powerpoint/2010/main" val="2923853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uestion">
            <a:extLst>
              <a:ext uri="{FF2B5EF4-FFF2-40B4-BE49-F238E27FC236}">
                <a16:creationId xmlns:a16="http://schemas.microsoft.com/office/drawing/2014/main" id="{C5121804-B426-B60D-D628-61EB4C9F3738}"/>
              </a:ext>
            </a:extLst>
          </p:cNvPr>
          <p:cNvSpPr txBox="1">
            <a:spLocks/>
          </p:cNvSpPr>
          <p:nvPr/>
        </p:nvSpPr>
        <p:spPr>
          <a:xfrm>
            <a:off x="897911" y="1730369"/>
            <a:ext cx="761365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dirty="0">
                <a:solidFill>
                  <a:schemeClr val="accent3"/>
                </a:solidFill>
                <a:effectLst/>
                <a:latin typeface="Arial" panose="020B0604020202020204" pitchFamily="34" charset="0"/>
                <a:cs typeface="Arial" panose="020B0604020202020204" pitchFamily="34" charset="0"/>
              </a:rPr>
              <a:t>Life saving, life changing</a:t>
            </a:r>
            <a:endParaRPr lang="en-US" sz="1000" b="1" dirty="0">
              <a:solidFill>
                <a:schemeClr val="accent3"/>
              </a:solidFill>
              <a:effectLst/>
            </a:endParaRPr>
          </a:p>
        </p:txBody>
      </p:sp>
      <p:sp>
        <p:nvSpPr>
          <p:cNvPr id="6" name="Subtitle 2">
            <a:extLst>
              <a:ext uri="{FF2B5EF4-FFF2-40B4-BE49-F238E27FC236}">
                <a16:creationId xmlns:a16="http://schemas.microsoft.com/office/drawing/2014/main" id="{2D398607-500F-E07A-ED8B-758A9CB97809}"/>
              </a:ext>
            </a:extLst>
          </p:cNvPr>
          <p:cNvSpPr txBox="1">
            <a:spLocks/>
          </p:cNvSpPr>
          <p:nvPr/>
        </p:nvSpPr>
        <p:spPr>
          <a:xfrm>
            <a:off x="1045394" y="2739319"/>
            <a:ext cx="7613650" cy="1088799"/>
          </a:xfrm>
          <a:prstGeom prst="rect">
            <a:avLst/>
          </a:prstGeom>
          <a:effectLst/>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0"/>
              </a:spcBef>
              <a:spcAft>
                <a:spcPts val="0"/>
              </a:spcAft>
              <a:buNone/>
            </a:pPr>
            <a:r>
              <a:rPr lang="en-GB" altLang="en-US" sz="2800" b="1" dirty="0">
                <a:solidFill>
                  <a:schemeClr val="bg1"/>
                </a:solidFill>
                <a:effectLst/>
              </a:rPr>
              <a:t>One third of people who smoke will die</a:t>
            </a:r>
            <a:br>
              <a:rPr lang="en-GB" altLang="en-US" sz="2800" b="1" dirty="0">
                <a:solidFill>
                  <a:schemeClr val="bg1"/>
                </a:solidFill>
                <a:effectLst/>
              </a:rPr>
            </a:br>
            <a:r>
              <a:rPr lang="en-GB" altLang="en-US" sz="2800" b="1" dirty="0">
                <a:solidFill>
                  <a:schemeClr val="bg1"/>
                </a:solidFill>
                <a:effectLst/>
              </a:rPr>
              <a:t>of a smoking-related illness</a:t>
            </a:r>
          </a:p>
        </p:txBody>
      </p:sp>
      <p:sp>
        <p:nvSpPr>
          <p:cNvPr id="7" name="Subtitle 2">
            <a:extLst>
              <a:ext uri="{FF2B5EF4-FFF2-40B4-BE49-F238E27FC236}">
                <a16:creationId xmlns:a16="http://schemas.microsoft.com/office/drawing/2014/main" id="{18ADA921-2430-06C4-96B2-BC0F585E52CD}"/>
              </a:ext>
            </a:extLst>
          </p:cNvPr>
          <p:cNvSpPr txBox="1">
            <a:spLocks/>
          </p:cNvSpPr>
          <p:nvPr/>
        </p:nvSpPr>
        <p:spPr bwMode="auto">
          <a:xfrm>
            <a:off x="897911" y="4059102"/>
            <a:ext cx="7613650" cy="108535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3500"/>
              </a:lnSpc>
              <a:spcBef>
                <a:spcPts val="0"/>
              </a:spcBef>
              <a:spcAft>
                <a:spcPts val="0"/>
              </a:spcAft>
            </a:pPr>
            <a:r>
              <a:rPr lang="en-GB" altLang="en-US" dirty="0">
                <a:solidFill>
                  <a:schemeClr val="accent3"/>
                </a:solidFill>
                <a:effectLst/>
                <a:latin typeface="Arial" panose="020B0604020202020204" pitchFamily="34" charset="0"/>
                <a:cs typeface="Arial" panose="020B0604020202020204" pitchFamily="34" charset="0"/>
              </a:rPr>
              <a:t>Tobacco dependence treatment </a:t>
            </a:r>
            <a:br>
              <a:rPr lang="en-GB" altLang="en-US" dirty="0">
                <a:solidFill>
                  <a:schemeClr val="accent3"/>
                </a:solidFill>
                <a:effectLst/>
                <a:latin typeface="Arial" panose="020B0604020202020204" pitchFamily="34" charset="0"/>
                <a:cs typeface="Arial" panose="020B0604020202020204" pitchFamily="34" charset="0"/>
              </a:rPr>
            </a:br>
            <a:r>
              <a:rPr lang="en-GB" altLang="en-US" dirty="0">
                <a:solidFill>
                  <a:schemeClr val="accent3"/>
                </a:solidFill>
                <a:effectLst/>
                <a:latin typeface="Arial" panose="020B0604020202020204" pitchFamily="34" charset="0"/>
                <a:cs typeface="Arial" panose="020B0604020202020204" pitchFamily="34" charset="0"/>
              </a:rPr>
              <a:t>is a life-saving intervention</a:t>
            </a:r>
          </a:p>
        </p:txBody>
      </p:sp>
    </p:spTree>
    <p:extLst>
      <p:ext uri="{BB962C8B-B14F-4D97-AF65-F5344CB8AC3E}">
        <p14:creationId xmlns:p14="http://schemas.microsoft.com/office/powerpoint/2010/main" val="261597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571500" y="322414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GB" sz="2400" b="1" dirty="0">
                <a:latin typeface="Arial" panose="020B0604020202020204" pitchFamily="34" charset="0"/>
                <a:cs typeface="Arial" panose="020B0604020202020204" pitchFamily="34" charset="0"/>
                <a:sym typeface="Wingdings" panose="05000000000000000000" pitchFamily="2" charset="2"/>
              </a:rPr>
              <a:t>	</a:t>
            </a:r>
            <a:r>
              <a:rPr lang="en-US" sz="2400" dirty="0">
                <a:latin typeface="Arial" panose="020B0604020202020204" pitchFamily="34" charset="0"/>
                <a:cs typeface="Arial" panose="020B0604020202020204" pitchFamily="34" charset="0"/>
              </a:rPr>
              <a:t>True</a:t>
            </a:r>
            <a:endParaRPr lang="en-US" sz="2400" b="1" dirty="0">
              <a:solidFill>
                <a:srgbClr val="0070C0"/>
              </a:solidFill>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US" sz="2400" dirty="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709856" y="3818888"/>
            <a:ext cx="347588" cy="402195"/>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People with SMI should be treated </a:t>
            </a: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exactly the same as we would any other person who smokes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2612319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E84293B-E2C2-CA2D-911C-D2EE59F29E1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works?</a:t>
            </a:r>
          </a:p>
        </p:txBody>
      </p:sp>
      <p:sp>
        <p:nvSpPr>
          <p:cNvPr id="10" name="behaviour text">
            <a:extLst>
              <a:ext uri="{FF2B5EF4-FFF2-40B4-BE49-F238E27FC236}">
                <a16:creationId xmlns:a16="http://schemas.microsoft.com/office/drawing/2014/main" id="{102373FE-8DD8-E959-396C-BB86E8FCA335}"/>
              </a:ext>
            </a:extLst>
          </p:cNvPr>
          <p:cNvSpPr txBox="1"/>
          <p:nvPr/>
        </p:nvSpPr>
        <p:spPr>
          <a:xfrm>
            <a:off x="659909" y="4011235"/>
            <a:ext cx="3518235" cy="732981"/>
          </a:xfrm>
          <a:prstGeom prst="rect">
            <a:avLst/>
          </a:prstGeom>
          <a:noFill/>
        </p:spPr>
        <p:txBody>
          <a:bodyPr wrap="square" rtlCol="0">
            <a:noAutofit/>
          </a:bodyPr>
          <a:lstStyle/>
          <a:p>
            <a:pPr algn="ctr">
              <a:lnSpc>
                <a:spcPts val="2000"/>
              </a:lnSpc>
            </a:pPr>
            <a:r>
              <a:rPr lang="en-US" sz="1400" dirty="0">
                <a:latin typeface="Arial" panose="020B0604020202020204" pitchFamily="34" charset="0"/>
                <a:cs typeface="Arial" panose="020B0604020202020204" pitchFamily="34" charset="0"/>
              </a:rPr>
              <a:t>Behavioural support from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 trained professional </a:t>
            </a:r>
          </a:p>
          <a:p>
            <a:pPr algn="ctr">
              <a:lnSpc>
                <a:spcPts val="2000"/>
              </a:lnSpc>
            </a:pPr>
            <a:endParaRPr lang="en-US" sz="1400" dirty="0">
              <a:latin typeface="Century Gothic" panose="020B0502020202020204" pitchFamily="34" charset="0"/>
            </a:endParaRPr>
          </a:p>
        </p:txBody>
      </p:sp>
      <p:sp>
        <p:nvSpPr>
          <p:cNvPr id="11" name="NRT text">
            <a:extLst>
              <a:ext uri="{FF2B5EF4-FFF2-40B4-BE49-F238E27FC236}">
                <a16:creationId xmlns:a16="http://schemas.microsoft.com/office/drawing/2014/main" id="{BDDC8535-C7B5-8D1F-F81F-E460D82AFE24}"/>
              </a:ext>
            </a:extLst>
          </p:cNvPr>
          <p:cNvSpPr txBox="1"/>
          <p:nvPr/>
        </p:nvSpPr>
        <p:spPr>
          <a:xfrm>
            <a:off x="4971201" y="4091270"/>
            <a:ext cx="3518235" cy="618199"/>
          </a:xfrm>
          <a:prstGeom prst="rect">
            <a:avLst/>
          </a:prstGeom>
          <a:noFill/>
        </p:spPr>
        <p:txBody>
          <a:bodyPr wrap="square" rtlCol="0">
            <a:noAutofit/>
          </a:bodyPr>
          <a:lstStyle/>
          <a:p>
            <a:pPr algn="ctr">
              <a:lnSpc>
                <a:spcPts val="2000"/>
              </a:lnSpc>
            </a:pPr>
            <a:r>
              <a:rPr lang="en-US" sz="1400" dirty="0">
                <a:latin typeface="Arial" panose="020B0604020202020204" pitchFamily="34" charset="0"/>
                <a:cs typeface="Arial" panose="020B0604020202020204" pitchFamily="34" charset="0"/>
              </a:rPr>
              <a:t>Tobacco dependence medication or nicotine </a:t>
            </a:r>
            <a:r>
              <a:rPr lang="en-US" sz="1400" dirty="0">
                <a:latin typeface="+mn-lt"/>
              </a:rPr>
              <a:t>vape</a:t>
            </a:r>
          </a:p>
        </p:txBody>
      </p:sp>
      <p:grpSp>
        <p:nvGrpSpPr>
          <p:cNvPr id="12" name="plus">
            <a:extLst>
              <a:ext uri="{FF2B5EF4-FFF2-40B4-BE49-F238E27FC236}">
                <a16:creationId xmlns:a16="http://schemas.microsoft.com/office/drawing/2014/main" id="{30FEF6F7-E721-76AE-363C-32EB03B87CB3}"/>
              </a:ext>
            </a:extLst>
          </p:cNvPr>
          <p:cNvGrpSpPr/>
          <p:nvPr/>
        </p:nvGrpSpPr>
        <p:grpSpPr>
          <a:xfrm>
            <a:off x="4106721" y="2946245"/>
            <a:ext cx="606751" cy="769441"/>
            <a:chOff x="4142469" y="1950606"/>
            <a:chExt cx="606751" cy="769441"/>
          </a:xfrm>
        </p:grpSpPr>
        <p:sp>
          <p:nvSpPr>
            <p:cNvPr id="13" name="Oval 12">
              <a:extLst>
                <a:ext uri="{FF2B5EF4-FFF2-40B4-BE49-F238E27FC236}">
                  <a16:creationId xmlns:a16="http://schemas.microsoft.com/office/drawing/2014/main" id="{C0AEE2A4-AA27-109E-99BF-1CFCE0B74F5E}"/>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322EE530-1D49-F26A-8A0E-AE254CF9975D}"/>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dirty="0">
                  <a:solidFill>
                    <a:schemeClr val="bg1"/>
                  </a:solidFill>
                  <a:latin typeface="Century Gothic" panose="020B0502020202020204" pitchFamily="34" charset="0"/>
                </a:rPr>
                <a:t>+</a:t>
              </a:r>
            </a:p>
          </p:txBody>
        </p:sp>
      </p:grpSp>
      <p:sp>
        <p:nvSpPr>
          <p:cNvPr id="16" name="evidence">
            <a:extLst>
              <a:ext uri="{FF2B5EF4-FFF2-40B4-BE49-F238E27FC236}">
                <a16:creationId xmlns:a16="http://schemas.microsoft.com/office/drawing/2014/main" id="{3A7A61AE-5756-73B8-8E9C-0F87D287152E}"/>
              </a:ext>
            </a:extLst>
          </p:cNvPr>
          <p:cNvSpPr txBox="1"/>
          <p:nvPr/>
        </p:nvSpPr>
        <p:spPr>
          <a:xfrm>
            <a:off x="840978" y="4893479"/>
            <a:ext cx="7370742" cy="710211"/>
          </a:xfrm>
          <a:prstGeom prst="rect">
            <a:avLst/>
          </a:prstGeom>
          <a:noFill/>
        </p:spPr>
        <p:txBody>
          <a:bodyPr wrap="square" rtlCol="0">
            <a:noAutofit/>
          </a:bodyPr>
          <a:lstStyle/>
          <a:p>
            <a:pPr algn="ctr">
              <a:lnSpc>
                <a:spcPts val="2300"/>
              </a:lnSpc>
              <a:spcBef>
                <a:spcPts val="600"/>
              </a:spcBef>
            </a:pPr>
            <a:r>
              <a:rPr lang="en-US" sz="2000" b="1" dirty="0">
                <a:solidFill>
                  <a:schemeClr val="accent1"/>
                </a:solidFill>
                <a:latin typeface="Arial" panose="020B0604020202020204" pitchFamily="34" charset="0"/>
                <a:cs typeface="Arial" panose="020B0604020202020204" pitchFamily="34" charset="0"/>
              </a:rPr>
              <a:t>Bespoke smoking cessation interventions further increase engagement with treatment and outcomes</a:t>
            </a:r>
          </a:p>
        </p:txBody>
      </p:sp>
      <p:sp>
        <p:nvSpPr>
          <p:cNvPr id="17" name="source">
            <a:extLst>
              <a:ext uri="{FF2B5EF4-FFF2-40B4-BE49-F238E27FC236}">
                <a16:creationId xmlns:a16="http://schemas.microsoft.com/office/drawing/2014/main" id="{AB54936E-3B85-6611-D4B4-E78181F1DD55}"/>
              </a:ext>
            </a:extLst>
          </p:cNvPr>
          <p:cNvSpPr txBox="1">
            <a:spLocks/>
          </p:cNvSpPr>
          <p:nvPr/>
        </p:nvSpPr>
        <p:spPr bwMode="auto">
          <a:xfrm>
            <a:off x="549513" y="5742635"/>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dirty="0">
                <a:latin typeface="Arial" panose="020B0604020202020204" pitchFamily="34" charset="0"/>
                <a:cs typeface="Arial" panose="020B0604020202020204" pitchFamily="34" charset="0"/>
              </a:rPr>
              <a:t>Source: Spanakis P, et al. 2021</a:t>
            </a:r>
          </a:p>
        </p:txBody>
      </p:sp>
      <p:grpSp>
        <p:nvGrpSpPr>
          <p:cNvPr id="20" name="NRT">
            <a:extLst>
              <a:ext uri="{FF2B5EF4-FFF2-40B4-BE49-F238E27FC236}">
                <a16:creationId xmlns:a16="http://schemas.microsoft.com/office/drawing/2014/main" id="{CC148F85-1E1F-0B27-7CE8-D3EA33678E09}"/>
              </a:ext>
            </a:extLst>
          </p:cNvPr>
          <p:cNvGrpSpPr/>
          <p:nvPr/>
        </p:nvGrpSpPr>
        <p:grpSpPr>
          <a:xfrm>
            <a:off x="5446394" y="2650447"/>
            <a:ext cx="2310502" cy="1486161"/>
            <a:chOff x="5042926" y="2695323"/>
            <a:chExt cx="2482774" cy="1503884"/>
          </a:xfrm>
        </p:grpSpPr>
        <p:pic>
          <p:nvPicPr>
            <p:cNvPr id="8" name="Picture 7">
              <a:extLst>
                <a:ext uri="{FF2B5EF4-FFF2-40B4-BE49-F238E27FC236}">
                  <a16:creationId xmlns:a16="http://schemas.microsoft.com/office/drawing/2014/main" id="{D86E4777-C341-F274-6427-CBC4D415BA75}"/>
                </a:ext>
              </a:extLst>
            </p:cNvPr>
            <p:cNvPicPr>
              <a:picLocks noChangeAspect="1"/>
            </p:cNvPicPr>
            <p:nvPr/>
          </p:nvPicPr>
          <p:blipFill>
            <a:blip r:embed="rId3"/>
            <a:srcRect/>
            <a:stretch/>
          </p:blipFill>
          <p:spPr>
            <a:xfrm>
              <a:off x="5042926" y="3307240"/>
              <a:ext cx="1339883" cy="829862"/>
            </a:xfrm>
            <a:prstGeom prst="rect">
              <a:avLst/>
            </a:prstGeom>
          </p:spPr>
        </p:pic>
        <p:pic>
          <p:nvPicPr>
            <p:cNvPr id="9" name="Picture 8">
              <a:extLst>
                <a:ext uri="{FF2B5EF4-FFF2-40B4-BE49-F238E27FC236}">
                  <a16:creationId xmlns:a16="http://schemas.microsoft.com/office/drawing/2014/main" id="{940DD78D-27BE-2955-5BC7-0E7F856CACF5}"/>
                </a:ext>
              </a:extLst>
            </p:cNvPr>
            <p:cNvPicPr>
              <a:picLocks noChangeAspect="1"/>
            </p:cNvPicPr>
            <p:nvPr/>
          </p:nvPicPr>
          <p:blipFill>
            <a:blip r:embed="rId4"/>
            <a:srcRect/>
            <a:stretch/>
          </p:blipFill>
          <p:spPr>
            <a:xfrm>
              <a:off x="5773527" y="2754791"/>
              <a:ext cx="1256232" cy="769441"/>
            </a:xfrm>
            <a:prstGeom prst="rect">
              <a:avLst/>
            </a:prstGeom>
          </p:spPr>
        </p:pic>
        <p:pic>
          <p:nvPicPr>
            <p:cNvPr id="19" name="Picture 18">
              <a:extLst>
                <a:ext uri="{FF2B5EF4-FFF2-40B4-BE49-F238E27FC236}">
                  <a16:creationId xmlns:a16="http://schemas.microsoft.com/office/drawing/2014/main" id="{65A36973-A1EB-ED1A-74F0-7533C47106A2}"/>
                </a:ext>
              </a:extLst>
            </p:cNvPr>
            <p:cNvPicPr>
              <a:picLocks noChangeAspect="1"/>
            </p:cNvPicPr>
            <p:nvPr/>
          </p:nvPicPr>
          <p:blipFill>
            <a:blip r:embed="rId5"/>
            <a:stretch>
              <a:fillRect/>
            </a:stretch>
          </p:blipFill>
          <p:spPr>
            <a:xfrm>
              <a:off x="7149729" y="2695323"/>
              <a:ext cx="375971" cy="1503884"/>
            </a:xfrm>
            <a:prstGeom prst="rect">
              <a:avLst/>
            </a:prstGeom>
          </p:spPr>
        </p:pic>
      </p:grpSp>
      <p:pic>
        <p:nvPicPr>
          <p:cNvPr id="22" name="icon">
            <a:extLst>
              <a:ext uri="{FF2B5EF4-FFF2-40B4-BE49-F238E27FC236}">
                <a16:creationId xmlns:a16="http://schemas.microsoft.com/office/drawing/2014/main" id="{127B6AF6-B7C5-4431-6D7B-AA74CBF03481}"/>
              </a:ext>
            </a:extLst>
          </p:cNvPr>
          <p:cNvPicPr>
            <a:picLocks noChangeAspect="1"/>
          </p:cNvPicPr>
          <p:nvPr/>
        </p:nvPicPr>
        <p:blipFill>
          <a:blip r:embed="rId6"/>
          <a:srcRect/>
          <a:stretch/>
        </p:blipFill>
        <p:spPr>
          <a:xfrm>
            <a:off x="1313706" y="2715103"/>
            <a:ext cx="2159312" cy="1270184"/>
          </a:xfrm>
          <a:prstGeom prst="rect">
            <a:avLst/>
          </a:prstGeom>
          <a:effectLst/>
        </p:spPr>
      </p:pic>
      <p:sp>
        <p:nvSpPr>
          <p:cNvPr id="3" name="Rectangle 2">
            <a:extLst>
              <a:ext uri="{FF2B5EF4-FFF2-40B4-BE49-F238E27FC236}">
                <a16:creationId xmlns:a16="http://schemas.microsoft.com/office/drawing/2014/main" id="{28FBDB01-D922-8CB6-8482-256B7A83E63B}"/>
              </a:ext>
            </a:extLst>
          </p:cNvPr>
          <p:cNvSpPr/>
          <p:nvPr/>
        </p:nvSpPr>
        <p:spPr>
          <a:xfrm>
            <a:off x="544899" y="1058904"/>
            <a:ext cx="7962900" cy="1244828"/>
          </a:xfrm>
          <a:prstGeom prst="rect">
            <a:avLst/>
          </a:prstGeom>
        </p:spPr>
        <p:txBody>
          <a:bodyPr wrap="square">
            <a:spAutoFit/>
          </a:bodyPr>
          <a:lstStyle/>
          <a:p>
            <a:pPr algn="ctr">
              <a:lnSpc>
                <a:spcPct val="80000"/>
              </a:lnSpc>
              <a:buFontTx/>
              <a:buNone/>
            </a:pPr>
            <a:endParaRPr lang="en-US" altLang="en-US" sz="1200" b="1" dirty="0">
              <a:latin typeface="Arial" panose="020B0604020202020204" pitchFamily="34" charset="0"/>
              <a:cs typeface="Arial" panose="020B0604020202020204" pitchFamily="34" charset="0"/>
            </a:endParaRPr>
          </a:p>
          <a:p>
            <a:pPr algn="ctr">
              <a:lnSpc>
                <a:spcPct val="80000"/>
              </a:lnSpc>
              <a:buFontTx/>
              <a:buNone/>
            </a:pPr>
            <a:endParaRPr lang="en-US" altLang="en-US" sz="2000" dirty="0">
              <a:solidFill>
                <a:srgbClr val="00848A"/>
              </a:solidFill>
              <a:latin typeface="Arial" panose="020B0604020202020204" pitchFamily="34" charset="0"/>
              <a:cs typeface="Arial" panose="020B0604020202020204" pitchFamily="34" charset="0"/>
            </a:endParaRPr>
          </a:p>
          <a:p>
            <a:pPr algn="ctr">
              <a:lnSpc>
                <a:spcPct val="130000"/>
              </a:lnSpc>
              <a:spcAft>
                <a:spcPts val="600"/>
              </a:spcAft>
              <a:buFontTx/>
              <a:buNone/>
            </a:pPr>
            <a:r>
              <a:rPr lang="en-US" altLang="en-US" sz="2000" b="1" dirty="0">
                <a:solidFill>
                  <a:srgbClr val="005EB8"/>
                </a:solidFill>
                <a:latin typeface="Arial" panose="020B0604020202020204" pitchFamily="34" charset="0"/>
                <a:cs typeface="Arial" panose="020B0604020202020204" pitchFamily="34" charset="0"/>
              </a:rPr>
              <a:t>Behavioural support + medication or a vape has been shown to significantly increase rates of stopping among people with SMI</a:t>
            </a:r>
          </a:p>
        </p:txBody>
      </p:sp>
      <p:sp>
        <p:nvSpPr>
          <p:cNvPr id="4" name="Footer Placeholder 3">
            <a:extLst>
              <a:ext uri="{FF2B5EF4-FFF2-40B4-BE49-F238E27FC236}">
                <a16:creationId xmlns:a16="http://schemas.microsoft.com/office/drawing/2014/main" id="{28104D0F-6A5E-0F1A-8F8D-2B4FCE48B40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47065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500"/>
                            </p:stCondLst>
                            <p:childTnLst>
                              <p:par>
                                <p:cTn id="30" presetID="10" presetClass="entr" presetSubtype="0" fill="hold" grpId="0" nodeType="afterEffect">
                                  <p:stCondLst>
                                    <p:cond delay="5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26158-DE73-9037-1A2A-ADE2AA77B077}"/>
              </a:ext>
            </a:extLst>
          </p:cNvPr>
          <p:cNvSpPr>
            <a:spLocks noGrp="1"/>
          </p:cNvSpPr>
          <p:nvPr>
            <p:ph type="title"/>
          </p:nvPr>
        </p:nvSpPr>
        <p:spPr/>
        <p:txBody>
          <a:bodyPr/>
          <a:lstStyle/>
          <a:p>
            <a:r>
              <a:rPr lang="en-US" dirty="0">
                <a:latin typeface="Arial"/>
                <a:cs typeface="Arial"/>
              </a:rPr>
              <a:t>Common challenges for people with mental illness</a:t>
            </a:r>
          </a:p>
        </p:txBody>
      </p:sp>
      <p:sp>
        <p:nvSpPr>
          <p:cNvPr id="30" name="Freeform 29">
            <a:extLst>
              <a:ext uri="{FF2B5EF4-FFF2-40B4-BE49-F238E27FC236}">
                <a16:creationId xmlns:a16="http://schemas.microsoft.com/office/drawing/2014/main" id="{B5C8B645-CF8D-20A9-59A8-C6C08BD785F3}"/>
              </a:ext>
            </a:extLst>
          </p:cNvPr>
          <p:cNvSpPr/>
          <p:nvPr/>
        </p:nvSpPr>
        <p:spPr>
          <a:xfrm>
            <a:off x="900574" y="5581320"/>
            <a:ext cx="46374" cy="55992"/>
          </a:xfrm>
          <a:custGeom>
            <a:avLst/>
            <a:gdLst>
              <a:gd name="connsiteX0" fmla="*/ 20894 w 46374"/>
              <a:gd name="connsiteY0" fmla="*/ 55992 h 55992"/>
              <a:gd name="connsiteX1" fmla="*/ 46375 w 46374"/>
              <a:gd name="connsiteY1" fmla="*/ 11773 h 55992"/>
              <a:gd name="connsiteX2" fmla="*/ 27637 w 46374"/>
              <a:gd name="connsiteY2" fmla="*/ 0 h 55992"/>
              <a:gd name="connsiteX3" fmla="*/ 0 w 46374"/>
              <a:gd name="connsiteY3" fmla="*/ 47922 h 55992"/>
              <a:gd name="connsiteX4" fmla="*/ 20894 w 46374"/>
              <a:gd name="connsiteY4" fmla="*/ 55992 h 5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74" h="55992">
                <a:moveTo>
                  <a:pt x="20894" y="55992"/>
                </a:moveTo>
                <a:lnTo>
                  <a:pt x="46375" y="11773"/>
                </a:lnTo>
                <a:cubicBezTo>
                  <a:pt x="39746" y="8494"/>
                  <a:pt x="33468" y="4550"/>
                  <a:pt x="27637" y="0"/>
                </a:cubicBezTo>
                <a:lnTo>
                  <a:pt x="0" y="47922"/>
                </a:lnTo>
                <a:cubicBezTo>
                  <a:pt x="7278" y="49716"/>
                  <a:pt x="14299" y="52428"/>
                  <a:pt x="20894" y="55992"/>
                </a:cubicBezTo>
                <a:close/>
              </a:path>
            </a:pathLst>
          </a:custGeom>
          <a:solidFill>
            <a:schemeClr val="bg1"/>
          </a:solidFill>
          <a:ln w="5457" cap="flat">
            <a:noFill/>
            <a:prstDash val="solid"/>
            <a:miter/>
          </a:ln>
        </p:spPr>
        <p:txBody>
          <a:bodyPr rtlCol="0" anchor="ctr"/>
          <a:lstStyle/>
          <a:p>
            <a:endParaRPr lang="en-US" dirty="0"/>
          </a:p>
        </p:txBody>
      </p:sp>
      <p:sp>
        <p:nvSpPr>
          <p:cNvPr id="31" name="Freeform 30">
            <a:extLst>
              <a:ext uri="{FF2B5EF4-FFF2-40B4-BE49-F238E27FC236}">
                <a16:creationId xmlns:a16="http://schemas.microsoft.com/office/drawing/2014/main" id="{94AF807B-09F6-7B7B-51C9-C7BEC872B2E1}"/>
              </a:ext>
            </a:extLst>
          </p:cNvPr>
          <p:cNvSpPr/>
          <p:nvPr/>
        </p:nvSpPr>
        <p:spPr>
          <a:xfrm>
            <a:off x="968395" y="5709169"/>
            <a:ext cx="57595" cy="22109"/>
          </a:xfrm>
          <a:custGeom>
            <a:avLst/>
            <a:gdLst>
              <a:gd name="connsiteX0" fmla="*/ 57595 w 57595"/>
              <a:gd name="connsiteY0" fmla="*/ 22110 h 22109"/>
              <a:gd name="connsiteX1" fmla="*/ 56435 w 57595"/>
              <a:gd name="connsiteY1" fmla="*/ 8291 h 22109"/>
              <a:gd name="connsiteX2" fmla="*/ 56877 w 57595"/>
              <a:gd name="connsiteY2" fmla="*/ 0 h 22109"/>
              <a:gd name="connsiteX3" fmla="*/ 719 w 57595"/>
              <a:gd name="connsiteY3" fmla="*/ 0 h 22109"/>
              <a:gd name="connsiteX4" fmla="*/ 1161 w 57595"/>
              <a:gd name="connsiteY4" fmla="*/ 8291 h 22109"/>
              <a:gd name="connsiteX5" fmla="*/ 0 w 57595"/>
              <a:gd name="connsiteY5" fmla="*/ 22110 h 2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95" h="22109">
                <a:moveTo>
                  <a:pt x="57595" y="22110"/>
                </a:moveTo>
                <a:cubicBezTo>
                  <a:pt x="56845" y="17541"/>
                  <a:pt x="56457" y="12921"/>
                  <a:pt x="56435" y="8291"/>
                </a:cubicBezTo>
                <a:cubicBezTo>
                  <a:pt x="56441" y="5522"/>
                  <a:pt x="56589" y="2754"/>
                  <a:pt x="56877" y="0"/>
                </a:cubicBezTo>
                <a:lnTo>
                  <a:pt x="719" y="0"/>
                </a:lnTo>
                <a:cubicBezTo>
                  <a:pt x="1007" y="2754"/>
                  <a:pt x="1154" y="5522"/>
                  <a:pt x="1161" y="8291"/>
                </a:cubicBezTo>
                <a:cubicBezTo>
                  <a:pt x="1138" y="12921"/>
                  <a:pt x="750" y="17541"/>
                  <a:pt x="0" y="22110"/>
                </a:cubicBezTo>
                <a:close/>
              </a:path>
            </a:pathLst>
          </a:custGeom>
          <a:solidFill>
            <a:schemeClr val="bg1"/>
          </a:solidFill>
          <a:ln w="5457" cap="flat">
            <a:noFill/>
            <a:prstDash val="solid"/>
            <a:miter/>
          </a:ln>
        </p:spPr>
        <p:txBody>
          <a:bodyPr rtlCol="0" anchor="ctr"/>
          <a:lstStyle/>
          <a:p>
            <a:endParaRPr lang="en-US" dirty="0"/>
          </a:p>
        </p:txBody>
      </p:sp>
      <p:sp>
        <p:nvSpPr>
          <p:cNvPr id="32" name="Freeform 31">
            <a:extLst>
              <a:ext uri="{FF2B5EF4-FFF2-40B4-BE49-F238E27FC236}">
                <a16:creationId xmlns:a16="http://schemas.microsoft.com/office/drawing/2014/main" id="{9F80210B-90CD-FF17-C662-3F549954F54D}"/>
              </a:ext>
            </a:extLst>
          </p:cNvPr>
          <p:cNvSpPr/>
          <p:nvPr/>
        </p:nvSpPr>
        <p:spPr>
          <a:xfrm>
            <a:off x="1041910" y="5581210"/>
            <a:ext cx="47369" cy="58369"/>
          </a:xfrm>
          <a:custGeom>
            <a:avLst/>
            <a:gdLst>
              <a:gd name="connsiteX0" fmla="*/ 27139 w 47369"/>
              <a:gd name="connsiteY0" fmla="*/ 58369 h 58369"/>
              <a:gd name="connsiteX1" fmla="*/ 47370 w 47369"/>
              <a:gd name="connsiteY1" fmla="*/ 49138 h 58369"/>
              <a:gd name="connsiteX2" fmla="*/ 19014 w 47369"/>
              <a:gd name="connsiteY2" fmla="*/ 0 h 58369"/>
              <a:gd name="connsiteX3" fmla="*/ 0 w 47369"/>
              <a:gd name="connsiteY3" fmla="*/ 11884 h 58369"/>
            </a:gdLst>
            <a:ahLst/>
            <a:cxnLst>
              <a:cxn ang="0">
                <a:pos x="connsiteX0" y="connsiteY0"/>
              </a:cxn>
              <a:cxn ang="0">
                <a:pos x="connsiteX1" y="connsiteY1"/>
              </a:cxn>
              <a:cxn ang="0">
                <a:pos x="connsiteX2" y="connsiteY2"/>
              </a:cxn>
              <a:cxn ang="0">
                <a:pos x="connsiteX3" y="connsiteY3"/>
              </a:cxn>
            </a:cxnLst>
            <a:rect l="l" t="t" r="r" b="b"/>
            <a:pathLst>
              <a:path w="47369" h="58369">
                <a:moveTo>
                  <a:pt x="27139" y="58369"/>
                </a:moveTo>
                <a:cubicBezTo>
                  <a:pt x="33478" y="54474"/>
                  <a:pt x="40273" y="51374"/>
                  <a:pt x="47370" y="49138"/>
                </a:cubicBezTo>
                <a:lnTo>
                  <a:pt x="19014" y="0"/>
                </a:lnTo>
                <a:cubicBezTo>
                  <a:pt x="13101" y="4604"/>
                  <a:pt x="6730" y="8586"/>
                  <a:pt x="0" y="11884"/>
                </a:cubicBezTo>
                <a:close/>
              </a:path>
            </a:pathLst>
          </a:custGeom>
          <a:solidFill>
            <a:schemeClr val="bg1"/>
          </a:solidFill>
          <a:ln w="5457" cap="flat">
            <a:noFill/>
            <a:prstDash val="solid"/>
            <a:miter/>
          </a:ln>
        </p:spPr>
        <p:txBody>
          <a:bodyPr rtlCol="0" anchor="ctr"/>
          <a:lstStyle/>
          <a:p>
            <a:endParaRPr lang="en-US" dirty="0"/>
          </a:p>
        </p:txBody>
      </p:sp>
      <p:sp>
        <p:nvSpPr>
          <p:cNvPr id="33" name="Freeform 32">
            <a:extLst>
              <a:ext uri="{FF2B5EF4-FFF2-40B4-BE49-F238E27FC236}">
                <a16:creationId xmlns:a16="http://schemas.microsoft.com/office/drawing/2014/main" id="{B14899B1-06D7-EAD9-D9CE-AE025F3F95FC}"/>
              </a:ext>
            </a:extLst>
          </p:cNvPr>
          <p:cNvSpPr/>
          <p:nvPr/>
        </p:nvSpPr>
        <p:spPr>
          <a:xfrm>
            <a:off x="809262"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dirty="0"/>
          </a:p>
        </p:txBody>
      </p:sp>
      <p:sp>
        <p:nvSpPr>
          <p:cNvPr id="34" name="Freeform 33">
            <a:extLst>
              <a:ext uri="{FF2B5EF4-FFF2-40B4-BE49-F238E27FC236}">
                <a16:creationId xmlns:a16="http://schemas.microsoft.com/office/drawing/2014/main" id="{0FE4588B-F638-589B-6400-E2401D9AF52B}"/>
              </a:ext>
            </a:extLst>
          </p:cNvPr>
          <p:cNvSpPr/>
          <p:nvPr/>
        </p:nvSpPr>
        <p:spPr>
          <a:xfrm>
            <a:off x="908755" y="5410690"/>
            <a:ext cx="171348" cy="171348"/>
          </a:xfrm>
          <a:custGeom>
            <a:avLst/>
            <a:gdLst>
              <a:gd name="connsiteX0" fmla="*/ 171349 w 171348"/>
              <a:gd name="connsiteY0" fmla="*/ 85674 h 171348"/>
              <a:gd name="connsiteX1" fmla="*/ 85674 w 171348"/>
              <a:gd name="connsiteY1" fmla="*/ 0 h 171348"/>
              <a:gd name="connsiteX2" fmla="*/ 0 w 171348"/>
              <a:gd name="connsiteY2" fmla="*/ 85674 h 171348"/>
              <a:gd name="connsiteX3" fmla="*/ 85674 w 171348"/>
              <a:gd name="connsiteY3" fmla="*/ 171349 h 171348"/>
              <a:gd name="connsiteX4" fmla="*/ 171349 w 171348"/>
              <a:gd name="connsiteY4" fmla="*/ 85674 h 171348"/>
              <a:gd name="connsiteX5" fmla="*/ 85509 w 171348"/>
              <a:gd name="connsiteY5" fmla="*/ 33164 h 171348"/>
              <a:gd name="connsiteX6" fmla="*/ 109553 w 171348"/>
              <a:gd name="connsiteY6" fmla="*/ 57208 h 171348"/>
              <a:gd name="connsiteX7" fmla="*/ 85509 w 171348"/>
              <a:gd name="connsiteY7" fmla="*/ 81253 h 171348"/>
              <a:gd name="connsiteX8" fmla="*/ 61465 w 171348"/>
              <a:gd name="connsiteY8" fmla="*/ 57208 h 171348"/>
              <a:gd name="connsiteX9" fmla="*/ 85509 w 171348"/>
              <a:gd name="connsiteY9" fmla="*/ 33164 h 171348"/>
              <a:gd name="connsiteX10" fmla="*/ 133486 w 171348"/>
              <a:gd name="connsiteY10" fmla="*/ 129562 h 171348"/>
              <a:gd name="connsiteX11" fmla="*/ 37476 w 171348"/>
              <a:gd name="connsiteY11" fmla="*/ 129562 h 171348"/>
              <a:gd name="connsiteX12" fmla="*/ 37476 w 171348"/>
              <a:gd name="connsiteY12" fmla="*/ 111100 h 171348"/>
              <a:gd name="connsiteX13" fmla="*/ 42285 w 171348"/>
              <a:gd name="connsiteY13" fmla="*/ 101483 h 171348"/>
              <a:gd name="connsiteX14" fmla="*/ 65665 w 171348"/>
              <a:gd name="connsiteY14" fmla="*/ 90096 h 171348"/>
              <a:gd name="connsiteX15" fmla="*/ 85509 w 171348"/>
              <a:gd name="connsiteY15" fmla="*/ 87112 h 171348"/>
              <a:gd name="connsiteX16" fmla="*/ 105297 w 171348"/>
              <a:gd name="connsiteY16" fmla="*/ 90096 h 171348"/>
              <a:gd name="connsiteX17" fmla="*/ 128733 w 171348"/>
              <a:gd name="connsiteY17" fmla="*/ 101483 h 171348"/>
              <a:gd name="connsiteX18" fmla="*/ 133486 w 171348"/>
              <a:gd name="connsiteY18" fmla="*/ 111100 h 1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1348" h="171348">
                <a:moveTo>
                  <a:pt x="171349" y="85674"/>
                </a:moveTo>
                <a:cubicBezTo>
                  <a:pt x="171349" y="38358"/>
                  <a:pt x="132991" y="0"/>
                  <a:pt x="85674" y="0"/>
                </a:cubicBezTo>
                <a:cubicBezTo>
                  <a:pt x="38358" y="0"/>
                  <a:pt x="0" y="38358"/>
                  <a:pt x="0" y="85674"/>
                </a:cubicBezTo>
                <a:cubicBezTo>
                  <a:pt x="0" y="132991"/>
                  <a:pt x="38358" y="171349"/>
                  <a:pt x="85674" y="171349"/>
                </a:cubicBezTo>
                <a:cubicBezTo>
                  <a:pt x="132991" y="171349"/>
                  <a:pt x="171349" y="132991"/>
                  <a:pt x="171349" y="85674"/>
                </a:cubicBezTo>
                <a:close/>
                <a:moveTo>
                  <a:pt x="85509" y="33164"/>
                </a:moveTo>
                <a:cubicBezTo>
                  <a:pt x="98788" y="33164"/>
                  <a:pt x="109553" y="43929"/>
                  <a:pt x="109553" y="57208"/>
                </a:cubicBezTo>
                <a:cubicBezTo>
                  <a:pt x="109553" y="70487"/>
                  <a:pt x="98788" y="81253"/>
                  <a:pt x="85509" y="81253"/>
                </a:cubicBezTo>
                <a:cubicBezTo>
                  <a:pt x="72230" y="81253"/>
                  <a:pt x="61465" y="70487"/>
                  <a:pt x="61465" y="57208"/>
                </a:cubicBezTo>
                <a:cubicBezTo>
                  <a:pt x="61495" y="43942"/>
                  <a:pt x="72242" y="33195"/>
                  <a:pt x="85509" y="33164"/>
                </a:cubicBezTo>
                <a:close/>
                <a:moveTo>
                  <a:pt x="133486" y="129562"/>
                </a:moveTo>
                <a:lnTo>
                  <a:pt x="37476" y="129562"/>
                </a:lnTo>
                <a:lnTo>
                  <a:pt x="37476" y="111100"/>
                </a:lnTo>
                <a:cubicBezTo>
                  <a:pt x="37546" y="107334"/>
                  <a:pt x="39313" y="103799"/>
                  <a:pt x="42285" y="101483"/>
                </a:cubicBezTo>
                <a:cubicBezTo>
                  <a:pt x="49367" y="96373"/>
                  <a:pt x="57276" y="92521"/>
                  <a:pt x="65665" y="90096"/>
                </a:cubicBezTo>
                <a:cubicBezTo>
                  <a:pt x="72115" y="88214"/>
                  <a:pt x="78790" y="87210"/>
                  <a:pt x="85509" y="87112"/>
                </a:cubicBezTo>
                <a:cubicBezTo>
                  <a:pt x="92216" y="87123"/>
                  <a:pt x="98884" y="88129"/>
                  <a:pt x="105297" y="90096"/>
                </a:cubicBezTo>
                <a:cubicBezTo>
                  <a:pt x="113785" y="92305"/>
                  <a:pt x="121751" y="96175"/>
                  <a:pt x="128733" y="101483"/>
                </a:cubicBezTo>
                <a:cubicBezTo>
                  <a:pt x="131671" y="103820"/>
                  <a:pt x="133413" y="107346"/>
                  <a:pt x="133486" y="111100"/>
                </a:cubicBezTo>
                <a:close/>
              </a:path>
            </a:pathLst>
          </a:custGeom>
          <a:solidFill>
            <a:schemeClr val="bg1"/>
          </a:solidFill>
          <a:ln w="5457" cap="flat">
            <a:noFill/>
            <a:prstDash val="solid"/>
            <a:miter/>
          </a:ln>
        </p:spPr>
        <p:txBody>
          <a:bodyPr rtlCol="0" anchor="ctr"/>
          <a:lstStyle/>
          <a:p>
            <a:endParaRPr lang="en-US" dirty="0"/>
          </a:p>
        </p:txBody>
      </p:sp>
      <p:sp>
        <p:nvSpPr>
          <p:cNvPr id="35" name="Freeform 34">
            <a:extLst>
              <a:ext uri="{FF2B5EF4-FFF2-40B4-BE49-F238E27FC236}">
                <a16:creationId xmlns:a16="http://schemas.microsoft.com/office/drawing/2014/main" id="{15C0B399-0DDB-7B59-269C-2BA1A1EB903A}"/>
              </a:ext>
            </a:extLst>
          </p:cNvPr>
          <p:cNvSpPr/>
          <p:nvPr/>
        </p:nvSpPr>
        <p:spPr>
          <a:xfrm>
            <a:off x="1046939"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dirty="0"/>
          </a:p>
        </p:txBody>
      </p:sp>
      <p:sp>
        <p:nvSpPr>
          <p:cNvPr id="10" name="Footer Placeholder 3">
            <a:extLst>
              <a:ext uri="{FF2B5EF4-FFF2-40B4-BE49-F238E27FC236}">
                <a16:creationId xmlns:a16="http://schemas.microsoft.com/office/drawing/2014/main" id="{F2F3D34A-8494-F536-FDDA-48FFD40C0B70}"/>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pic>
        <p:nvPicPr>
          <p:cNvPr id="9" name="Picture 8">
            <a:extLst>
              <a:ext uri="{FF2B5EF4-FFF2-40B4-BE49-F238E27FC236}">
                <a16:creationId xmlns:a16="http://schemas.microsoft.com/office/drawing/2014/main" id="{ABC3FA16-7056-D619-3FFC-BF8C66EFEF8A}"/>
              </a:ext>
            </a:extLst>
          </p:cNvPr>
          <p:cNvPicPr>
            <a:picLocks noChangeAspect="1"/>
          </p:cNvPicPr>
          <p:nvPr/>
        </p:nvPicPr>
        <p:blipFill>
          <a:blip r:embed="rId3"/>
          <a:srcRect/>
          <a:stretch/>
        </p:blipFill>
        <p:spPr>
          <a:xfrm>
            <a:off x="629251" y="1593333"/>
            <a:ext cx="869598" cy="869598"/>
          </a:xfrm>
          <a:prstGeom prst="rect">
            <a:avLst/>
          </a:prstGeom>
          <a:effectLst>
            <a:outerShdw blurRad="254000" dist="63500" dir="5400000" algn="ctr" rotWithShape="0">
              <a:srgbClr val="000000">
                <a:alpha val="20000"/>
              </a:srgbClr>
            </a:outerShdw>
          </a:effectLst>
        </p:spPr>
      </p:pic>
      <p:pic>
        <p:nvPicPr>
          <p:cNvPr id="11" name="Picture 10">
            <a:extLst>
              <a:ext uri="{FF2B5EF4-FFF2-40B4-BE49-F238E27FC236}">
                <a16:creationId xmlns:a16="http://schemas.microsoft.com/office/drawing/2014/main" id="{7CADBA3D-577E-C368-C229-61A13F472CCA}"/>
              </a:ext>
            </a:extLst>
          </p:cNvPr>
          <p:cNvPicPr>
            <a:picLocks noChangeAspect="1"/>
          </p:cNvPicPr>
          <p:nvPr/>
        </p:nvPicPr>
        <p:blipFill>
          <a:blip r:embed="rId4"/>
          <a:srcRect/>
          <a:stretch/>
        </p:blipFill>
        <p:spPr>
          <a:xfrm>
            <a:off x="629251" y="2478753"/>
            <a:ext cx="869598" cy="869598"/>
          </a:xfrm>
          <a:prstGeom prst="rect">
            <a:avLst/>
          </a:prstGeom>
          <a:effectLst>
            <a:outerShdw blurRad="254000" dist="63500" dir="5400000" algn="ctr" rotWithShape="0">
              <a:srgbClr val="000000">
                <a:alpha val="20000"/>
              </a:srgbClr>
            </a:outerShdw>
          </a:effectLst>
        </p:spPr>
      </p:pic>
      <p:sp>
        <p:nvSpPr>
          <p:cNvPr id="12" name="Text Placeholder 2">
            <a:extLst>
              <a:ext uri="{FF2B5EF4-FFF2-40B4-BE49-F238E27FC236}">
                <a16:creationId xmlns:a16="http://schemas.microsoft.com/office/drawing/2014/main" id="{1A87DBCC-5AE0-96EB-4F7F-C0910DAC8394}"/>
              </a:ext>
            </a:extLst>
          </p:cNvPr>
          <p:cNvSpPr txBox="1">
            <a:spLocks/>
          </p:cNvSpPr>
          <p:nvPr/>
        </p:nvSpPr>
        <p:spPr bwMode="auto">
          <a:xfrm>
            <a:off x="1678860" y="1618424"/>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rPr>
              <a:t>Greater tobacco dependence</a:t>
            </a:r>
          </a:p>
          <a:p>
            <a:pPr marL="0" indent="0">
              <a:lnSpc>
                <a:spcPts val="1800"/>
              </a:lnSpc>
              <a:spcBef>
                <a:spcPts val="0"/>
              </a:spcBef>
              <a:spcAft>
                <a:spcPts val="200"/>
              </a:spcAft>
              <a:buClr>
                <a:srgbClr val="00B0F0"/>
              </a:buClr>
              <a:buNone/>
              <a:tabLst>
                <a:tab pos="309563" algn="l"/>
              </a:tabLst>
            </a:pPr>
            <a:r>
              <a:rPr lang="en-US" sz="1500" dirty="0"/>
              <a:t>More likely to smoke heavily, more dependent </a:t>
            </a:r>
            <a:br>
              <a:rPr lang="en-US" sz="1500" dirty="0"/>
            </a:br>
            <a:r>
              <a:rPr lang="en-US" sz="1500" dirty="0"/>
              <a:t>= more nicotine, extended use of therapy (beyond 12 weeks)</a:t>
            </a:r>
            <a:endParaRPr lang="en-US" sz="1500" dirty="0">
              <a:solidFill>
                <a:schemeClr val="accent1"/>
              </a:solidFill>
            </a:endParaRPr>
          </a:p>
        </p:txBody>
      </p:sp>
      <p:pic>
        <p:nvPicPr>
          <p:cNvPr id="13" name="Picture 12">
            <a:extLst>
              <a:ext uri="{FF2B5EF4-FFF2-40B4-BE49-F238E27FC236}">
                <a16:creationId xmlns:a16="http://schemas.microsoft.com/office/drawing/2014/main" id="{3FF0A41B-26BB-82C9-2AB1-57DAA6D8C12E}"/>
              </a:ext>
            </a:extLst>
          </p:cNvPr>
          <p:cNvPicPr>
            <a:picLocks noChangeAspect="1"/>
          </p:cNvPicPr>
          <p:nvPr/>
        </p:nvPicPr>
        <p:blipFill>
          <a:blip r:embed="rId5"/>
          <a:srcRect/>
          <a:stretch/>
        </p:blipFill>
        <p:spPr>
          <a:xfrm>
            <a:off x="629251" y="4249593"/>
            <a:ext cx="869598" cy="869598"/>
          </a:xfrm>
          <a:prstGeom prst="rect">
            <a:avLst/>
          </a:prstGeom>
          <a:effectLst>
            <a:outerShdw blurRad="254000" dist="63500" dir="5400000" algn="ctr" rotWithShape="0">
              <a:srgbClr val="000000">
                <a:alpha val="20000"/>
              </a:srgbClr>
            </a:outerShdw>
          </a:effectLst>
        </p:spPr>
      </p:pic>
      <p:pic>
        <p:nvPicPr>
          <p:cNvPr id="18" name="Picture 17">
            <a:extLst>
              <a:ext uri="{FF2B5EF4-FFF2-40B4-BE49-F238E27FC236}">
                <a16:creationId xmlns:a16="http://schemas.microsoft.com/office/drawing/2014/main" id="{CBF3A248-0A6D-8CFA-854A-BF46A88C93F2}"/>
              </a:ext>
            </a:extLst>
          </p:cNvPr>
          <p:cNvPicPr>
            <a:picLocks noChangeAspect="1"/>
          </p:cNvPicPr>
          <p:nvPr/>
        </p:nvPicPr>
        <p:blipFill>
          <a:blip r:embed="rId6"/>
          <a:srcRect/>
          <a:stretch/>
        </p:blipFill>
        <p:spPr>
          <a:xfrm>
            <a:off x="629251" y="3364173"/>
            <a:ext cx="869598" cy="869598"/>
          </a:xfrm>
          <a:prstGeom prst="rect">
            <a:avLst/>
          </a:prstGeom>
          <a:effectLst>
            <a:outerShdw blurRad="254000" dist="63500" dir="5400000" algn="ctr" rotWithShape="0">
              <a:srgbClr val="000000">
                <a:alpha val="20000"/>
              </a:srgbClr>
            </a:outerShdw>
          </a:effectLst>
        </p:spPr>
      </p:pic>
      <p:sp>
        <p:nvSpPr>
          <p:cNvPr id="20" name="Text Placeholder 2">
            <a:extLst>
              <a:ext uri="{FF2B5EF4-FFF2-40B4-BE49-F238E27FC236}">
                <a16:creationId xmlns:a16="http://schemas.microsoft.com/office/drawing/2014/main" id="{627EE9EB-A728-6020-A898-BB9A0AC61116}"/>
              </a:ext>
            </a:extLst>
          </p:cNvPr>
          <p:cNvSpPr txBox="1">
            <a:spLocks/>
          </p:cNvSpPr>
          <p:nvPr/>
        </p:nvSpPr>
        <p:spPr bwMode="auto">
          <a:xfrm>
            <a:off x="1678860" y="2509073"/>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rPr>
              <a:t>Perceived benefits</a:t>
            </a:r>
          </a:p>
          <a:p>
            <a:pPr marL="0" indent="0">
              <a:lnSpc>
                <a:spcPts val="1800"/>
              </a:lnSpc>
              <a:spcBef>
                <a:spcPts val="0"/>
              </a:spcBef>
              <a:spcAft>
                <a:spcPts val="200"/>
              </a:spcAft>
              <a:buClr>
                <a:srgbClr val="00B0F0"/>
              </a:buClr>
              <a:buNone/>
              <a:tabLst>
                <a:tab pos="309563" algn="l"/>
              </a:tabLst>
            </a:pPr>
            <a:r>
              <a:rPr lang="en-US" sz="1500" dirty="0"/>
              <a:t>Cope with stress, negative symptoms of illness</a:t>
            </a:r>
            <a:endParaRPr lang="en-US" sz="1500" dirty="0">
              <a:solidFill>
                <a:schemeClr val="accent1"/>
              </a:solidFill>
            </a:endParaRPr>
          </a:p>
        </p:txBody>
      </p:sp>
      <p:sp>
        <p:nvSpPr>
          <p:cNvPr id="21" name="Text Placeholder 2">
            <a:extLst>
              <a:ext uri="{FF2B5EF4-FFF2-40B4-BE49-F238E27FC236}">
                <a16:creationId xmlns:a16="http://schemas.microsoft.com/office/drawing/2014/main" id="{6E9C641A-AA77-4FFB-770B-00FBB31C5731}"/>
              </a:ext>
            </a:extLst>
          </p:cNvPr>
          <p:cNvSpPr txBox="1">
            <a:spLocks/>
          </p:cNvSpPr>
          <p:nvPr/>
        </p:nvSpPr>
        <p:spPr bwMode="auto">
          <a:xfrm>
            <a:off x="1678860" y="3399722"/>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rPr>
              <a:t>Boredom</a:t>
            </a:r>
          </a:p>
          <a:p>
            <a:pPr marL="0" indent="0">
              <a:lnSpc>
                <a:spcPts val="1800"/>
              </a:lnSpc>
              <a:spcBef>
                <a:spcPts val="0"/>
              </a:spcBef>
              <a:spcAft>
                <a:spcPts val="200"/>
              </a:spcAft>
              <a:buClr>
                <a:srgbClr val="00B0F0"/>
              </a:buClr>
              <a:buNone/>
              <a:tabLst>
                <a:tab pos="309563" algn="l"/>
              </a:tabLst>
            </a:pPr>
            <a:r>
              <a:rPr lang="en-US" sz="1500" dirty="0"/>
              <a:t>Social isolation, loneliness, unemployment</a:t>
            </a:r>
            <a:endParaRPr lang="en-US" sz="1500" dirty="0">
              <a:solidFill>
                <a:schemeClr val="accent1"/>
              </a:solidFill>
            </a:endParaRPr>
          </a:p>
        </p:txBody>
      </p:sp>
      <p:sp>
        <p:nvSpPr>
          <p:cNvPr id="22" name="Text Placeholder 2">
            <a:extLst>
              <a:ext uri="{FF2B5EF4-FFF2-40B4-BE49-F238E27FC236}">
                <a16:creationId xmlns:a16="http://schemas.microsoft.com/office/drawing/2014/main" id="{0F0DCB66-A40A-BD56-5B87-C70C6B7CF273}"/>
              </a:ext>
            </a:extLst>
          </p:cNvPr>
          <p:cNvSpPr txBox="1">
            <a:spLocks/>
          </p:cNvSpPr>
          <p:nvPr/>
        </p:nvSpPr>
        <p:spPr bwMode="auto">
          <a:xfrm>
            <a:off x="1678860" y="4290371"/>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rPr>
              <a:t>Peers, environment, culture</a:t>
            </a:r>
            <a:endParaRPr lang="en-US" sz="1500" b="1" spc="-30" dirty="0">
              <a:solidFill>
                <a:schemeClr val="accent1"/>
              </a:solidFill>
            </a:endParaRPr>
          </a:p>
          <a:p>
            <a:pPr marL="0" indent="0">
              <a:lnSpc>
                <a:spcPts val="1800"/>
              </a:lnSpc>
              <a:spcBef>
                <a:spcPts val="0"/>
              </a:spcBef>
              <a:spcAft>
                <a:spcPts val="200"/>
              </a:spcAft>
              <a:buClr>
                <a:srgbClr val="00B0F0"/>
              </a:buClr>
              <a:buNone/>
              <a:tabLst>
                <a:tab pos="309563" algn="l"/>
              </a:tabLst>
            </a:pPr>
            <a:r>
              <a:rPr lang="en-US" sz="1500" dirty="0"/>
              <a:t>High rates of smoking among peers, social networks</a:t>
            </a:r>
            <a:endParaRPr lang="en-US" sz="1500" dirty="0">
              <a:solidFill>
                <a:schemeClr val="accent1"/>
              </a:solidFill>
            </a:endParaRPr>
          </a:p>
        </p:txBody>
      </p:sp>
      <p:sp>
        <p:nvSpPr>
          <p:cNvPr id="23" name="Text Placeholder 2">
            <a:extLst>
              <a:ext uri="{FF2B5EF4-FFF2-40B4-BE49-F238E27FC236}">
                <a16:creationId xmlns:a16="http://schemas.microsoft.com/office/drawing/2014/main" id="{027F3AA3-C2B5-24E3-0C4C-EAAE00F8AD01}"/>
              </a:ext>
            </a:extLst>
          </p:cNvPr>
          <p:cNvSpPr txBox="1">
            <a:spLocks/>
          </p:cNvSpPr>
          <p:nvPr/>
        </p:nvSpPr>
        <p:spPr bwMode="auto">
          <a:xfrm>
            <a:off x="1619578" y="5328663"/>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latin typeface="Arial"/>
                <a:cs typeface="Arial"/>
              </a:rPr>
              <a:t>Lack of training and access to aids and bespoke services</a:t>
            </a:r>
            <a:endParaRPr lang="en-US" sz="1500" dirty="0">
              <a:solidFill>
                <a:schemeClr val="accent1"/>
              </a:solidFill>
              <a:latin typeface="Arial"/>
              <a:cs typeface="Arial"/>
            </a:endParaRPr>
          </a:p>
          <a:p>
            <a:pPr marL="0" indent="0">
              <a:lnSpc>
                <a:spcPts val="1800"/>
              </a:lnSpc>
              <a:spcBef>
                <a:spcPts val="0"/>
              </a:spcBef>
              <a:spcAft>
                <a:spcPts val="200"/>
              </a:spcAft>
              <a:buNone/>
              <a:tabLst>
                <a:tab pos="309563" algn="l"/>
              </a:tabLst>
            </a:pPr>
            <a:endParaRPr lang="en-US" sz="1500" dirty="0">
              <a:solidFill>
                <a:schemeClr val="accent1"/>
              </a:solidFill>
              <a:latin typeface="Arial"/>
              <a:cs typeface="Arial"/>
            </a:endParaRPr>
          </a:p>
        </p:txBody>
      </p:sp>
      <p:pic>
        <p:nvPicPr>
          <p:cNvPr id="4" name="Picture 3" descr="A blue circle with a heart and pulse line&#10;&#10;Description automatically generated">
            <a:extLst>
              <a:ext uri="{FF2B5EF4-FFF2-40B4-BE49-F238E27FC236}">
                <a16:creationId xmlns:a16="http://schemas.microsoft.com/office/drawing/2014/main" id="{3A278772-D5DD-F44B-D21E-4FDD5C1343C5}"/>
              </a:ext>
            </a:extLst>
          </p:cNvPr>
          <p:cNvPicPr>
            <a:picLocks noChangeAspect="1"/>
          </p:cNvPicPr>
          <p:nvPr/>
        </p:nvPicPr>
        <p:blipFill>
          <a:blip r:embed="rId7"/>
          <a:srcRect/>
          <a:stretch/>
        </p:blipFill>
        <p:spPr>
          <a:xfrm>
            <a:off x="597396" y="5148569"/>
            <a:ext cx="889027" cy="889027"/>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213392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1500"/>
                            </p:stCondLst>
                            <p:childTnLst>
                              <p:par>
                                <p:cTn id="40" presetID="10" presetClass="entr" presetSubtype="0" fill="hold" grpId="0" nodeType="afterEffect">
                                  <p:stCondLst>
                                    <p:cond delay="5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par>
                          <p:cTn id="43" fill="hold">
                            <p:stCondLst>
                              <p:cond delay="2500"/>
                            </p:stCondLst>
                            <p:childTnLst>
                              <p:par>
                                <p:cTn id="44" presetID="10" presetClass="entr" presetSubtype="0" fill="hold" nodeType="afterEffect">
                                  <p:stCondLst>
                                    <p:cond delay="50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1" grpId="0"/>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11F2F41E-034F-A655-BA2C-196AA10728AE}"/>
              </a:ext>
            </a:extLst>
          </p:cNvPr>
          <p:cNvSpPr txBox="1">
            <a:spLocks/>
          </p:cNvSpPr>
          <p:nvPr/>
        </p:nvSpPr>
        <p:spPr bwMode="auto">
          <a:xfrm>
            <a:off x="-16933" y="159435"/>
            <a:ext cx="9144000" cy="9982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400" b="0" i="0" kern="1200">
                <a:solidFill>
                  <a:srgbClr val="00BCBF"/>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lnSpc>
                <a:spcPts val="3200"/>
              </a:lnSpc>
            </a:pPr>
            <a:r>
              <a:rPr lang="en-US" dirty="0">
                <a:solidFill>
                  <a:schemeClr val="accent5">
                    <a:lumMod val="40000"/>
                    <a:lumOff val="60000"/>
                  </a:schemeClr>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A long-standing culture of smoking </a:t>
            </a:r>
            <a:br>
              <a:rPr lang="en-US" dirty="0">
                <a:solidFill>
                  <a:schemeClr val="accent5">
                    <a:lumMod val="40000"/>
                    <a:lumOff val="60000"/>
                  </a:schemeClr>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br>
            <a:r>
              <a:rPr lang="en-US" dirty="0">
                <a:solidFill>
                  <a:schemeClr val="accent5">
                    <a:lumMod val="40000"/>
                    <a:lumOff val="60000"/>
                  </a:schemeClr>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in mental health facilities </a:t>
            </a:r>
          </a:p>
        </p:txBody>
      </p:sp>
      <p:pic>
        <p:nvPicPr>
          <p:cNvPr id="2" name="Graphic 11">
            <a:extLst>
              <a:ext uri="{FF2B5EF4-FFF2-40B4-BE49-F238E27FC236}">
                <a16:creationId xmlns:a16="http://schemas.microsoft.com/office/drawing/2014/main" id="{D696640F-A2C2-4EFA-07CF-ADEA99A4097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6424" y="1389152"/>
            <a:ext cx="8377286" cy="4712774"/>
          </a:xfrm>
          <a:prstGeom prst="rect">
            <a:avLst/>
          </a:prstGeom>
        </p:spPr>
      </p:pic>
      <p:sp>
        <p:nvSpPr>
          <p:cNvPr id="3" name="TextBox 2">
            <a:extLst>
              <a:ext uri="{FF2B5EF4-FFF2-40B4-BE49-F238E27FC236}">
                <a16:creationId xmlns:a16="http://schemas.microsoft.com/office/drawing/2014/main" id="{D7ECC5B4-D77E-152F-9161-D7AF092F0C91}"/>
              </a:ext>
            </a:extLst>
          </p:cNvPr>
          <p:cNvSpPr txBox="1"/>
          <p:nvPr/>
        </p:nvSpPr>
        <p:spPr bwMode="auto">
          <a:xfrm>
            <a:off x="1713609" y="1514401"/>
            <a:ext cx="4469130" cy="582930"/>
          </a:xfrm>
          <a:prstGeom prst="rect">
            <a:avLst/>
          </a:prstGeom>
          <a:solidFill>
            <a:schemeClr val="bg1"/>
          </a:solidFill>
          <a:ln w="9525">
            <a:solidFill>
              <a:schemeClr val="bg1"/>
            </a:solid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2200" b="0" i="0" u="none" strike="noStrike" kern="1200" cap="none" spc="0" normalizeH="0" baseline="0" noProof="0" dirty="0">
                <a:ln>
                  <a:noFill/>
                </a:ln>
                <a:effectLst/>
                <a:uLnTx/>
                <a:uFillTx/>
                <a:latin typeface="+mn-lt"/>
                <a:ea typeface="Geneva" pitchFamily="-109" charset="0"/>
                <a:cs typeface="Geneva" pitchFamily="-109" charset="0"/>
              </a:rPr>
              <a:t>The NHS has come a long way…</a:t>
            </a:r>
          </a:p>
        </p:txBody>
      </p:sp>
      <p:sp>
        <p:nvSpPr>
          <p:cNvPr id="4" name="Footer Placeholder 3">
            <a:extLst>
              <a:ext uri="{FF2B5EF4-FFF2-40B4-BE49-F238E27FC236}">
                <a16:creationId xmlns:a16="http://schemas.microsoft.com/office/drawing/2014/main" id="{09DD17CB-189D-5758-30D4-87B0EE4A5E2A}"/>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bg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191644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2"/>
          <p:cNvSpPr>
            <a:spLocks noGrp="1"/>
          </p:cNvSpPr>
          <p:nvPr>
            <p:ph type="title"/>
          </p:nvPr>
        </p:nvSpPr>
        <p:spPr/>
        <p:txBody>
          <a:bodyPr/>
          <a:lstStyle/>
          <a:p>
            <a:r>
              <a:rPr lang="en-US" dirty="0"/>
              <a:t>Digital housekeeping</a:t>
            </a:r>
          </a:p>
        </p:txBody>
      </p:sp>
      <p:sp>
        <p:nvSpPr>
          <p:cNvPr id="2" name="TextBox 1">
            <a:extLst>
              <a:ext uri="{FF2B5EF4-FFF2-40B4-BE49-F238E27FC236}">
                <a16:creationId xmlns:a16="http://schemas.microsoft.com/office/drawing/2014/main" id="{EB49E4E3-882B-8D42-A30B-1CEABBBD2E73}"/>
              </a:ext>
            </a:extLst>
          </p:cNvPr>
          <p:cNvSpPr txBox="1"/>
          <p:nvPr/>
        </p:nvSpPr>
        <p:spPr bwMode="auto">
          <a:xfrm>
            <a:off x="996043" y="64661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2E046348-8986-83E8-8AC4-D02F52A0ABCB}"/>
              </a:ext>
            </a:extLst>
          </p:cNvPr>
          <p:cNvSpPr txBox="1"/>
          <p:nvPr/>
        </p:nvSpPr>
        <p:spPr bwMode="auto">
          <a:xfrm>
            <a:off x="1153117" y="2473983"/>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1.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Camera</a:t>
            </a:r>
          </a:p>
        </p:txBody>
      </p:sp>
      <p:cxnSp>
        <p:nvCxnSpPr>
          <p:cNvPr id="6" name="Straight Arrow Connector 5">
            <a:extLst>
              <a:ext uri="{FF2B5EF4-FFF2-40B4-BE49-F238E27FC236}">
                <a16:creationId xmlns:a16="http://schemas.microsoft.com/office/drawing/2014/main" id="{357107EE-9567-DC61-D6B3-4FBA97B748CD}"/>
              </a:ext>
            </a:extLst>
          </p:cNvPr>
          <p:cNvCxnSpPr>
            <a:cxnSpLocks/>
          </p:cNvCxnSpPr>
          <p:nvPr/>
        </p:nvCxnSpPr>
        <p:spPr>
          <a:xfrm>
            <a:off x="1766679" y="2795476"/>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630E757-933B-3683-0205-40E56C857E14}"/>
              </a:ext>
            </a:extLst>
          </p:cNvPr>
          <p:cNvSpPr txBox="1"/>
          <p:nvPr/>
        </p:nvSpPr>
        <p:spPr bwMode="auto">
          <a:xfrm>
            <a:off x="4152682" y="2469258"/>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3.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Chat</a:t>
            </a:r>
          </a:p>
        </p:txBody>
      </p:sp>
      <p:cxnSp>
        <p:nvCxnSpPr>
          <p:cNvPr id="9" name="Straight Arrow Connector 8">
            <a:extLst>
              <a:ext uri="{FF2B5EF4-FFF2-40B4-BE49-F238E27FC236}">
                <a16:creationId xmlns:a16="http://schemas.microsoft.com/office/drawing/2014/main" id="{FFBD63EB-78AA-0DF7-B8A6-EDF6C106DC63}"/>
              </a:ext>
            </a:extLst>
          </p:cNvPr>
          <p:cNvCxnSpPr>
            <a:cxnSpLocks/>
          </p:cNvCxnSpPr>
          <p:nvPr/>
        </p:nvCxnSpPr>
        <p:spPr>
          <a:xfrm>
            <a:off x="4737617" y="2810024"/>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5AB7B8F3-BAD8-2888-29F5-6953BCAC29B5}"/>
              </a:ext>
            </a:extLst>
          </p:cNvPr>
          <p:cNvSpPr txBox="1"/>
          <p:nvPr/>
        </p:nvSpPr>
        <p:spPr bwMode="auto">
          <a:xfrm>
            <a:off x="7362124" y="2469258"/>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6.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Hang up</a:t>
            </a:r>
          </a:p>
        </p:txBody>
      </p:sp>
      <p:cxnSp>
        <p:nvCxnSpPr>
          <p:cNvPr id="11" name="Straight Arrow Connector 10">
            <a:extLst>
              <a:ext uri="{FF2B5EF4-FFF2-40B4-BE49-F238E27FC236}">
                <a16:creationId xmlns:a16="http://schemas.microsoft.com/office/drawing/2014/main" id="{5F33C849-46D4-6C3E-501D-9350B97B3327}"/>
              </a:ext>
            </a:extLst>
          </p:cNvPr>
          <p:cNvCxnSpPr>
            <a:cxnSpLocks/>
          </p:cNvCxnSpPr>
          <p:nvPr/>
        </p:nvCxnSpPr>
        <p:spPr>
          <a:xfrm>
            <a:off x="8029972" y="2814412"/>
            <a:ext cx="0" cy="360040"/>
          </a:xfrm>
          <a:prstGeom prst="straightConnector1">
            <a:avLst/>
          </a:prstGeom>
          <a:ln>
            <a:solidFill>
              <a:schemeClr val="accent1"/>
            </a:solidFill>
            <a:tailEnd type="triangle"/>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0E0DA971-03F7-6B4C-65F2-C8DD8F67DDBC}"/>
              </a:ext>
            </a:extLst>
          </p:cNvPr>
          <p:cNvSpPr txBox="1"/>
          <p:nvPr/>
        </p:nvSpPr>
        <p:spPr bwMode="auto">
          <a:xfrm>
            <a:off x="533272" y="4204148"/>
            <a:ext cx="1152127" cy="32149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2.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Mic</a:t>
            </a:r>
          </a:p>
        </p:txBody>
      </p:sp>
      <p:cxnSp>
        <p:nvCxnSpPr>
          <p:cNvPr id="23" name="Straight Arrow Connector 22">
            <a:extLst>
              <a:ext uri="{FF2B5EF4-FFF2-40B4-BE49-F238E27FC236}">
                <a16:creationId xmlns:a16="http://schemas.microsoft.com/office/drawing/2014/main" id="{8C000C3A-D3DA-FD41-CAA6-C292F69949B4}"/>
              </a:ext>
            </a:extLst>
          </p:cNvPr>
          <p:cNvCxnSpPr>
            <a:cxnSpLocks/>
          </p:cNvCxnSpPr>
          <p:nvPr/>
        </p:nvCxnSpPr>
        <p:spPr>
          <a:xfrm>
            <a:off x="1109336" y="3781712"/>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6E885B10-119B-64F9-3BB7-CFB6062F69EC}"/>
              </a:ext>
            </a:extLst>
          </p:cNvPr>
          <p:cNvSpPr txBox="1"/>
          <p:nvPr/>
        </p:nvSpPr>
        <p:spPr bwMode="auto">
          <a:xfrm>
            <a:off x="2123728" y="4143010"/>
            <a:ext cx="2745856" cy="36004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4.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Participant list</a:t>
            </a:r>
          </a:p>
        </p:txBody>
      </p:sp>
      <p:cxnSp>
        <p:nvCxnSpPr>
          <p:cNvPr id="26" name="Straight Arrow Connector 25">
            <a:extLst>
              <a:ext uri="{FF2B5EF4-FFF2-40B4-BE49-F238E27FC236}">
                <a16:creationId xmlns:a16="http://schemas.microsoft.com/office/drawing/2014/main" id="{E2934A71-D86F-9174-6BD0-859EB54ADED9}"/>
              </a:ext>
            </a:extLst>
          </p:cNvPr>
          <p:cNvCxnSpPr>
            <a:cxnSpLocks/>
          </p:cNvCxnSpPr>
          <p:nvPr/>
        </p:nvCxnSpPr>
        <p:spPr>
          <a:xfrm>
            <a:off x="3496656" y="3781712"/>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3BD9A642-032E-B4FE-8054-DFA9C014360F}"/>
              </a:ext>
            </a:extLst>
          </p:cNvPr>
          <p:cNvSpPr txBox="1"/>
          <p:nvPr/>
        </p:nvSpPr>
        <p:spPr bwMode="auto">
          <a:xfrm>
            <a:off x="3931881" y="4247801"/>
            <a:ext cx="2745856" cy="36004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1200" u="none" strike="noStrike" kern="1200" cap="none" spc="0" normalizeH="0" baseline="0" noProof="0" dirty="0">
                <a:ln>
                  <a:noFill/>
                </a:ln>
                <a:effectLst/>
                <a:uLnTx/>
                <a:uFillTx/>
                <a:latin typeface="Arial" panose="020B0604020202020204" pitchFamily="34" charset="0"/>
                <a:cs typeface="Arial" panose="020B0604020202020204" pitchFamily="34" charset="0"/>
              </a:rPr>
              <a:t>5. </a:t>
            </a:r>
            <a:r>
              <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rPr>
              <a:t>Reactions</a:t>
            </a:r>
          </a:p>
          <a:p>
            <a:pPr marL="0" marR="0" indent="0" algn="ctr"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lang="en-US" sz="1200" b="1" dirty="0">
                <a:latin typeface="Arial" panose="020B0604020202020204" pitchFamily="34" charset="0"/>
                <a:cs typeface="Arial" panose="020B0604020202020204" pitchFamily="34" charset="0"/>
              </a:rPr>
              <a:t>(including raise hand)</a:t>
            </a:r>
            <a:endParaRPr kumimoji="0" lang="en-US" sz="12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28" name="Straight Arrow Connector 27">
            <a:extLst>
              <a:ext uri="{FF2B5EF4-FFF2-40B4-BE49-F238E27FC236}">
                <a16:creationId xmlns:a16="http://schemas.microsoft.com/office/drawing/2014/main" id="{C929C933-73F9-42BC-3FFF-425F4BF095ED}"/>
              </a:ext>
            </a:extLst>
          </p:cNvPr>
          <p:cNvCxnSpPr>
            <a:cxnSpLocks/>
          </p:cNvCxnSpPr>
          <p:nvPr/>
        </p:nvCxnSpPr>
        <p:spPr>
          <a:xfrm>
            <a:off x="5308177" y="3781712"/>
            <a:ext cx="0" cy="360040"/>
          </a:xfrm>
          <a:prstGeom prst="straightConnector1">
            <a:avLst/>
          </a:prstGeom>
          <a:ln>
            <a:solidFill>
              <a:schemeClr val="accent1"/>
            </a:solidFill>
            <a:headEnd type="triangle"/>
            <a:tailEnd type="none" w="med" len="med"/>
          </a:ln>
          <a:effectLst/>
        </p:spPr>
        <p:style>
          <a:lnRef idx="2">
            <a:schemeClr val="accent1"/>
          </a:lnRef>
          <a:fillRef idx="0">
            <a:schemeClr val="accent1"/>
          </a:fillRef>
          <a:effectRef idx="1">
            <a:schemeClr val="accent1"/>
          </a:effectRef>
          <a:fontRef idx="minor">
            <a:schemeClr val="tx1"/>
          </a:fontRef>
        </p:style>
      </p:cxnSp>
      <p:pic>
        <p:nvPicPr>
          <p:cNvPr id="29" name="Picture 28">
            <a:extLst>
              <a:ext uri="{FF2B5EF4-FFF2-40B4-BE49-F238E27FC236}">
                <a16:creationId xmlns:a16="http://schemas.microsoft.com/office/drawing/2014/main" id="{F453F556-AFF6-6AFA-65AD-C3AB57B4254C}"/>
              </a:ext>
            </a:extLst>
          </p:cNvPr>
          <p:cNvPicPr>
            <a:picLocks noChangeAspect="1"/>
          </p:cNvPicPr>
          <p:nvPr/>
        </p:nvPicPr>
        <p:blipFill rotWithShape="1">
          <a:blip r:embed="rId3"/>
          <a:srcRect l="1000" t="9948" r="778" b="-2911"/>
          <a:stretch/>
        </p:blipFill>
        <p:spPr>
          <a:xfrm>
            <a:off x="813344" y="3300524"/>
            <a:ext cx="7528531" cy="400242"/>
          </a:xfrm>
          <a:prstGeom prst="rect">
            <a:avLst/>
          </a:prstGeom>
        </p:spPr>
      </p:pic>
      <p:sp>
        <p:nvSpPr>
          <p:cNvPr id="4" name="Footer Placeholder 3">
            <a:extLst>
              <a:ext uri="{FF2B5EF4-FFF2-40B4-BE49-F238E27FC236}">
                <a16:creationId xmlns:a16="http://schemas.microsoft.com/office/drawing/2014/main" id="{25BA1E7D-A4A6-E2B4-043C-933C5A08757C}"/>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797016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4.bp.blogspot.com/_sDIQHm0S64A/TPArDmVjVxI/AAAAAAAAAXU/M8IdITr97fw/s320/cold-turke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4881" y="1384300"/>
            <a:ext cx="2941724" cy="2789435"/>
          </a:xfrm>
          <a:prstGeom prst="rect">
            <a:avLst/>
          </a:prstGeom>
          <a:noFill/>
          <a:ln w="412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100" name="Picture 4" descr="http://ahmadyusrie.files.wordpress.com/2010/01/smoki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395" y="1384300"/>
            <a:ext cx="3278230" cy="2787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bwMode="auto">
          <a:xfrm>
            <a:off x="457200" y="1333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1600">
                <a:solidFill>
                  <a:schemeClr val="bg1"/>
                </a:solidFill>
                <a:latin typeface="Arial" charset="0"/>
                <a:ea typeface="ＭＳ Ｐゴシック" charset="-128"/>
                <a:cs typeface="Arial" charset="0"/>
              </a:defRPr>
            </a:lvl1pPr>
            <a:lvl2pPr marL="742950" indent="-285750">
              <a:spcBef>
                <a:spcPct val="20000"/>
              </a:spcBef>
              <a:buFont typeface="Arial" charset="0"/>
              <a:buChar char="–"/>
              <a:defRPr sz="1600">
                <a:solidFill>
                  <a:schemeClr val="bg1"/>
                </a:solidFill>
                <a:latin typeface="Arial" charset="0"/>
                <a:ea typeface="ＭＳ Ｐゴシック" charset="-128"/>
                <a:cs typeface="Arial" charset="0"/>
              </a:defRPr>
            </a:lvl2pPr>
            <a:lvl3pPr marL="1143000" indent="-228600">
              <a:spcBef>
                <a:spcPct val="20000"/>
              </a:spcBef>
              <a:buFont typeface="Arial" charset="0"/>
              <a:buChar char="•"/>
              <a:defRPr sz="1600">
                <a:solidFill>
                  <a:schemeClr val="bg1"/>
                </a:solidFill>
                <a:latin typeface="Arial" charset="0"/>
                <a:ea typeface="ＭＳ Ｐゴシック" charset="-128"/>
                <a:cs typeface="Arial" charset="0"/>
              </a:defRPr>
            </a:lvl3pPr>
            <a:lvl4pPr marL="1600200" indent="-228600">
              <a:spcBef>
                <a:spcPct val="20000"/>
              </a:spcBef>
              <a:buFont typeface="Arial" charset="0"/>
              <a:buChar char="–"/>
              <a:defRPr sz="1600">
                <a:solidFill>
                  <a:schemeClr val="bg1"/>
                </a:solidFill>
                <a:latin typeface="Arial" charset="0"/>
                <a:ea typeface="ＭＳ Ｐゴシック" charset="-128"/>
                <a:cs typeface="Arial" charset="0"/>
              </a:defRPr>
            </a:lvl4pPr>
            <a:lvl5pPr marL="2057400" indent="-228600">
              <a:spcBef>
                <a:spcPct val="20000"/>
              </a:spcBef>
              <a:buFont typeface="Arial" charset="0"/>
              <a:buChar char="»"/>
              <a:defRPr sz="1600">
                <a:solidFill>
                  <a:schemeClr val="bg1"/>
                </a:solidFill>
                <a:latin typeface="Arial" charset="0"/>
                <a:ea typeface="ＭＳ Ｐゴシック" charset="-128"/>
                <a:cs typeface="Arial" charset="0"/>
              </a:defRPr>
            </a:lvl5pPr>
            <a:lvl6pPr marL="2514600" indent="-2286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6pPr>
            <a:lvl7pPr marL="2971800" indent="-2286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7pPr>
            <a:lvl8pPr marL="3429000" indent="-2286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8pPr>
            <a:lvl9pPr marL="3886200" indent="-2286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9pPr>
          </a:lstStyle>
          <a:p>
            <a:pPr algn="ctr" defTabSz="914400" eaLnBrk="1" hangingPunct="1">
              <a:spcBef>
                <a:spcPct val="0"/>
              </a:spcBef>
              <a:buFontTx/>
              <a:buNone/>
            </a:pPr>
            <a:r>
              <a:rPr lang="en-GB" altLang="en-US" sz="3200" dirty="0">
                <a:solidFill>
                  <a:schemeClr val="accent5">
                    <a:lumMod val="50000"/>
                  </a:schemeClr>
                </a:solidFill>
                <a:latin typeface="Calibri" charset="0"/>
              </a:rPr>
              <a:t>Treating tobacco dependence in</a:t>
            </a:r>
          </a:p>
          <a:p>
            <a:pPr algn="ctr" defTabSz="914400" eaLnBrk="1" hangingPunct="1">
              <a:spcBef>
                <a:spcPct val="0"/>
              </a:spcBef>
              <a:buFontTx/>
              <a:buNone/>
            </a:pPr>
            <a:r>
              <a:rPr lang="en-GB" altLang="en-US" sz="3200" dirty="0">
                <a:solidFill>
                  <a:schemeClr val="accent5">
                    <a:lumMod val="50000"/>
                  </a:schemeClr>
                </a:solidFill>
                <a:latin typeface="Calibri" charset="0"/>
              </a:rPr>
              <a:t> inpatient mental health services </a:t>
            </a:r>
          </a:p>
        </p:txBody>
      </p:sp>
      <p:sp>
        <p:nvSpPr>
          <p:cNvPr id="5" name="TextBox 4"/>
          <p:cNvSpPr txBox="1">
            <a:spLocks noChangeArrowheads="1"/>
          </p:cNvSpPr>
          <p:nvPr/>
        </p:nvSpPr>
        <p:spPr bwMode="auto">
          <a:xfrm>
            <a:off x="0" y="4427259"/>
            <a:ext cx="9144000" cy="2430741"/>
          </a:xfrm>
          <a:prstGeom prst="rect">
            <a:avLst/>
          </a:prstGeom>
          <a:solidFill>
            <a:srgbClr val="002060"/>
          </a:solidFill>
          <a:ln w="9525">
            <a:solidFill>
              <a:schemeClr val="tx1"/>
            </a:solidFill>
            <a:miter lim="800000"/>
            <a:headEnd/>
            <a:tailEnd/>
          </a:ln>
        </p:spPr>
        <p:txBody>
          <a:bodyPr anchor="ctr">
            <a:noAutofit/>
          </a:bodyPr>
          <a:lstStyle>
            <a:lvl1pPr>
              <a:spcBef>
                <a:spcPct val="20000"/>
              </a:spcBef>
              <a:buFont typeface="Arial" charset="0"/>
              <a:buChar char="•"/>
              <a:defRPr sz="1600">
                <a:solidFill>
                  <a:schemeClr val="bg1"/>
                </a:solidFill>
                <a:latin typeface="Arial" charset="0"/>
                <a:ea typeface="ＭＳ Ｐゴシック" charset="-128"/>
                <a:cs typeface="Arial" charset="0"/>
              </a:defRPr>
            </a:lvl1pPr>
            <a:lvl2pPr marL="742950" indent="-285750">
              <a:spcBef>
                <a:spcPct val="20000"/>
              </a:spcBef>
              <a:buFont typeface="Arial" charset="0"/>
              <a:buChar char="–"/>
              <a:defRPr sz="1600">
                <a:solidFill>
                  <a:schemeClr val="bg1"/>
                </a:solidFill>
                <a:latin typeface="Arial" charset="0"/>
                <a:ea typeface="ＭＳ Ｐゴシック" charset="-128"/>
                <a:cs typeface="Arial" charset="0"/>
              </a:defRPr>
            </a:lvl2pPr>
            <a:lvl3pPr marL="1143000" indent="-228600">
              <a:spcBef>
                <a:spcPct val="20000"/>
              </a:spcBef>
              <a:buFont typeface="Arial" charset="0"/>
              <a:buChar char="•"/>
              <a:defRPr sz="1600">
                <a:solidFill>
                  <a:schemeClr val="bg1"/>
                </a:solidFill>
                <a:latin typeface="Arial" charset="0"/>
                <a:ea typeface="ＭＳ Ｐゴシック" charset="-128"/>
                <a:cs typeface="Arial" charset="0"/>
              </a:defRPr>
            </a:lvl3pPr>
            <a:lvl4pPr marL="1600200" indent="-228600">
              <a:spcBef>
                <a:spcPct val="20000"/>
              </a:spcBef>
              <a:buFont typeface="Arial" charset="0"/>
              <a:buChar char="–"/>
              <a:defRPr sz="1600">
                <a:solidFill>
                  <a:schemeClr val="bg1"/>
                </a:solidFill>
                <a:latin typeface="Arial" charset="0"/>
                <a:ea typeface="ＭＳ Ｐゴシック" charset="-128"/>
                <a:cs typeface="Arial" charset="0"/>
              </a:defRPr>
            </a:lvl4pPr>
            <a:lvl5pPr marL="2057400" indent="-228600">
              <a:spcBef>
                <a:spcPct val="20000"/>
              </a:spcBef>
              <a:buFont typeface="Arial" charset="0"/>
              <a:buChar char="»"/>
              <a:defRPr sz="1600">
                <a:solidFill>
                  <a:schemeClr val="bg1"/>
                </a:solidFill>
                <a:latin typeface="Arial" charset="0"/>
                <a:ea typeface="ＭＳ Ｐゴシック" charset="-128"/>
                <a:cs typeface="Arial" charset="0"/>
              </a:defRPr>
            </a:lvl5pPr>
            <a:lvl6pPr marL="2514600" indent="-228600" defTabSz="4572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6pPr>
            <a:lvl7pPr marL="2971800" indent="-228600" defTabSz="4572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7pPr>
            <a:lvl8pPr marL="3429000" indent="-228600" defTabSz="4572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8pPr>
            <a:lvl9pPr marL="3886200" indent="-228600" defTabSz="4572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9pPr>
          </a:lstStyle>
          <a:p>
            <a:pPr marL="708025" indent="-342900">
              <a:spcBef>
                <a:spcPts val="1200"/>
              </a:spcBef>
              <a:spcAft>
                <a:spcPts val="1200"/>
              </a:spcAft>
              <a:buClr>
                <a:schemeClr val="bg1"/>
              </a:buClr>
              <a:buSzPct val="120000"/>
              <a:buFont typeface="Century Gothic" panose="020B0502020202020204" pitchFamily="34" charset="0"/>
              <a:buChar char="■"/>
            </a:pPr>
            <a:r>
              <a:rPr lang="en-GB" altLang="en-US" sz="2200" dirty="0">
                <a:latin typeface="Calibri" charset="0"/>
              </a:rPr>
              <a:t>Patients are forced into nicotine withdrawal several times per day </a:t>
            </a:r>
          </a:p>
          <a:p>
            <a:pPr marL="708025" indent="-342900">
              <a:spcBef>
                <a:spcPct val="0"/>
              </a:spcBef>
              <a:spcAft>
                <a:spcPts val="1200"/>
              </a:spcAft>
              <a:buClr>
                <a:schemeClr val="bg1"/>
              </a:buClr>
              <a:buSzPct val="120000"/>
              <a:buFont typeface="Century Gothic" panose="020B0502020202020204" pitchFamily="34" charset="0"/>
              <a:buChar char="■"/>
            </a:pPr>
            <a:r>
              <a:rPr lang="en-GB" altLang="en-US" sz="2200" dirty="0">
                <a:latin typeface="Calibri" charset="0"/>
              </a:rPr>
              <a:t>Cigarettes used to reward and punish behaviour, e.g. to de-escalate aggression, encourage compliance with medication, attend to personal hygiene, to keep patients occupied</a:t>
            </a:r>
          </a:p>
          <a:p>
            <a:pPr marL="708025" indent="-342900">
              <a:spcBef>
                <a:spcPct val="0"/>
              </a:spcBef>
              <a:spcAft>
                <a:spcPts val="1200"/>
              </a:spcAft>
              <a:buClr>
                <a:schemeClr val="bg1"/>
              </a:buClr>
              <a:buSzPct val="120000"/>
              <a:buFont typeface="Century Gothic" panose="020B0502020202020204" pitchFamily="34" charset="0"/>
              <a:buChar char="■"/>
            </a:pPr>
            <a:r>
              <a:rPr lang="en-GB" altLang="en-US" sz="2200" dirty="0">
                <a:latin typeface="Calibri" charset="0"/>
              </a:rPr>
              <a:t>Use of cigarettes deskills clinicians </a:t>
            </a:r>
            <a:endParaRPr lang="en-GB" altLang="en-US" sz="2000" dirty="0">
              <a:solidFill>
                <a:schemeClr val="tx1"/>
              </a:solidFill>
              <a:latin typeface="Corbe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500"/>
                                        <p:tgtEl>
                                          <p:spTgt spid="41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fade">
                                      <p:cBhvr>
                                        <p:cTn id="17" dur="500"/>
                                        <p:tgtEl>
                                          <p:spTgt spid="409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9E57C-4454-1A52-3E03-DC9C69CBC3B4}"/>
              </a:ext>
            </a:extLst>
          </p:cNvPr>
          <p:cNvSpPr>
            <a:spLocks noGrp="1"/>
          </p:cNvSpPr>
          <p:nvPr>
            <p:ph type="title"/>
          </p:nvPr>
        </p:nvSpPr>
        <p:spPr/>
        <p:txBody>
          <a:bodyPr/>
          <a:lstStyle/>
          <a:p>
            <a:r>
              <a:rPr lang="en-US" dirty="0"/>
              <a:t>Facilitating smoking</a:t>
            </a:r>
          </a:p>
        </p:txBody>
      </p:sp>
      <p:sp>
        <p:nvSpPr>
          <p:cNvPr id="3" name="Text Placeholder 2">
            <a:extLst>
              <a:ext uri="{FF2B5EF4-FFF2-40B4-BE49-F238E27FC236}">
                <a16:creationId xmlns:a16="http://schemas.microsoft.com/office/drawing/2014/main" id="{37019549-5C9B-8150-8E52-10E2B5C6E913}"/>
              </a:ext>
            </a:extLst>
          </p:cNvPr>
          <p:cNvSpPr>
            <a:spLocks noGrp="1"/>
          </p:cNvSpPr>
          <p:nvPr>
            <p:ph type="body" idx="12"/>
          </p:nvPr>
        </p:nvSpPr>
        <p:spPr>
          <a:xfrm>
            <a:off x="571500" y="1620625"/>
            <a:ext cx="7966604" cy="1273404"/>
          </a:xfrm>
        </p:spPr>
        <p:txBody>
          <a:bodyPr/>
          <a:lstStyle/>
          <a:p>
            <a:pPr marL="0" indent="0">
              <a:lnSpc>
                <a:spcPts val="1800"/>
              </a:lnSpc>
              <a:spcBef>
                <a:spcPts val="0"/>
              </a:spcBef>
              <a:buNone/>
            </a:pPr>
            <a:r>
              <a:rPr lang="en-US" sz="1600" b="1" dirty="0"/>
              <a:t>Survey of 67 staff from 25 wards in four hospital sites:</a:t>
            </a:r>
          </a:p>
          <a:p>
            <a:pPr>
              <a:lnSpc>
                <a:spcPts val="1800"/>
              </a:lnSpc>
              <a:spcBef>
                <a:spcPts val="0"/>
              </a:spcBef>
            </a:pPr>
            <a:r>
              <a:rPr lang="en-US" sz="1600" dirty="0"/>
              <a:t>18 wards had designated smoking breaks </a:t>
            </a:r>
          </a:p>
          <a:p>
            <a:pPr>
              <a:lnSpc>
                <a:spcPts val="1800"/>
              </a:lnSpc>
              <a:spcBef>
                <a:spcPts val="0"/>
              </a:spcBef>
            </a:pPr>
            <a:r>
              <a:rPr lang="en-US" sz="1600" dirty="0"/>
              <a:t>Four had 24-hour access to ward gardens to smoke</a:t>
            </a:r>
          </a:p>
          <a:p>
            <a:pPr>
              <a:lnSpc>
                <a:spcPts val="1800"/>
              </a:lnSpc>
              <a:spcBef>
                <a:spcPts val="0"/>
              </a:spcBef>
            </a:pPr>
            <a:r>
              <a:rPr lang="en-US" sz="1600" dirty="0"/>
              <a:t>Three CAMHS wards had no smoking breaks</a:t>
            </a:r>
            <a:r>
              <a:rPr lang="en-US" dirty="0"/>
              <a:t> </a:t>
            </a:r>
          </a:p>
        </p:txBody>
      </p:sp>
      <p:sp>
        <p:nvSpPr>
          <p:cNvPr id="4" name="Footer Placeholder 3">
            <a:extLst>
              <a:ext uri="{FF2B5EF4-FFF2-40B4-BE49-F238E27FC236}">
                <a16:creationId xmlns:a16="http://schemas.microsoft.com/office/drawing/2014/main" id="{2152F02C-176F-4E44-09CD-F45B5F4B232C}"/>
              </a:ext>
            </a:extLst>
          </p:cNvPr>
          <p:cNvSpPr>
            <a:spLocks noGrp="1"/>
          </p:cNvSpPr>
          <p:nvPr>
            <p:ph type="ftr" sz="quarter" idx="3"/>
          </p:nvPr>
        </p:nvSpPr>
        <p:spPr>
          <a:xfrm>
            <a:off x="0" y="5921146"/>
            <a:ext cx="9144000" cy="365125"/>
          </a:xfrm>
        </p:spPr>
        <p:txBody>
          <a:bodyPr/>
          <a:lstStyle/>
          <a:p>
            <a:pPr algn="ctr">
              <a:defRPr/>
            </a:pPr>
            <a:r>
              <a:rPr lang="en-GB" sz="1050" dirty="0">
                <a:latin typeface="+mn-lt"/>
              </a:rPr>
              <a:t>Source: Robson et al. </a:t>
            </a:r>
            <a:r>
              <a:rPr lang="en-CA" sz="1050" dirty="0">
                <a:solidFill>
                  <a:srgbClr val="212121"/>
                </a:solidFill>
                <a:latin typeface="+mn-lt"/>
              </a:rPr>
              <a:t>Time to Smoke: Facilitating Smoking Breaks in Mental Health Inpatient Settings.</a:t>
            </a:r>
            <a:r>
              <a:rPr lang="en-GB" sz="1050" dirty="0">
                <a:latin typeface="+mn-lt"/>
              </a:rPr>
              <a:t> Nicotine Tob Res 2016.</a:t>
            </a:r>
          </a:p>
        </p:txBody>
      </p:sp>
      <p:graphicFrame>
        <p:nvGraphicFramePr>
          <p:cNvPr id="5" name="Group 55">
            <a:extLst>
              <a:ext uri="{FF2B5EF4-FFF2-40B4-BE49-F238E27FC236}">
                <a16:creationId xmlns:a16="http://schemas.microsoft.com/office/drawing/2014/main" id="{04206906-BF78-3D1B-2932-972F6C21BCA4}"/>
              </a:ext>
            </a:extLst>
          </p:cNvPr>
          <p:cNvGraphicFramePr>
            <a:graphicFrameLocks/>
          </p:cNvGraphicFramePr>
          <p:nvPr/>
        </p:nvGraphicFramePr>
        <p:xfrm>
          <a:off x="684214" y="3001412"/>
          <a:ext cx="7762874" cy="1445327"/>
        </p:xfrm>
        <a:graphic>
          <a:graphicData uri="http://schemas.openxmlformats.org/drawingml/2006/table">
            <a:tbl>
              <a:tblPr firstRow="1" bandRow="1">
                <a:tableStyleId>{F5AB1C69-6EDB-4FF4-983F-18BD219EF322}</a:tableStyleId>
              </a:tblPr>
              <a:tblGrid>
                <a:gridCol w="7762874">
                  <a:extLst>
                    <a:ext uri="{9D8B030D-6E8A-4147-A177-3AD203B41FA5}">
                      <a16:colId xmlns:a16="http://schemas.microsoft.com/office/drawing/2014/main" val="20000"/>
                    </a:ext>
                  </a:extLst>
                </a:gridCol>
              </a:tblGrid>
              <a:tr h="407272">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For 18 wards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extLst>
                  <a:ext uri="{0D108BD9-81ED-4DB2-BD59-A6C34878D82A}">
                    <a16:rowId xmlns:a16="http://schemas.microsoft.com/office/drawing/2014/main" val="10000"/>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tab pos="6623050" algn="ctr"/>
                        </a:tabLst>
                        <a:defRPr/>
                      </a:pPr>
                      <a:r>
                        <a:rPr kumimoji="0" lang="en-US" sz="1300" b="1" u="none" strike="noStrike" cap="none" normalizeH="0" baseline="0" dirty="0">
                          <a:ln>
                            <a:noFill/>
                          </a:ln>
                          <a:effectLst/>
                        </a:rPr>
                        <a:t>Average number of smoking breaks/day	</a:t>
                      </a:r>
                      <a:r>
                        <a:rPr kumimoji="0" lang="en-US" sz="1300" b="0" u="none" strike="noStrike" cap="none" normalizeH="0" baseline="0" dirty="0">
                          <a:ln>
                            <a:noFill/>
                          </a:ln>
                          <a:effectLst/>
                        </a:rPr>
                        <a:t>7.6 (SD3.9)</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1"/>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tab pos="6623050" algn="ctr"/>
                        </a:tabLst>
                        <a:defRPr/>
                      </a:pPr>
                      <a:r>
                        <a:rPr kumimoji="0" lang="en-US" sz="1300" b="1" u="none" strike="noStrike" cap="none" normalizeH="0" baseline="0" dirty="0">
                          <a:ln>
                            <a:noFill/>
                          </a:ln>
                          <a:effectLst/>
                        </a:rPr>
                        <a:t>Average length of each smoking break	</a:t>
                      </a:r>
                      <a:r>
                        <a:rPr kumimoji="0" lang="en-US" sz="1300" b="0" u="none" strike="noStrike" cap="none" normalizeH="0" baseline="0" dirty="0">
                          <a:ln>
                            <a:noFill/>
                          </a:ln>
                          <a:effectLst/>
                        </a:rPr>
                        <a:t>19 mins (SD6.3)</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2"/>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tab pos="6620400" algn="ctr"/>
                          <a:tab pos="6624000" algn="ctr"/>
                        </a:tabLst>
                        <a:defRPr/>
                      </a:pPr>
                      <a:r>
                        <a:rPr kumimoji="0" lang="en-US" sz="1300" b="1" u="none" strike="noStrike" cap="none" normalizeH="0" baseline="0" dirty="0">
                          <a:ln>
                            <a:noFill/>
                          </a:ln>
                          <a:effectLst/>
                        </a:rPr>
                        <a:t>Average clinical time supervising smoking per day	</a:t>
                      </a:r>
                      <a:r>
                        <a:rPr kumimoji="0" lang="en-US" sz="1300" b="0" u="none" strike="noStrike" cap="none" normalizeH="0" baseline="0" dirty="0">
                          <a:ln>
                            <a:noFill/>
                          </a:ln>
                          <a:effectLst/>
                        </a:rPr>
                        <a:t>2.23 hours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bl>
          </a:graphicData>
        </a:graphic>
      </p:graphicFrame>
      <p:graphicFrame>
        <p:nvGraphicFramePr>
          <p:cNvPr id="8" name="Group 55">
            <a:extLst>
              <a:ext uri="{FF2B5EF4-FFF2-40B4-BE49-F238E27FC236}">
                <a16:creationId xmlns:a16="http://schemas.microsoft.com/office/drawing/2014/main" id="{78AF8C8B-3979-FBFA-572E-892FC604595F}"/>
              </a:ext>
            </a:extLst>
          </p:cNvPr>
          <p:cNvGraphicFramePr>
            <a:graphicFrameLocks/>
          </p:cNvGraphicFramePr>
          <p:nvPr>
            <p:extLst>
              <p:ext uri="{D42A27DB-BD31-4B8C-83A1-F6EECF244321}">
                <p14:modId xmlns:p14="http://schemas.microsoft.com/office/powerpoint/2010/main" val="131518117"/>
              </p:ext>
            </p:extLst>
          </p:nvPr>
        </p:nvGraphicFramePr>
        <p:xfrm>
          <a:off x="684214" y="4726520"/>
          <a:ext cx="7762874" cy="1097408"/>
        </p:xfrm>
        <a:graphic>
          <a:graphicData uri="http://schemas.openxmlformats.org/drawingml/2006/table">
            <a:tbl>
              <a:tblPr firstRow="1" bandRow="1">
                <a:tableStyleId>{F5AB1C69-6EDB-4FF4-983F-18BD219EF322}</a:tableStyleId>
              </a:tblPr>
              <a:tblGrid>
                <a:gridCol w="3493785">
                  <a:extLst>
                    <a:ext uri="{9D8B030D-6E8A-4147-A177-3AD203B41FA5}">
                      <a16:colId xmlns:a16="http://schemas.microsoft.com/office/drawing/2014/main" val="20000"/>
                    </a:ext>
                  </a:extLst>
                </a:gridCol>
                <a:gridCol w="2216643">
                  <a:extLst>
                    <a:ext uri="{9D8B030D-6E8A-4147-A177-3AD203B41FA5}">
                      <a16:colId xmlns:a16="http://schemas.microsoft.com/office/drawing/2014/main" val="20001"/>
                    </a:ext>
                  </a:extLst>
                </a:gridCol>
                <a:gridCol w="2052446">
                  <a:extLst>
                    <a:ext uri="{9D8B030D-6E8A-4147-A177-3AD203B41FA5}">
                      <a16:colId xmlns:a16="http://schemas.microsoft.com/office/drawing/2014/main" val="20002"/>
                    </a:ext>
                  </a:extLst>
                </a:gridCol>
              </a:tblGrid>
              <a:tr h="407272">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18 wards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Unit costs (Other staff)</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Unit costs (Nurse)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extLst>
                  <a:ext uri="{0D108BD9-81ED-4DB2-BD59-A6C34878D82A}">
                    <a16:rowId xmlns:a16="http://schemas.microsoft.com/office/drawing/2014/main" val="10000"/>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One day (45 hours)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£18,945</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£90,214</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1"/>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One year (16,235 hours)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£340,941</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£1,632,531</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2"/>
                  </a:ext>
                </a:extLst>
              </a:tr>
            </a:tbl>
          </a:graphicData>
        </a:graphic>
      </p:graphicFrame>
      <p:sp>
        <p:nvSpPr>
          <p:cNvPr id="6" name="Footer Placeholder 3">
            <a:extLst>
              <a:ext uri="{FF2B5EF4-FFF2-40B4-BE49-F238E27FC236}">
                <a16:creationId xmlns:a16="http://schemas.microsoft.com/office/drawing/2014/main" id="{537482B8-DAA0-A67A-CB0D-FB1FA5B1908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683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500"/>
                            </p:stCondLst>
                            <p:childTnLst>
                              <p:par>
                                <p:cTn id="31" presetID="10" presetClass="entr" presetSubtype="0" fill="hold" grpId="0" nodeType="afterEffect">
                                  <p:stCondLst>
                                    <p:cond delay="50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0CA92206-A922-AB9B-E4F9-A2B321356414}"/>
              </a:ext>
            </a:extLst>
          </p:cNvPr>
          <p:cNvSpPr txBox="1">
            <a:spLocks/>
          </p:cNvSpPr>
          <p:nvPr/>
        </p:nvSpPr>
        <p:spPr>
          <a:xfrm>
            <a:off x="571500" y="5410990"/>
            <a:ext cx="7966604" cy="527356"/>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None/>
            </a:pP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www.youtube.com/watch?v=NVAIW6nC37Q</a:t>
            </a:r>
          </a:p>
        </p:txBody>
      </p:sp>
      <p:pic>
        <p:nvPicPr>
          <p:cNvPr id="8" name="Picture 7">
            <a:extLst>
              <a:ext uri="{FF2B5EF4-FFF2-40B4-BE49-F238E27FC236}">
                <a16:creationId xmlns:a16="http://schemas.microsoft.com/office/drawing/2014/main" id="{A1CDF834-C70D-9BC1-6294-5C90471BC721}"/>
              </a:ext>
            </a:extLst>
          </p:cNvPr>
          <p:cNvPicPr>
            <a:picLocks noChangeAspect="1"/>
          </p:cNvPicPr>
          <p:nvPr/>
        </p:nvPicPr>
        <p:blipFill rotWithShape="1">
          <a:blip r:embed="rId3"/>
          <a:srcRect l="13994" t="7654" r="11157" b="13951"/>
          <a:stretch/>
        </p:blipFill>
        <p:spPr>
          <a:xfrm>
            <a:off x="0" y="1699260"/>
            <a:ext cx="3963914" cy="3474720"/>
          </a:xfrm>
          <a:prstGeom prst="rect">
            <a:avLst/>
          </a:prstGeom>
        </p:spPr>
      </p:pic>
      <p:sp>
        <p:nvSpPr>
          <p:cNvPr id="9" name="box">
            <a:extLst>
              <a:ext uri="{FF2B5EF4-FFF2-40B4-BE49-F238E27FC236}">
                <a16:creationId xmlns:a16="http://schemas.microsoft.com/office/drawing/2014/main" id="{F64D4103-123E-3AEE-1BC9-5EDBC429C1DB}"/>
              </a:ext>
            </a:extLst>
          </p:cNvPr>
          <p:cNvSpPr txBox="1">
            <a:spLocks/>
          </p:cNvSpPr>
          <p:nvPr/>
        </p:nvSpPr>
        <p:spPr bwMode="auto">
          <a:xfrm>
            <a:off x="3967618" y="1691640"/>
            <a:ext cx="5176382" cy="3474720"/>
          </a:xfrm>
          <a:prstGeom prst="rect">
            <a:avLst/>
          </a:prstGeom>
          <a:gradFill>
            <a:gsLst>
              <a:gs pos="0">
                <a:schemeClr val="accent2"/>
              </a:gs>
              <a:gs pos="100000">
                <a:schemeClr val="accent4"/>
              </a:gs>
            </a:gsLst>
            <a:lin ang="5400000" scaled="0"/>
          </a:gradFill>
          <a:ln w="9525">
            <a:noFill/>
            <a:miter lim="800000"/>
            <a:headEnd/>
            <a:tailEnd/>
          </a:ln>
          <a:effectLst/>
        </p:spPr>
        <p:txBody>
          <a:bodyPr vert="horz" wrap="square" lIns="432000" tIns="180000" rIns="251999" bIns="36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9525">
              <a:lnSpc>
                <a:spcPts val="3200"/>
              </a:lnSpc>
              <a:buNone/>
            </a:pPr>
            <a:r>
              <a:rPr lang="en-US" sz="3000" b="1" dirty="0">
                <a:solidFill>
                  <a:schemeClr val="bg1"/>
                </a:solidFill>
                <a:latin typeface="Arial" panose="020B0604020202020204" pitchFamily="34" charset="0"/>
                <a:cs typeface="Arial" panose="020B0604020202020204" pitchFamily="34" charset="0"/>
              </a:rPr>
              <a:t>Paul’s story</a:t>
            </a:r>
          </a:p>
          <a:p>
            <a:pPr marL="9525" indent="-9525">
              <a:lnSpc>
                <a:spcPts val="3000"/>
              </a:lnSpc>
              <a:buNone/>
            </a:pPr>
            <a:r>
              <a:rPr lang="en-US" sz="2000" dirty="0">
                <a:solidFill>
                  <a:schemeClr val="bg1"/>
                </a:solidFill>
                <a:latin typeface="Arial" panose="020B0604020202020204" pitchFamily="34" charset="0"/>
                <a:cs typeface="Arial" panose="020B0604020202020204" pitchFamily="34" charset="0"/>
              </a:rPr>
              <a:t>Stopping smoking while dealing </a:t>
            </a:r>
            <a:br>
              <a:rPr lang="en-US" sz="2000" dirty="0">
                <a:solidFill>
                  <a:schemeClr val="bg1"/>
                </a:solidFill>
                <a:latin typeface="Arial" panose="020B0604020202020204" pitchFamily="34" charset="0"/>
                <a:cs typeface="Arial" panose="020B0604020202020204" pitchFamily="34" charset="0"/>
              </a:rPr>
            </a:br>
            <a:r>
              <a:rPr lang="en-US" sz="2000" dirty="0">
                <a:solidFill>
                  <a:schemeClr val="bg1"/>
                </a:solidFill>
                <a:latin typeface="Arial" panose="020B0604020202020204" pitchFamily="34" charset="0"/>
                <a:cs typeface="Arial" panose="020B0604020202020204" pitchFamily="34" charset="0"/>
              </a:rPr>
              <a:t>with a mental health condition</a:t>
            </a:r>
          </a:p>
        </p:txBody>
      </p:sp>
    </p:spTree>
    <p:extLst>
      <p:ext uri="{BB962C8B-B14F-4D97-AF65-F5344CB8AC3E}">
        <p14:creationId xmlns:p14="http://schemas.microsoft.com/office/powerpoint/2010/main" val="1087600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3D87A-DC75-C0AF-4BE1-1D54395BF9F4}"/>
              </a:ext>
            </a:extLst>
          </p:cNvPr>
          <p:cNvSpPr>
            <a:spLocks noGrp="1"/>
          </p:cNvSpPr>
          <p:nvPr>
            <p:ph type="title"/>
          </p:nvPr>
        </p:nvSpPr>
        <p:spPr/>
        <p:txBody>
          <a:bodyPr/>
          <a:lstStyle/>
          <a:p>
            <a:r>
              <a:rPr lang="en-US" b="1" dirty="0"/>
              <a:t>Paul’s story:</a:t>
            </a:r>
            <a:r>
              <a:rPr lang="en-US" dirty="0"/>
              <a:t> Stopping smoking </a:t>
            </a:r>
            <a:br>
              <a:rPr lang="en-US" dirty="0"/>
            </a:br>
            <a:r>
              <a:rPr lang="en-US" dirty="0"/>
              <a:t>while dealing with a mental health condition</a:t>
            </a:r>
          </a:p>
        </p:txBody>
      </p:sp>
      <p:pic>
        <p:nvPicPr>
          <p:cNvPr id="3" name="ASH paul's story.m4v" descr="ASH paul's story.m4v">
            <a:hlinkClick r:id="" action="ppaction://media"/>
            <a:extLst>
              <a:ext uri="{FF2B5EF4-FFF2-40B4-BE49-F238E27FC236}">
                <a16:creationId xmlns:a16="http://schemas.microsoft.com/office/drawing/2014/main" id="{0A93CBFC-0E43-8302-D699-36C14F6DA3A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85750" y="1343294"/>
            <a:ext cx="8572500" cy="4817566"/>
          </a:xfrm>
          <a:prstGeom prst="rect">
            <a:avLst/>
          </a:prstGeom>
        </p:spPr>
      </p:pic>
    </p:spTree>
    <p:extLst>
      <p:ext uri="{BB962C8B-B14F-4D97-AF65-F5344CB8AC3E}">
        <p14:creationId xmlns:p14="http://schemas.microsoft.com/office/powerpoint/2010/main" val="1988779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4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6E56A7-D0BC-0EAB-D2AE-D1A56EDD3208}"/>
              </a:ext>
            </a:extLst>
          </p:cNvPr>
          <p:cNvSpPr>
            <a:spLocks noGrp="1"/>
          </p:cNvSpPr>
          <p:nvPr>
            <p:ph type="body" sz="quarter" idx="10"/>
          </p:nvPr>
        </p:nvSpPr>
        <p:spPr/>
        <p:txBody>
          <a:bodyPr/>
          <a:lstStyle/>
          <a:p>
            <a:r>
              <a:rPr lang="en-US" dirty="0"/>
              <a:t>Understanding tobacco dependence in people with SMI</a:t>
            </a:r>
          </a:p>
        </p:txBody>
      </p:sp>
    </p:spTree>
    <p:extLst>
      <p:ext uri="{BB962C8B-B14F-4D97-AF65-F5344CB8AC3E}">
        <p14:creationId xmlns:p14="http://schemas.microsoft.com/office/powerpoint/2010/main" val="1494742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B1C4A9-54EC-445B-18C8-C37550F1FB7A}"/>
              </a:ext>
            </a:extLst>
          </p:cNvPr>
          <p:cNvPicPr>
            <a:picLocks noChangeAspect="1"/>
          </p:cNvPicPr>
          <p:nvPr/>
        </p:nvPicPr>
        <p:blipFill rotWithShape="1">
          <a:blip r:embed="rId3">
            <a:alphaModFix amt="50000"/>
          </a:blip>
          <a:srcRect t="8865" b="-1"/>
          <a:stretch/>
        </p:blipFill>
        <p:spPr>
          <a:xfrm>
            <a:off x="-19051" y="41016"/>
            <a:ext cx="9163051" cy="6292424"/>
          </a:xfrm>
          <a:prstGeom prst="rect">
            <a:avLst/>
          </a:prstGeom>
        </p:spPr>
      </p:pic>
      <p:sp>
        <p:nvSpPr>
          <p:cNvPr id="10" name="Rectangle 9">
            <a:extLst>
              <a:ext uri="{FF2B5EF4-FFF2-40B4-BE49-F238E27FC236}">
                <a16:creationId xmlns:a16="http://schemas.microsoft.com/office/drawing/2014/main" id="{E7694CB5-B564-6F9D-B233-49B72B56B2E8}"/>
              </a:ext>
            </a:extLst>
          </p:cNvPr>
          <p:cNvSpPr/>
          <p:nvPr/>
        </p:nvSpPr>
        <p:spPr>
          <a:xfrm rot="10800000">
            <a:off x="-19051" y="-1321"/>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a:extLst>
              <a:ext uri="{FF2B5EF4-FFF2-40B4-BE49-F238E27FC236}">
                <a16:creationId xmlns:a16="http://schemas.microsoft.com/office/drawing/2014/main" id="{BCBD58D3-8C3E-D63C-762F-B4EBE867AC69}"/>
              </a:ext>
            </a:extLst>
          </p:cNvPr>
          <p:cNvSpPr>
            <a:spLocks noGrp="1"/>
          </p:cNvSpPr>
          <p:nvPr>
            <p:ph type="title"/>
          </p:nvPr>
        </p:nvSpPr>
        <p:spPr/>
        <p:txBody>
          <a:bodyPr/>
          <a:lstStyle/>
          <a:p>
            <a:r>
              <a:rPr lang="en-US" dirty="0"/>
              <a:t>What is tobacco dependence?</a:t>
            </a:r>
          </a:p>
        </p:txBody>
      </p:sp>
      <p:sp>
        <p:nvSpPr>
          <p:cNvPr id="3" name="Text Placeholder 2">
            <a:extLst>
              <a:ext uri="{FF2B5EF4-FFF2-40B4-BE49-F238E27FC236}">
                <a16:creationId xmlns:a16="http://schemas.microsoft.com/office/drawing/2014/main" id="{D27AEEE6-4D00-029D-53A3-86BE8ED873EB}"/>
              </a:ext>
            </a:extLst>
          </p:cNvPr>
          <p:cNvSpPr>
            <a:spLocks noGrp="1"/>
          </p:cNvSpPr>
          <p:nvPr>
            <p:ph type="body" idx="12"/>
          </p:nvPr>
        </p:nvSpPr>
        <p:spPr/>
        <p:txBody>
          <a:bodyPr/>
          <a:lstStyle/>
          <a:p>
            <a:pPr marL="0" indent="0">
              <a:lnSpc>
                <a:spcPts val="3500"/>
              </a:lnSpc>
              <a:spcAft>
                <a:spcPts val="1500"/>
              </a:spcAft>
              <a:buNone/>
            </a:pPr>
            <a:r>
              <a:rPr lang="en-US" sz="2200" b="1" dirty="0"/>
              <a:t>Addictions are activities that are given an unhealthy </a:t>
            </a:r>
            <a:br>
              <a:rPr lang="en-US" sz="2200" b="1" dirty="0"/>
            </a:br>
            <a:r>
              <a:rPr lang="en-US" sz="2200" b="1" dirty="0"/>
              <a:t>priority because of a disordered motivational system</a:t>
            </a:r>
          </a:p>
          <a:p>
            <a:pPr marL="0" indent="0">
              <a:lnSpc>
                <a:spcPts val="3500"/>
              </a:lnSpc>
              <a:spcAft>
                <a:spcPts val="1500"/>
              </a:spcAft>
              <a:buNone/>
            </a:pPr>
            <a:r>
              <a:rPr lang="en-US" sz="2200" b="1" i="1" dirty="0">
                <a:solidFill>
                  <a:schemeClr val="accent1"/>
                </a:solidFill>
              </a:rPr>
              <a:t>“Nicotine delivered through tobacco smoke </a:t>
            </a:r>
            <a:br>
              <a:rPr lang="en-US" sz="2200" b="1" i="1" dirty="0">
                <a:solidFill>
                  <a:schemeClr val="accent1"/>
                </a:solidFill>
              </a:rPr>
            </a:br>
            <a:r>
              <a:rPr lang="en-US" sz="2200" b="1" i="1" dirty="0">
                <a:solidFill>
                  <a:schemeClr val="accent1"/>
                </a:solidFill>
              </a:rPr>
              <a:t>should be regarded as an addictive drug, and </a:t>
            </a:r>
            <a:br>
              <a:rPr lang="en-US" sz="2200" b="1" i="1" dirty="0">
                <a:solidFill>
                  <a:schemeClr val="accent1"/>
                </a:solidFill>
              </a:rPr>
            </a:br>
            <a:r>
              <a:rPr lang="en-US" sz="2200" b="1" i="1" dirty="0">
                <a:solidFill>
                  <a:schemeClr val="accent1"/>
                </a:solidFill>
              </a:rPr>
              <a:t>tobacco use the means of self-administration”</a:t>
            </a:r>
          </a:p>
        </p:txBody>
      </p:sp>
      <p:sp>
        <p:nvSpPr>
          <p:cNvPr id="6" name="Footer Placeholder 3">
            <a:extLst>
              <a:ext uri="{FF2B5EF4-FFF2-40B4-BE49-F238E27FC236}">
                <a16:creationId xmlns:a16="http://schemas.microsoft.com/office/drawing/2014/main" id="{21C07431-BE2D-6F27-BA6B-28EA10D7DE00}"/>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8811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1444B4-211F-DAA8-B557-CD5397F0E14D}"/>
              </a:ext>
            </a:extLst>
          </p:cNvPr>
          <p:cNvSpPr txBox="1">
            <a:spLocks/>
          </p:cNvSpPr>
          <p:nvPr/>
        </p:nvSpPr>
        <p:spPr>
          <a:xfrm>
            <a:off x="0" y="287617"/>
            <a:ext cx="914400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1500"/>
              </a:spcAft>
              <a:buFont typeface="Lucida Grande" panose="020B0600040502020204" pitchFamily="34" charset="0"/>
              <a:buNone/>
            </a:pPr>
            <a:r>
              <a:rPr lang="en-US" sz="3000" b="1" dirty="0">
                <a:solidFill>
                  <a:schemeClr val="bg1"/>
                </a:solidFill>
              </a:rPr>
              <a:t>Engineered to rapidly deliver nicotine</a:t>
            </a:r>
            <a:endParaRPr lang="en-US" sz="2000" b="1" dirty="0">
              <a:solidFill>
                <a:schemeClr val="bg1"/>
              </a:solidFill>
            </a:endParaRPr>
          </a:p>
        </p:txBody>
      </p:sp>
      <p:sp>
        <p:nvSpPr>
          <p:cNvPr id="5" name="Text Placeholder 2">
            <a:extLst>
              <a:ext uri="{FF2B5EF4-FFF2-40B4-BE49-F238E27FC236}">
                <a16:creationId xmlns:a16="http://schemas.microsoft.com/office/drawing/2014/main" id="{D9B08FA7-DCD5-C87B-A9BD-6A3D71435401}"/>
              </a:ext>
            </a:extLst>
          </p:cNvPr>
          <p:cNvSpPr txBox="1">
            <a:spLocks/>
          </p:cNvSpPr>
          <p:nvPr/>
        </p:nvSpPr>
        <p:spPr>
          <a:xfrm>
            <a:off x="0" y="5199796"/>
            <a:ext cx="914400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300"/>
              </a:spcAft>
              <a:buFont typeface="Lucida Grande" panose="020B0600040502020204" pitchFamily="34" charset="0"/>
              <a:buNone/>
            </a:pPr>
            <a:r>
              <a:rPr lang="en-US" sz="2000" dirty="0">
                <a:solidFill>
                  <a:schemeClr val="bg1"/>
                </a:solidFill>
              </a:rPr>
              <a:t>*Nicotine </a:t>
            </a:r>
            <a:r>
              <a:rPr lang="en-US" sz="2000" dirty="0">
                <a:solidFill>
                  <a:schemeClr val="accent3"/>
                </a:solidFill>
              </a:rPr>
              <a:t>– Addictive but not harmful    </a:t>
            </a:r>
          </a:p>
          <a:p>
            <a:pPr marL="0" indent="0" algn="ctr">
              <a:lnSpc>
                <a:spcPts val="3500"/>
              </a:lnSpc>
              <a:spcAft>
                <a:spcPts val="300"/>
              </a:spcAft>
              <a:buFont typeface="Lucida Grande" panose="020B0600040502020204" pitchFamily="34" charset="0"/>
              <a:buNone/>
            </a:pPr>
            <a:r>
              <a:rPr lang="en-US" sz="2000" dirty="0">
                <a:solidFill>
                  <a:schemeClr val="bg1"/>
                </a:solidFill>
              </a:rPr>
              <a:t>*Carbon monoxide – *Tar</a:t>
            </a:r>
          </a:p>
        </p:txBody>
      </p:sp>
      <p:sp>
        <p:nvSpPr>
          <p:cNvPr id="8" name="TextBox 7">
            <a:extLst>
              <a:ext uri="{FF2B5EF4-FFF2-40B4-BE49-F238E27FC236}">
                <a16:creationId xmlns:a16="http://schemas.microsoft.com/office/drawing/2014/main" id="{FECDBF2F-D60C-323D-C9B1-ABD8000E3134}"/>
              </a:ext>
            </a:extLst>
          </p:cNvPr>
          <p:cNvSpPr txBox="1"/>
          <p:nvPr/>
        </p:nvSpPr>
        <p:spPr bwMode="auto">
          <a:xfrm>
            <a:off x="1458549" y="1442189"/>
            <a:ext cx="6226902" cy="462004"/>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400"/>
              </a:lnSpc>
              <a:spcBef>
                <a:spcPts val="1100"/>
              </a:spcBef>
              <a:spcAft>
                <a:spcPts val="500"/>
              </a:spcAft>
              <a:buClr>
                <a:srgbClr val="C10C21"/>
              </a:buClr>
              <a:buSzTx/>
              <a:buFont typeface="Lucida Grande" pitchFamily="-109" charset="0"/>
              <a:buNone/>
              <a:tabLst/>
            </a:pPr>
            <a:r>
              <a:rPr kumimoji="0" lang="en-US" sz="2200" i="0" u="none" strike="noStrike" kern="1200" cap="none" spc="0" normalizeH="0" baseline="0" noProof="0" dirty="0">
                <a:ln>
                  <a:noFill/>
                </a:ln>
                <a:solidFill>
                  <a:schemeClr val="accent3"/>
                </a:solidFill>
                <a:effectLst/>
                <a:uLnTx/>
                <a:uFillTx/>
                <a:latin typeface="+mn-lt"/>
                <a:ea typeface="Geneva" pitchFamily="-109" charset="0"/>
                <a:cs typeface="Geneva" pitchFamily="-109" charset="0"/>
              </a:rPr>
              <a:t>Cigarette ingredients include:</a:t>
            </a:r>
          </a:p>
          <a:p>
            <a:pPr marL="0" marR="0" indent="0" algn="ctr" defTabSz="457200" rtl="0" eaLnBrk="1" fontAlgn="base" latinLnBrk="0" hangingPunct="1">
              <a:lnSpc>
                <a:spcPts val="1400"/>
              </a:lnSpc>
              <a:spcBef>
                <a:spcPts val="1100"/>
              </a:spcBef>
              <a:spcAft>
                <a:spcPts val="500"/>
              </a:spcAft>
              <a:buClr>
                <a:srgbClr val="C10C21"/>
              </a:buClr>
              <a:buSzTx/>
              <a:buFont typeface="Lucida Grande" pitchFamily="-109" charset="0"/>
              <a:buNone/>
              <a:tabLst/>
            </a:pPr>
            <a:r>
              <a:rPr lang="en-US" sz="2000" b="1" dirty="0">
                <a:solidFill>
                  <a:schemeClr val="accent3"/>
                </a:solidFill>
                <a:latin typeface="+mn-lt"/>
              </a:rPr>
              <a:t>5000+ </a:t>
            </a:r>
            <a:r>
              <a:rPr lang="en-US" sz="2000" dirty="0">
                <a:solidFill>
                  <a:schemeClr val="bg1"/>
                </a:solidFill>
                <a:latin typeface="+mn-lt"/>
              </a:rPr>
              <a:t>toxins and other chemicals, </a:t>
            </a:r>
            <a:r>
              <a:rPr kumimoji="0" lang="en-US" sz="2000" b="1" i="0" u="none" strike="noStrike" kern="1200" cap="none" spc="0" normalizeH="0" baseline="0" noProof="0" dirty="0">
                <a:ln>
                  <a:noFill/>
                </a:ln>
                <a:solidFill>
                  <a:schemeClr val="accent3"/>
                </a:solidFill>
                <a:effectLst/>
                <a:uLnTx/>
                <a:uFillTx/>
                <a:latin typeface="+mn-lt"/>
                <a:ea typeface="Geneva" pitchFamily="-109" charset="0"/>
                <a:cs typeface="Geneva" pitchFamily="-109" charset="0"/>
              </a:rPr>
              <a:t>69</a:t>
            </a:r>
            <a:r>
              <a:rPr kumimoji="0" lang="en-US" sz="2000" i="0" u="none" strike="noStrike" kern="1200" cap="none" spc="0" normalizeH="0" baseline="0" noProof="0" dirty="0">
                <a:ln>
                  <a:noFill/>
                </a:ln>
                <a:solidFill>
                  <a:schemeClr val="accent5"/>
                </a:solidFill>
                <a:effectLst/>
                <a:uLnTx/>
                <a:uFillTx/>
                <a:latin typeface="+mn-lt"/>
                <a:ea typeface="Geneva" pitchFamily="-109" charset="0"/>
                <a:cs typeface="Geneva" pitchFamily="-109" charset="0"/>
              </a:rPr>
              <a:t> </a:t>
            </a:r>
            <a:r>
              <a:rPr kumimoji="0" lang="en-US" sz="20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cancer causing</a:t>
            </a:r>
          </a:p>
        </p:txBody>
      </p:sp>
      <p:sp>
        <p:nvSpPr>
          <p:cNvPr id="6" name="TextBox 5">
            <a:extLst>
              <a:ext uri="{FF2B5EF4-FFF2-40B4-BE49-F238E27FC236}">
                <a16:creationId xmlns:a16="http://schemas.microsoft.com/office/drawing/2014/main" id="{41E7E12E-1DD4-ED3B-C04E-F8DB6993E5A1}"/>
              </a:ext>
            </a:extLst>
          </p:cNvPr>
          <p:cNvSpPr txBox="1"/>
          <p:nvPr/>
        </p:nvSpPr>
        <p:spPr bwMode="auto">
          <a:xfrm>
            <a:off x="9384224" y="3142815"/>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7" name="TextBox 6">
            <a:extLst>
              <a:ext uri="{FF2B5EF4-FFF2-40B4-BE49-F238E27FC236}">
                <a16:creationId xmlns:a16="http://schemas.microsoft.com/office/drawing/2014/main" id="{CC8A2E4C-CDB9-8837-2513-94B5C6BD07D9}"/>
              </a:ext>
            </a:extLst>
          </p:cNvPr>
          <p:cNvSpPr txBox="1"/>
          <p:nvPr/>
        </p:nvSpPr>
        <p:spPr bwMode="auto">
          <a:xfrm>
            <a:off x="3240767" y="2535135"/>
            <a:ext cx="964299"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Lead</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T</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oxic metal</a:t>
            </a:r>
          </a:p>
        </p:txBody>
      </p:sp>
      <p:sp>
        <p:nvSpPr>
          <p:cNvPr id="9" name="TextBox 8">
            <a:extLst>
              <a:ext uri="{FF2B5EF4-FFF2-40B4-BE49-F238E27FC236}">
                <a16:creationId xmlns:a16="http://schemas.microsoft.com/office/drawing/2014/main" id="{574D97D9-46B2-EF37-AC18-484A51BDAA04}"/>
              </a:ext>
            </a:extLst>
          </p:cNvPr>
          <p:cNvSpPr txBox="1"/>
          <p:nvPr/>
        </p:nvSpPr>
        <p:spPr bwMode="auto">
          <a:xfrm>
            <a:off x="4663891" y="2535135"/>
            <a:ext cx="1665543"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Formaldehyde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C</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arcinogenic chemical</a:t>
            </a:r>
          </a:p>
        </p:txBody>
      </p:sp>
      <p:sp>
        <p:nvSpPr>
          <p:cNvPr id="10" name="TextBox 9">
            <a:extLst>
              <a:ext uri="{FF2B5EF4-FFF2-40B4-BE49-F238E27FC236}">
                <a16:creationId xmlns:a16="http://schemas.microsoft.com/office/drawing/2014/main" id="{B716E5D5-1D4E-E8F2-2141-3B732F3173AF}"/>
              </a:ext>
            </a:extLst>
          </p:cNvPr>
          <p:cNvSpPr txBox="1"/>
          <p:nvPr/>
        </p:nvSpPr>
        <p:spPr bwMode="auto">
          <a:xfrm>
            <a:off x="6788256" y="2535135"/>
            <a:ext cx="1472340"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Carbon monoxide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P</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oisonous gas</a:t>
            </a:r>
          </a:p>
        </p:txBody>
      </p:sp>
      <p:sp>
        <p:nvSpPr>
          <p:cNvPr id="11" name="TextBox 10">
            <a:extLst>
              <a:ext uri="{FF2B5EF4-FFF2-40B4-BE49-F238E27FC236}">
                <a16:creationId xmlns:a16="http://schemas.microsoft.com/office/drawing/2014/main" id="{67C82720-CA2B-6578-5ADA-B82E10C0A0CF}"/>
              </a:ext>
            </a:extLst>
          </p:cNvPr>
          <p:cNvSpPr txBox="1"/>
          <p:nvPr/>
        </p:nvSpPr>
        <p:spPr bwMode="auto">
          <a:xfrm>
            <a:off x="973511" y="4377877"/>
            <a:ext cx="1794121"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Benzene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C</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arcinogenic chemical</a:t>
            </a:r>
          </a:p>
        </p:txBody>
      </p:sp>
      <p:sp>
        <p:nvSpPr>
          <p:cNvPr id="12" name="TextBox 11">
            <a:extLst>
              <a:ext uri="{FF2B5EF4-FFF2-40B4-BE49-F238E27FC236}">
                <a16:creationId xmlns:a16="http://schemas.microsoft.com/office/drawing/2014/main" id="{723139A4-4E7A-0F58-3EDC-1CDB478EDBEF}"/>
              </a:ext>
            </a:extLst>
          </p:cNvPr>
          <p:cNvSpPr txBox="1"/>
          <p:nvPr/>
        </p:nvSpPr>
        <p:spPr bwMode="auto">
          <a:xfrm>
            <a:off x="3240768" y="4370128"/>
            <a:ext cx="874031"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Arsenic</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T</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oxic metal</a:t>
            </a:r>
          </a:p>
        </p:txBody>
      </p:sp>
      <p:sp>
        <p:nvSpPr>
          <p:cNvPr id="13" name="TextBox 12">
            <a:extLst>
              <a:ext uri="{FF2B5EF4-FFF2-40B4-BE49-F238E27FC236}">
                <a16:creationId xmlns:a16="http://schemas.microsoft.com/office/drawing/2014/main" id="{1B3F28F7-115E-7924-AECC-400FB7B7B3CA}"/>
              </a:ext>
            </a:extLst>
          </p:cNvPr>
          <p:cNvSpPr txBox="1"/>
          <p:nvPr/>
        </p:nvSpPr>
        <p:spPr bwMode="auto">
          <a:xfrm>
            <a:off x="4663891" y="4370128"/>
            <a:ext cx="1510560"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Hydrogen cyanide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P</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oisonous gas</a:t>
            </a:r>
          </a:p>
        </p:txBody>
      </p:sp>
      <p:sp>
        <p:nvSpPr>
          <p:cNvPr id="14" name="TextBox 13">
            <a:extLst>
              <a:ext uri="{FF2B5EF4-FFF2-40B4-BE49-F238E27FC236}">
                <a16:creationId xmlns:a16="http://schemas.microsoft.com/office/drawing/2014/main" id="{C67C139E-A9FA-F5B3-834F-987946F73336}"/>
              </a:ext>
            </a:extLst>
          </p:cNvPr>
          <p:cNvSpPr txBox="1"/>
          <p:nvPr/>
        </p:nvSpPr>
        <p:spPr bwMode="auto">
          <a:xfrm>
            <a:off x="6788256" y="4370128"/>
            <a:ext cx="1389982"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Nicotine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A</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ddictive chemical</a:t>
            </a:r>
          </a:p>
        </p:txBody>
      </p:sp>
      <p:cxnSp>
        <p:nvCxnSpPr>
          <p:cNvPr id="16" name="Straight Connector 15">
            <a:extLst>
              <a:ext uri="{FF2B5EF4-FFF2-40B4-BE49-F238E27FC236}">
                <a16:creationId xmlns:a16="http://schemas.microsoft.com/office/drawing/2014/main" id="{EC62F95A-704C-02C7-AF75-79D283153CB5}"/>
              </a:ext>
            </a:extLst>
          </p:cNvPr>
          <p:cNvCxnSpPr>
            <a:cxnSpLocks/>
          </p:cNvCxnSpPr>
          <p:nvPr/>
        </p:nvCxnSpPr>
        <p:spPr>
          <a:xfrm>
            <a:off x="3100098" y="2546991"/>
            <a:ext cx="0" cy="743058"/>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26F59959-D758-C265-F053-C040E2719FA7}"/>
              </a:ext>
            </a:extLst>
          </p:cNvPr>
          <p:cNvCxnSpPr>
            <a:cxnSpLocks/>
          </p:cNvCxnSpPr>
          <p:nvPr/>
        </p:nvCxnSpPr>
        <p:spPr>
          <a:xfrm>
            <a:off x="4523221" y="2562866"/>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1764394-68EA-77B1-26AE-C1AC2B3B263D}"/>
              </a:ext>
            </a:extLst>
          </p:cNvPr>
          <p:cNvCxnSpPr>
            <a:cxnSpLocks/>
          </p:cNvCxnSpPr>
          <p:nvPr/>
        </p:nvCxnSpPr>
        <p:spPr>
          <a:xfrm>
            <a:off x="6647586" y="2562866"/>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8E5DB340-A1DF-D04E-48C7-F2D7EBA475E2}"/>
              </a:ext>
            </a:extLst>
          </p:cNvPr>
          <p:cNvCxnSpPr>
            <a:cxnSpLocks/>
          </p:cNvCxnSpPr>
          <p:nvPr/>
        </p:nvCxnSpPr>
        <p:spPr>
          <a:xfrm>
            <a:off x="3100098" y="3987506"/>
            <a:ext cx="0" cy="743058"/>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009D3A57-74EE-DA27-EC93-FAB7CFD66633}"/>
              </a:ext>
            </a:extLst>
          </p:cNvPr>
          <p:cNvCxnSpPr>
            <a:cxnSpLocks/>
          </p:cNvCxnSpPr>
          <p:nvPr/>
        </p:nvCxnSpPr>
        <p:spPr>
          <a:xfrm>
            <a:off x="4523221" y="4003381"/>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3F21C65-99FE-2704-01F1-07DA393285D0}"/>
              </a:ext>
            </a:extLst>
          </p:cNvPr>
          <p:cNvCxnSpPr>
            <a:cxnSpLocks/>
          </p:cNvCxnSpPr>
          <p:nvPr/>
        </p:nvCxnSpPr>
        <p:spPr>
          <a:xfrm>
            <a:off x="6647586" y="4003381"/>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B4E07A2-C802-D0BE-ED9A-ED6077EF71C2}"/>
              </a:ext>
            </a:extLst>
          </p:cNvPr>
          <p:cNvCxnSpPr>
            <a:cxnSpLocks/>
          </p:cNvCxnSpPr>
          <p:nvPr/>
        </p:nvCxnSpPr>
        <p:spPr>
          <a:xfrm>
            <a:off x="832842" y="3637237"/>
            <a:ext cx="0" cy="1093327"/>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3366026-2228-AA26-5B9B-8D8DA3607113}"/>
              </a:ext>
            </a:extLst>
          </p:cNvPr>
          <p:cNvCxnSpPr>
            <a:cxnSpLocks/>
          </p:cNvCxnSpPr>
          <p:nvPr/>
        </p:nvCxnSpPr>
        <p:spPr>
          <a:xfrm flipH="1">
            <a:off x="828675" y="3637617"/>
            <a:ext cx="1024401" cy="0"/>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14F622E0-FD8F-CF11-23E8-7D2819FAA947}"/>
              </a:ext>
            </a:extLst>
          </p:cNvPr>
          <p:cNvPicPr>
            <a:picLocks noChangeAspect="1"/>
          </p:cNvPicPr>
          <p:nvPr/>
        </p:nvPicPr>
        <p:blipFill>
          <a:blip r:embed="rId3"/>
          <a:srcRect/>
          <a:stretch/>
        </p:blipFill>
        <p:spPr>
          <a:xfrm>
            <a:off x="1312701" y="2993214"/>
            <a:ext cx="6518599" cy="1261665"/>
          </a:xfrm>
          <a:prstGeom prst="rect">
            <a:avLst/>
          </a:prstGeom>
          <a:effectLst>
            <a:outerShdw blurRad="317500" dist="63500" dir="5400000" algn="ctr" rotWithShape="0">
              <a:srgbClr val="000000">
                <a:alpha val="50000"/>
              </a:srgbClr>
            </a:outerShdw>
          </a:effectLst>
        </p:spPr>
      </p:pic>
    </p:spTree>
    <p:extLst>
      <p:ext uri="{BB962C8B-B14F-4D97-AF65-F5344CB8AC3E}">
        <p14:creationId xmlns:p14="http://schemas.microsoft.com/office/powerpoint/2010/main" val="10352472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6F5A5-5A71-74B7-C66D-C8F85C59CE2E}"/>
              </a:ext>
            </a:extLst>
          </p:cNvPr>
          <p:cNvSpPr>
            <a:spLocks noGrp="1"/>
          </p:cNvSpPr>
          <p:nvPr>
            <p:ph type="title"/>
          </p:nvPr>
        </p:nvSpPr>
        <p:spPr/>
        <p:txBody>
          <a:bodyPr/>
          <a:lstStyle/>
          <a:p>
            <a:r>
              <a:rPr lang="en-US" dirty="0"/>
              <a:t>Tobacco dependence</a:t>
            </a:r>
          </a:p>
        </p:txBody>
      </p:sp>
      <p:sp>
        <p:nvSpPr>
          <p:cNvPr id="7" name="text 4">
            <a:extLst>
              <a:ext uri="{FF2B5EF4-FFF2-40B4-BE49-F238E27FC236}">
                <a16:creationId xmlns:a16="http://schemas.microsoft.com/office/drawing/2014/main" id="{4CF83531-54F6-F2EA-4436-DAC71BD9B17E}"/>
              </a:ext>
            </a:extLst>
          </p:cNvPr>
          <p:cNvSpPr txBox="1">
            <a:spLocks/>
          </p:cNvSpPr>
          <p:nvPr/>
        </p:nvSpPr>
        <p:spPr bwMode="auto">
          <a:xfrm>
            <a:off x="571501" y="4776709"/>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Any prolonged period of abstinence results in withdrawal symptoms </a:t>
            </a:r>
            <a:br>
              <a:rPr lang="en-US" sz="1400" dirty="0"/>
            </a:br>
            <a:r>
              <a:rPr lang="en-US" sz="1400" dirty="0"/>
              <a:t>and cravings to smoke</a:t>
            </a:r>
          </a:p>
        </p:txBody>
      </p:sp>
      <p:sp>
        <p:nvSpPr>
          <p:cNvPr id="8" name="text 3">
            <a:extLst>
              <a:ext uri="{FF2B5EF4-FFF2-40B4-BE49-F238E27FC236}">
                <a16:creationId xmlns:a16="http://schemas.microsoft.com/office/drawing/2014/main" id="{E40FB649-1D0A-3EC3-5AF7-423D2FCA2890}"/>
              </a:ext>
            </a:extLst>
          </p:cNvPr>
          <p:cNvSpPr txBox="1">
            <a:spLocks/>
          </p:cNvSpPr>
          <p:nvPr/>
        </p:nvSpPr>
        <p:spPr bwMode="auto">
          <a:xfrm>
            <a:off x="571501" y="3778338"/>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A smoker’s brain and body </a:t>
            </a:r>
            <a:br>
              <a:rPr lang="en-US" sz="1400" dirty="0"/>
            </a:br>
            <a:r>
              <a:rPr lang="en-US" sz="1400" dirty="0"/>
              <a:t>gets used to regular doses </a:t>
            </a:r>
            <a:br>
              <a:rPr lang="en-US" sz="1400" dirty="0"/>
            </a:br>
            <a:r>
              <a:rPr lang="en-US" sz="1400" dirty="0"/>
              <a:t>of nicotine throughout the day </a:t>
            </a:r>
          </a:p>
        </p:txBody>
      </p:sp>
      <p:sp>
        <p:nvSpPr>
          <p:cNvPr id="9" name="text 2">
            <a:extLst>
              <a:ext uri="{FF2B5EF4-FFF2-40B4-BE49-F238E27FC236}">
                <a16:creationId xmlns:a16="http://schemas.microsoft.com/office/drawing/2014/main" id="{85FAF685-6610-D1A0-3132-A3885A4CAAA2}"/>
              </a:ext>
            </a:extLst>
          </p:cNvPr>
          <p:cNvSpPr txBox="1">
            <a:spLocks/>
          </p:cNvSpPr>
          <p:nvPr/>
        </p:nvSpPr>
        <p:spPr bwMode="auto">
          <a:xfrm>
            <a:off x="571501" y="2999330"/>
            <a:ext cx="3605388" cy="6142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This results in the satisfaction </a:t>
            </a:r>
            <a:br>
              <a:rPr lang="en-US" sz="1400" dirty="0"/>
            </a:br>
            <a:r>
              <a:rPr lang="en-US" sz="1400" dirty="0"/>
              <a:t>associated with smoking</a:t>
            </a:r>
          </a:p>
        </p:txBody>
      </p:sp>
      <p:sp>
        <p:nvSpPr>
          <p:cNvPr id="10" name="text 1">
            <a:extLst>
              <a:ext uri="{FF2B5EF4-FFF2-40B4-BE49-F238E27FC236}">
                <a16:creationId xmlns:a16="http://schemas.microsoft.com/office/drawing/2014/main" id="{855BC36D-81FD-FB97-8272-ADCD1C0F8FA6}"/>
              </a:ext>
            </a:extLst>
          </p:cNvPr>
          <p:cNvSpPr>
            <a:spLocks noGrp="1"/>
          </p:cNvSpPr>
          <p:nvPr>
            <p:ph type="body" idx="12"/>
          </p:nvPr>
        </p:nvSpPr>
        <p:spPr>
          <a:xfrm>
            <a:off x="571501" y="2000958"/>
            <a:ext cx="3605388" cy="833582"/>
          </a:xfrm>
        </p:spPr>
        <p:txBody>
          <a:bodyPr/>
          <a:lstStyle/>
          <a:p>
            <a:pPr marL="223838" indent="-223838">
              <a:lnSpc>
                <a:spcPts val="1800"/>
              </a:lnSpc>
              <a:spcBef>
                <a:spcPts val="1000"/>
              </a:spcBef>
              <a:spcAft>
                <a:spcPts val="1000"/>
              </a:spcAft>
            </a:pPr>
            <a:r>
              <a:rPr lang="en-US" sz="1400" dirty="0"/>
              <a:t>Nicotine binds to nicotinic </a:t>
            </a:r>
            <a:br>
              <a:rPr lang="en-US" sz="1400" dirty="0"/>
            </a:br>
            <a:r>
              <a:rPr lang="en-US" sz="1400" dirty="0"/>
              <a:t>acetylcholine receptor </a:t>
            </a:r>
            <a:br>
              <a:rPr lang="en-US" sz="1400" dirty="0"/>
            </a:br>
            <a:r>
              <a:rPr lang="en-US" sz="1400" dirty="0"/>
              <a:t>stimulating dopamine release</a:t>
            </a:r>
          </a:p>
        </p:txBody>
      </p:sp>
      <p:pic>
        <p:nvPicPr>
          <p:cNvPr id="11" name="0">
            <a:extLst>
              <a:ext uri="{FF2B5EF4-FFF2-40B4-BE49-F238E27FC236}">
                <a16:creationId xmlns:a16="http://schemas.microsoft.com/office/drawing/2014/main" id="{94991252-44BA-82FF-A71A-F85427E90D75}"/>
              </a:ext>
            </a:extLst>
          </p:cNvPr>
          <p:cNvPicPr>
            <a:picLocks noChangeAspect="1"/>
          </p:cNvPicPr>
          <p:nvPr/>
        </p:nvPicPr>
        <p:blipFill>
          <a:blip r:embed="rId3"/>
          <a:srcRect/>
          <a:stretch/>
        </p:blipFill>
        <p:spPr>
          <a:xfrm>
            <a:off x="3688401" y="1575679"/>
            <a:ext cx="5455597" cy="4424191"/>
          </a:xfrm>
          <a:prstGeom prst="rect">
            <a:avLst/>
          </a:prstGeom>
        </p:spPr>
      </p:pic>
      <p:pic>
        <p:nvPicPr>
          <p:cNvPr id="12" name="1">
            <a:extLst>
              <a:ext uri="{FF2B5EF4-FFF2-40B4-BE49-F238E27FC236}">
                <a16:creationId xmlns:a16="http://schemas.microsoft.com/office/drawing/2014/main" id="{56914917-A057-97A0-A246-4646786A3AF0}"/>
              </a:ext>
            </a:extLst>
          </p:cNvPr>
          <p:cNvPicPr>
            <a:picLocks noChangeAspect="1"/>
          </p:cNvPicPr>
          <p:nvPr/>
        </p:nvPicPr>
        <p:blipFill>
          <a:blip r:embed="rId4"/>
          <a:stretch>
            <a:fillRect/>
          </a:stretch>
        </p:blipFill>
        <p:spPr>
          <a:xfrm>
            <a:off x="3688401" y="1575679"/>
            <a:ext cx="5455599" cy="4424191"/>
          </a:xfrm>
          <a:prstGeom prst="rect">
            <a:avLst/>
          </a:prstGeom>
        </p:spPr>
      </p:pic>
      <p:pic>
        <p:nvPicPr>
          <p:cNvPr id="13" name="2">
            <a:extLst>
              <a:ext uri="{FF2B5EF4-FFF2-40B4-BE49-F238E27FC236}">
                <a16:creationId xmlns:a16="http://schemas.microsoft.com/office/drawing/2014/main" id="{371939CB-6567-88FD-4433-3F282665F013}"/>
              </a:ext>
            </a:extLst>
          </p:cNvPr>
          <p:cNvPicPr>
            <a:picLocks noChangeAspect="1"/>
          </p:cNvPicPr>
          <p:nvPr/>
        </p:nvPicPr>
        <p:blipFill>
          <a:blip r:embed="rId5"/>
          <a:srcRect/>
          <a:stretch/>
        </p:blipFill>
        <p:spPr>
          <a:xfrm>
            <a:off x="3688401" y="1575679"/>
            <a:ext cx="5455597" cy="4424191"/>
          </a:xfrm>
          <a:prstGeom prst="rect">
            <a:avLst/>
          </a:prstGeom>
        </p:spPr>
      </p:pic>
      <p:pic>
        <p:nvPicPr>
          <p:cNvPr id="14" name="3">
            <a:extLst>
              <a:ext uri="{FF2B5EF4-FFF2-40B4-BE49-F238E27FC236}">
                <a16:creationId xmlns:a16="http://schemas.microsoft.com/office/drawing/2014/main" id="{A93A2FD5-49D8-D4ED-0953-2EC4086B2E6C}"/>
              </a:ext>
            </a:extLst>
          </p:cNvPr>
          <p:cNvPicPr>
            <a:picLocks noChangeAspect="1"/>
          </p:cNvPicPr>
          <p:nvPr/>
        </p:nvPicPr>
        <p:blipFill>
          <a:blip r:embed="rId6"/>
          <a:srcRect/>
          <a:stretch/>
        </p:blipFill>
        <p:spPr>
          <a:xfrm>
            <a:off x="3688401" y="1575679"/>
            <a:ext cx="5455597" cy="4424191"/>
          </a:xfrm>
          <a:prstGeom prst="rect">
            <a:avLst/>
          </a:prstGeom>
        </p:spPr>
      </p:pic>
      <p:pic>
        <p:nvPicPr>
          <p:cNvPr id="15" name="4">
            <a:extLst>
              <a:ext uri="{FF2B5EF4-FFF2-40B4-BE49-F238E27FC236}">
                <a16:creationId xmlns:a16="http://schemas.microsoft.com/office/drawing/2014/main" id="{1FC7E7AE-9FC2-E39D-9C0F-4173437C1699}"/>
              </a:ext>
            </a:extLst>
          </p:cNvPr>
          <p:cNvPicPr>
            <a:picLocks noChangeAspect="1"/>
          </p:cNvPicPr>
          <p:nvPr/>
        </p:nvPicPr>
        <p:blipFill>
          <a:blip r:embed="rId7"/>
          <a:srcRect/>
          <a:stretch/>
        </p:blipFill>
        <p:spPr>
          <a:xfrm>
            <a:off x="3688401" y="1575679"/>
            <a:ext cx="5455597" cy="4424191"/>
          </a:xfrm>
          <a:prstGeom prst="rect">
            <a:avLst/>
          </a:prstGeom>
        </p:spPr>
      </p:pic>
      <p:pic>
        <p:nvPicPr>
          <p:cNvPr id="16" name="5">
            <a:extLst>
              <a:ext uri="{FF2B5EF4-FFF2-40B4-BE49-F238E27FC236}">
                <a16:creationId xmlns:a16="http://schemas.microsoft.com/office/drawing/2014/main" id="{396677B3-5BCE-1930-BD70-AE7F42A688B4}"/>
              </a:ext>
            </a:extLst>
          </p:cNvPr>
          <p:cNvPicPr>
            <a:picLocks noChangeAspect="1"/>
          </p:cNvPicPr>
          <p:nvPr/>
        </p:nvPicPr>
        <p:blipFill>
          <a:blip r:embed="rId8"/>
          <a:srcRect/>
          <a:stretch/>
        </p:blipFill>
        <p:spPr>
          <a:xfrm>
            <a:off x="3688401" y="1575679"/>
            <a:ext cx="5455597" cy="4424191"/>
          </a:xfrm>
          <a:prstGeom prst="rect">
            <a:avLst/>
          </a:prstGeom>
        </p:spPr>
      </p:pic>
      <p:pic>
        <p:nvPicPr>
          <p:cNvPr id="17" name="6">
            <a:extLst>
              <a:ext uri="{FF2B5EF4-FFF2-40B4-BE49-F238E27FC236}">
                <a16:creationId xmlns:a16="http://schemas.microsoft.com/office/drawing/2014/main" id="{CEBB08AB-3EC1-16CB-2D72-6A89CA581598}"/>
              </a:ext>
            </a:extLst>
          </p:cNvPr>
          <p:cNvPicPr>
            <a:picLocks noChangeAspect="1"/>
          </p:cNvPicPr>
          <p:nvPr/>
        </p:nvPicPr>
        <p:blipFill>
          <a:blip r:embed="rId9"/>
          <a:srcRect/>
          <a:stretch/>
        </p:blipFill>
        <p:spPr>
          <a:xfrm>
            <a:off x="3688401" y="1575679"/>
            <a:ext cx="5455597" cy="4424191"/>
          </a:xfrm>
          <a:prstGeom prst="rect">
            <a:avLst/>
          </a:prstGeom>
        </p:spPr>
      </p:pic>
      <p:pic>
        <p:nvPicPr>
          <p:cNvPr id="18" name="7">
            <a:extLst>
              <a:ext uri="{FF2B5EF4-FFF2-40B4-BE49-F238E27FC236}">
                <a16:creationId xmlns:a16="http://schemas.microsoft.com/office/drawing/2014/main" id="{2EB84EF0-681C-E9CD-C9EC-4304CF3151F8}"/>
              </a:ext>
            </a:extLst>
          </p:cNvPr>
          <p:cNvPicPr>
            <a:picLocks noChangeAspect="1"/>
          </p:cNvPicPr>
          <p:nvPr/>
        </p:nvPicPr>
        <p:blipFill>
          <a:blip r:embed="rId10"/>
          <a:srcRect/>
          <a:stretch/>
        </p:blipFill>
        <p:spPr>
          <a:xfrm>
            <a:off x="3688401" y="1575679"/>
            <a:ext cx="5455597" cy="4424191"/>
          </a:xfrm>
          <a:prstGeom prst="rect">
            <a:avLst/>
          </a:prstGeom>
        </p:spPr>
      </p:pic>
      <p:pic>
        <p:nvPicPr>
          <p:cNvPr id="19" name="8">
            <a:extLst>
              <a:ext uri="{FF2B5EF4-FFF2-40B4-BE49-F238E27FC236}">
                <a16:creationId xmlns:a16="http://schemas.microsoft.com/office/drawing/2014/main" id="{395F78A0-4B29-1074-B3C8-F50C5B002C55}"/>
              </a:ext>
            </a:extLst>
          </p:cNvPr>
          <p:cNvPicPr>
            <a:picLocks noChangeAspect="1"/>
          </p:cNvPicPr>
          <p:nvPr/>
        </p:nvPicPr>
        <p:blipFill>
          <a:blip r:embed="rId11"/>
          <a:srcRect/>
          <a:stretch/>
        </p:blipFill>
        <p:spPr>
          <a:xfrm>
            <a:off x="3688401" y="1575679"/>
            <a:ext cx="5455597" cy="4424191"/>
          </a:xfrm>
          <a:prstGeom prst="rect">
            <a:avLst/>
          </a:prstGeom>
        </p:spPr>
      </p:pic>
      <p:pic>
        <p:nvPicPr>
          <p:cNvPr id="20" name="9">
            <a:extLst>
              <a:ext uri="{FF2B5EF4-FFF2-40B4-BE49-F238E27FC236}">
                <a16:creationId xmlns:a16="http://schemas.microsoft.com/office/drawing/2014/main" id="{C273D7ED-5205-03F9-9CD8-A185D8FB5672}"/>
              </a:ext>
            </a:extLst>
          </p:cNvPr>
          <p:cNvPicPr>
            <a:picLocks noChangeAspect="1"/>
          </p:cNvPicPr>
          <p:nvPr/>
        </p:nvPicPr>
        <p:blipFill>
          <a:blip r:embed="rId12"/>
          <a:srcRect/>
          <a:stretch/>
        </p:blipFill>
        <p:spPr>
          <a:xfrm>
            <a:off x="3688401" y="1575679"/>
            <a:ext cx="5455597" cy="4424191"/>
          </a:xfrm>
          <a:prstGeom prst="rect">
            <a:avLst/>
          </a:prstGeom>
        </p:spPr>
      </p:pic>
      <p:pic>
        <p:nvPicPr>
          <p:cNvPr id="21" name="10">
            <a:extLst>
              <a:ext uri="{FF2B5EF4-FFF2-40B4-BE49-F238E27FC236}">
                <a16:creationId xmlns:a16="http://schemas.microsoft.com/office/drawing/2014/main" id="{8DA9270B-D42E-16A5-D939-9644A03AFBC3}"/>
              </a:ext>
            </a:extLst>
          </p:cNvPr>
          <p:cNvPicPr>
            <a:picLocks noChangeAspect="1"/>
          </p:cNvPicPr>
          <p:nvPr/>
        </p:nvPicPr>
        <p:blipFill>
          <a:blip r:embed="rId13"/>
          <a:srcRect/>
          <a:stretch/>
        </p:blipFill>
        <p:spPr>
          <a:xfrm>
            <a:off x="3688401" y="1575679"/>
            <a:ext cx="5455597" cy="4424191"/>
          </a:xfrm>
          <a:prstGeom prst="rect">
            <a:avLst/>
          </a:prstGeom>
        </p:spPr>
      </p:pic>
      <p:sp>
        <p:nvSpPr>
          <p:cNvPr id="5" name="Footer Placeholder 3">
            <a:extLst>
              <a:ext uri="{FF2B5EF4-FFF2-40B4-BE49-F238E27FC236}">
                <a16:creationId xmlns:a16="http://schemas.microsoft.com/office/drawing/2014/main" id="{D64FB23D-0E83-36A4-2A46-3C772EA9526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9074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500"/>
                            </p:stCondLst>
                            <p:childTnLst>
                              <p:par>
                                <p:cTn id="22" presetID="10" presetClass="entr" presetSubtype="0" fill="hold" grpId="0" nodeType="afterEffect">
                                  <p:stCondLst>
                                    <p:cond delay="100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3000"/>
                            </p:stCondLst>
                            <p:childTnLst>
                              <p:par>
                                <p:cTn id="26" presetID="10" presetClass="entr" presetSubtype="0" fill="hold" nodeType="afterEffect">
                                  <p:stCondLst>
                                    <p:cond delay="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4000"/>
                            </p:stCondLst>
                            <p:childTnLst>
                              <p:par>
                                <p:cTn id="30" presetID="10" presetClass="entr" presetSubtype="0" fill="hold" nodeType="after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5000"/>
                            </p:stCondLst>
                            <p:childTnLst>
                              <p:par>
                                <p:cTn id="34" presetID="10" presetClass="entr" presetSubtype="0" fill="hold" grpId="0" nodeType="afterEffect">
                                  <p:stCondLst>
                                    <p:cond delay="10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6500"/>
                            </p:stCondLst>
                            <p:childTnLst>
                              <p:par>
                                <p:cTn id="38" presetID="10" presetClass="entr" presetSubtype="0" fill="hold" grpId="0" nodeType="afterEffect">
                                  <p:stCondLst>
                                    <p:cond delay="10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500"/>
                            </p:stCondLst>
                            <p:childTnLst>
                              <p:par>
                                <p:cTn id="47" presetID="10" presetClass="entr" presetSubtype="0" fill="hold" nodeType="afterEffect">
                                  <p:stCondLst>
                                    <p:cond delay="5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00"/>
                            </p:stCondLst>
                            <p:childTnLst>
                              <p:par>
                                <p:cTn id="60" presetID="10" presetClass="entr" presetSubtype="0" fill="hold" nodeType="afterEffect">
                                  <p:stCondLst>
                                    <p:cond delay="50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1500"/>
                            </p:stCondLst>
                            <p:childTnLst>
                              <p:par>
                                <p:cTn id="64" presetID="10" presetClass="entr" presetSubtype="0" fill="hold" nodeType="after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FD4DF-667D-BB4F-EFC4-FEDFD02A3D5E}"/>
              </a:ext>
            </a:extLst>
          </p:cNvPr>
          <p:cNvSpPr>
            <a:spLocks noGrp="1"/>
          </p:cNvSpPr>
          <p:nvPr>
            <p:ph type="title"/>
          </p:nvPr>
        </p:nvSpPr>
        <p:spPr/>
        <p:txBody>
          <a:bodyPr/>
          <a:lstStyle/>
          <a:p>
            <a:r>
              <a:rPr lang="en-US" dirty="0"/>
              <a:t>What dependence looks like: </a:t>
            </a:r>
            <a:br>
              <a:rPr lang="en-US" dirty="0"/>
            </a:br>
            <a:r>
              <a:rPr lang="en-US" dirty="0"/>
              <a:t>withdrawal symptoms and urges to smoke</a:t>
            </a:r>
          </a:p>
        </p:txBody>
      </p:sp>
      <p:graphicFrame>
        <p:nvGraphicFramePr>
          <p:cNvPr id="5" name="Group 55">
            <a:extLst>
              <a:ext uri="{FF2B5EF4-FFF2-40B4-BE49-F238E27FC236}">
                <a16:creationId xmlns:a16="http://schemas.microsoft.com/office/drawing/2014/main" id="{05D8D39C-FDE4-CC21-1FC8-84834BC44F97}"/>
              </a:ext>
            </a:extLst>
          </p:cNvPr>
          <p:cNvGraphicFramePr>
            <a:graphicFrameLocks/>
          </p:cNvGraphicFramePr>
          <p:nvPr>
            <p:extLst>
              <p:ext uri="{D42A27DB-BD31-4B8C-83A1-F6EECF244321}">
                <p14:modId xmlns:p14="http://schemas.microsoft.com/office/powerpoint/2010/main" val="858695076"/>
              </p:ext>
            </p:extLst>
          </p:nvPr>
        </p:nvGraphicFramePr>
        <p:xfrm>
          <a:off x="684214" y="1882774"/>
          <a:ext cx="7762874" cy="3869355"/>
        </p:xfrm>
        <a:graphic>
          <a:graphicData uri="http://schemas.openxmlformats.org/drawingml/2006/table">
            <a:tbl>
              <a:tblPr firstRow="1" bandRow="1">
                <a:tableStyleId>{F5AB1C69-6EDB-4FF4-983F-18BD219EF322}</a:tableStyleId>
              </a:tblPr>
              <a:tblGrid>
                <a:gridCol w="3493785">
                  <a:extLst>
                    <a:ext uri="{9D8B030D-6E8A-4147-A177-3AD203B41FA5}">
                      <a16:colId xmlns:a16="http://schemas.microsoft.com/office/drawing/2014/main" val="20000"/>
                    </a:ext>
                  </a:extLst>
                </a:gridCol>
                <a:gridCol w="2216643">
                  <a:extLst>
                    <a:ext uri="{9D8B030D-6E8A-4147-A177-3AD203B41FA5}">
                      <a16:colId xmlns:a16="http://schemas.microsoft.com/office/drawing/2014/main" val="20001"/>
                    </a:ext>
                  </a:extLst>
                </a:gridCol>
                <a:gridCol w="2052446">
                  <a:extLst>
                    <a:ext uri="{9D8B030D-6E8A-4147-A177-3AD203B41FA5}">
                      <a16:colId xmlns:a16="http://schemas.microsoft.com/office/drawing/2014/main" val="20002"/>
                    </a:ext>
                  </a:extLst>
                </a:gridCol>
              </a:tblGrid>
              <a:tr h="407272">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Tobacco withdrawal symptoms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Duration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Prevalence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extLst>
                  <a:ext uri="{0D108BD9-81ED-4DB2-BD59-A6C34878D82A}">
                    <a16:rowId xmlns:a16="http://schemas.microsoft.com/office/drawing/2014/main" val="10000"/>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Urges to smoke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&gt; 10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70%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1"/>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Increased appetite </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&gt; 10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70%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2"/>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Depression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60%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Restlessness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60%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4"/>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Poor concentration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2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60%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5"/>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Irritability / aggression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50%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6"/>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Mouth ulcers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&gt;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40%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7"/>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Night-time awakenings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1 week</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25%</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8"/>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Constipation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&gt;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17%</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9"/>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Light-headedness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48 hours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10"/>
                  </a:ext>
                </a:extLst>
              </a:tr>
            </a:tbl>
          </a:graphicData>
        </a:graphic>
      </p:graphicFrame>
      <p:sp>
        <p:nvSpPr>
          <p:cNvPr id="6" name="Footer Placeholder 3">
            <a:extLst>
              <a:ext uri="{FF2B5EF4-FFF2-40B4-BE49-F238E27FC236}">
                <a16:creationId xmlns:a16="http://schemas.microsoft.com/office/drawing/2014/main" id="{27471E46-A2E5-6641-BF24-A0715FF8088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526659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37D3F-881B-30E4-DE0E-B5807CB6B8B5}"/>
              </a:ext>
            </a:extLst>
          </p:cNvPr>
          <p:cNvSpPr>
            <a:spLocks noGrp="1"/>
          </p:cNvSpPr>
          <p:nvPr>
            <p:ph type="title"/>
          </p:nvPr>
        </p:nvSpPr>
        <p:spPr/>
        <p:txBody>
          <a:bodyPr/>
          <a:lstStyle/>
          <a:p>
            <a:r>
              <a:rPr lang="en-US" sz="2200" dirty="0"/>
              <a:t>What does withdrawal look like for people with SMI?</a:t>
            </a:r>
          </a:p>
        </p:txBody>
      </p:sp>
      <p:sp>
        <p:nvSpPr>
          <p:cNvPr id="3" name="Text Placeholder 2">
            <a:extLst>
              <a:ext uri="{FF2B5EF4-FFF2-40B4-BE49-F238E27FC236}">
                <a16:creationId xmlns:a16="http://schemas.microsoft.com/office/drawing/2014/main" id="{C4BC7DAA-0909-CED9-5521-0336B70E8A1E}"/>
              </a:ext>
            </a:extLst>
          </p:cNvPr>
          <p:cNvSpPr>
            <a:spLocks noGrp="1"/>
          </p:cNvSpPr>
          <p:nvPr>
            <p:ph type="body" idx="12"/>
          </p:nvPr>
        </p:nvSpPr>
        <p:spPr>
          <a:xfrm>
            <a:off x="593184" y="1692275"/>
            <a:ext cx="7966604" cy="4191000"/>
          </a:xfrm>
        </p:spPr>
        <p:txBody>
          <a:bodyPr/>
          <a:lstStyle/>
          <a:p>
            <a:pPr marL="375920" lvl="2" indent="-353695">
              <a:lnSpc>
                <a:spcPct val="107000"/>
              </a:lnSpc>
              <a:spcAft>
                <a:spcPts val="800"/>
              </a:spcAft>
            </a:pPr>
            <a:r>
              <a:rPr lang="en-GB" dirty="0">
                <a:effectLst/>
                <a:latin typeface="Arial Nova"/>
                <a:ea typeface="Arial Nova" panose="020B0504020202020204" pitchFamily="34" charset="0"/>
                <a:cs typeface="Arial Nova" panose="020B0504020202020204" pitchFamily="34" charset="0"/>
              </a:rPr>
              <a:t>Patients with psychiatric disorders are more likely to experience severe withdrawal symptoms from smoking tobacco</a:t>
            </a:r>
          </a:p>
          <a:p>
            <a:pPr marL="667358" lvl="5" indent="-353695">
              <a:lnSpc>
                <a:spcPct val="107000"/>
              </a:lnSpc>
              <a:spcAft>
                <a:spcPts val="800"/>
              </a:spcAft>
              <a:buFont typeface="Courier New" panose="02070309020205020404" pitchFamily="49" charset="0"/>
              <a:buChar char="o"/>
            </a:pPr>
            <a:r>
              <a:rPr lang="en-GB" dirty="0">
                <a:solidFill>
                  <a:srgbClr val="005EB8"/>
                </a:solidFill>
                <a:effectLst/>
                <a:latin typeface="Arial Nova"/>
                <a:ea typeface="Arial Nova" panose="020B0504020202020204" pitchFamily="34" charset="0"/>
                <a:cs typeface="Arial Nova" panose="020B0504020202020204" pitchFamily="34" charset="0"/>
              </a:rPr>
              <a:t>Higher rates of dependence, but it can also be due to the effects of the illness</a:t>
            </a:r>
            <a:endParaRPr lang="en-CA" dirty="0">
              <a:solidFill>
                <a:srgbClr val="005EB8"/>
              </a:solidFill>
              <a:effectLst/>
              <a:latin typeface="Calibri" panose="020F0502020204030204" pitchFamily="34" charset="0"/>
              <a:ea typeface="Calibri" panose="020F0502020204030204" pitchFamily="34" charset="0"/>
            </a:endParaRPr>
          </a:p>
          <a:p>
            <a:pPr marL="287655" indent="-288290">
              <a:lnSpc>
                <a:spcPct val="107000"/>
              </a:lnSpc>
              <a:spcAft>
                <a:spcPts val="800"/>
              </a:spcAft>
            </a:pPr>
            <a:r>
              <a:rPr lang="en-GB" dirty="0">
                <a:solidFill>
                  <a:srgbClr val="414141"/>
                </a:solidFill>
                <a:effectLst/>
                <a:latin typeface="Arial Nova"/>
                <a:ea typeface="Arial Nova" panose="020B0504020202020204" pitchFamily="34" charset="0"/>
                <a:cs typeface="Arial Nova" panose="020B0504020202020204" pitchFamily="34" charset="0"/>
              </a:rPr>
              <a:t>It is not uncommon for symptoms of untreated nicotine withdrawal to be confused with symptoms of mental </a:t>
            </a:r>
            <a:r>
              <a:rPr lang="en-GB" dirty="0">
                <a:solidFill>
                  <a:srgbClr val="414141"/>
                </a:solidFill>
                <a:latin typeface="Arial Nova"/>
                <a:ea typeface="Arial Nova" panose="020B0504020202020204" pitchFamily="34" charset="0"/>
                <a:cs typeface="Arial Nova" panose="020B0504020202020204" pitchFamily="34" charset="0"/>
              </a:rPr>
              <a:t>illness </a:t>
            </a:r>
            <a:endParaRPr lang="en-US" dirty="0">
              <a:latin typeface="Century Gothic" panose="020B0502020202020204" pitchFamily="34" charset="0"/>
              <a:ea typeface="Arial Nova" panose="020B0504020202020204" pitchFamily="34" charset="0"/>
              <a:cs typeface="Arial Nova" panose="020B0504020202020204" pitchFamily="34" charset="0"/>
            </a:endParaRPr>
          </a:p>
          <a:p>
            <a:pPr marL="579093" lvl="5" indent="-288290">
              <a:lnSpc>
                <a:spcPct val="107000"/>
              </a:lnSpc>
              <a:spcAft>
                <a:spcPts val="800"/>
              </a:spcAft>
              <a:buFont typeface="Courier New" panose="02070309020205020404" pitchFamily="49" charset="0"/>
              <a:buChar char="o"/>
            </a:pPr>
            <a:r>
              <a:rPr lang="en-GB" dirty="0">
                <a:solidFill>
                  <a:srgbClr val="005EB8"/>
                </a:solidFill>
                <a:effectLst/>
                <a:latin typeface="Calibri"/>
                <a:ea typeface="Calibri" panose="020F0502020204030204" pitchFamily="34" charset="0"/>
                <a:cs typeface="Arial"/>
              </a:rPr>
              <a:t>N</a:t>
            </a:r>
            <a:r>
              <a:rPr lang="en-GB" dirty="0">
                <a:solidFill>
                  <a:srgbClr val="005EB8"/>
                </a:solidFill>
                <a:effectLst/>
                <a:latin typeface="Arial Nova"/>
                <a:ea typeface="Arial Nova" panose="020B0504020202020204" pitchFamily="34" charset="0"/>
                <a:cs typeface="Arial Nova" panose="020B0504020202020204" pitchFamily="34" charset="0"/>
              </a:rPr>
              <a:t>icotine withdrawal can mimic or exacerbate symptoms of mental illness</a:t>
            </a:r>
            <a:endParaRPr lang="en-GB" dirty="0">
              <a:solidFill>
                <a:srgbClr val="005EB8"/>
              </a:solidFill>
              <a:latin typeface="Arial Nova"/>
              <a:ea typeface="Calibri" panose="020F0502020204030204" pitchFamily="34" charset="0"/>
              <a:cs typeface="Arial" panose="020B0604020202020204" pitchFamily="34" charset="0"/>
            </a:endParaRPr>
          </a:p>
          <a:p>
            <a:pPr marL="287655" indent="-288290">
              <a:lnSpc>
                <a:spcPct val="107000"/>
              </a:lnSpc>
              <a:spcAft>
                <a:spcPts val="800"/>
              </a:spcAft>
            </a:pPr>
            <a:endParaRPr lang="en-CA" dirty="0">
              <a:effectLst/>
              <a:latin typeface="Calibri" panose="020F0502020204030204" pitchFamily="34" charset="0"/>
              <a:ea typeface="Calibri" panose="020F0502020204030204" pitchFamily="34" charset="0"/>
            </a:endParaRPr>
          </a:p>
          <a:p>
            <a:pPr marL="287655" indent="-288290"/>
            <a:endParaRPr lang="en-US" dirty="0"/>
          </a:p>
        </p:txBody>
      </p:sp>
      <p:sp>
        <p:nvSpPr>
          <p:cNvPr id="4" name="Footer Placeholder 3">
            <a:extLst>
              <a:ext uri="{FF2B5EF4-FFF2-40B4-BE49-F238E27FC236}">
                <a16:creationId xmlns:a16="http://schemas.microsoft.com/office/drawing/2014/main" id="{CCF98A90-6274-3EB3-EE0C-B6899A4532A4}"/>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33265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2"/>
          <p:cNvSpPr>
            <a:spLocks noGrp="1"/>
          </p:cNvSpPr>
          <p:nvPr>
            <p:ph type="title"/>
          </p:nvPr>
        </p:nvSpPr>
        <p:spPr>
          <a:xfrm>
            <a:off x="571500" y="152400"/>
            <a:ext cx="7962900" cy="1066800"/>
          </a:xfrm>
        </p:spPr>
        <p:txBody>
          <a:bodyPr/>
          <a:lstStyle/>
          <a:p>
            <a:r>
              <a:rPr lang="en-US" dirty="0"/>
              <a:t>Housekeeping</a:t>
            </a:r>
          </a:p>
        </p:txBody>
      </p:sp>
      <p:pic>
        <p:nvPicPr>
          <p:cNvPr id="3" name="Graphic 2" descr="Fire Extinguisher with solid fill">
            <a:extLst>
              <a:ext uri="{FF2B5EF4-FFF2-40B4-BE49-F238E27FC236}">
                <a16:creationId xmlns:a16="http://schemas.microsoft.com/office/drawing/2014/main" id="{DA098F18-35BB-A9F4-CBD4-76B7286730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75624" y="3909033"/>
            <a:ext cx="1515008" cy="1515008"/>
          </a:xfrm>
          <a:prstGeom prst="rect">
            <a:avLst/>
          </a:prstGeom>
        </p:spPr>
      </p:pic>
      <p:pic>
        <p:nvPicPr>
          <p:cNvPr id="5" name="Graphic 4" descr="Universal access with solid fill">
            <a:extLst>
              <a:ext uri="{FF2B5EF4-FFF2-40B4-BE49-F238E27FC236}">
                <a16:creationId xmlns:a16="http://schemas.microsoft.com/office/drawing/2014/main" id="{F9BE08B8-BAE0-F920-6C0B-D9294E12014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34813" y="1780602"/>
            <a:ext cx="1826614" cy="1826614"/>
          </a:xfrm>
          <a:prstGeom prst="rect">
            <a:avLst/>
          </a:prstGeom>
        </p:spPr>
      </p:pic>
      <p:pic>
        <p:nvPicPr>
          <p:cNvPr id="7" name="Graphic 6" descr="Phone Vibration with solid fill">
            <a:extLst>
              <a:ext uri="{FF2B5EF4-FFF2-40B4-BE49-F238E27FC236}">
                <a16:creationId xmlns:a16="http://schemas.microsoft.com/office/drawing/2014/main" id="{7B52BA7C-8E32-18AE-BAF8-93A6DAB9E19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405781">
            <a:off x="1995829" y="1979885"/>
            <a:ext cx="1474596" cy="1474596"/>
          </a:xfrm>
          <a:prstGeom prst="rect">
            <a:avLst/>
          </a:prstGeom>
        </p:spPr>
      </p:pic>
      <p:pic>
        <p:nvPicPr>
          <p:cNvPr id="11" name="Graphic 10" descr="Surgical mask with solid fill">
            <a:extLst>
              <a:ext uri="{FF2B5EF4-FFF2-40B4-BE49-F238E27FC236}">
                <a16:creationId xmlns:a16="http://schemas.microsoft.com/office/drawing/2014/main" id="{A31446C5-156B-2A9C-2734-EC040522B46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242455" y="4058389"/>
            <a:ext cx="1618972" cy="1618972"/>
          </a:xfrm>
          <a:prstGeom prst="rect">
            <a:avLst/>
          </a:prstGeom>
        </p:spPr>
      </p:pic>
      <p:sp>
        <p:nvSpPr>
          <p:cNvPr id="4" name="Footer Placeholder 3">
            <a:extLst>
              <a:ext uri="{FF2B5EF4-FFF2-40B4-BE49-F238E27FC236}">
                <a16:creationId xmlns:a16="http://schemas.microsoft.com/office/drawing/2014/main" id="{0A58F69C-2BDB-777C-0C08-74006391252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41289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9BB35-22A0-088D-367B-10599B6A2B84}"/>
              </a:ext>
            </a:extLst>
          </p:cNvPr>
          <p:cNvSpPr>
            <a:spLocks noGrp="1"/>
          </p:cNvSpPr>
          <p:nvPr>
            <p:ph type="title"/>
          </p:nvPr>
        </p:nvSpPr>
        <p:spPr/>
        <p:txBody>
          <a:bodyPr/>
          <a:lstStyle/>
          <a:p>
            <a:r>
              <a:rPr lang="en-US" dirty="0"/>
              <a:t>Nicotine levels over the course of day….</a:t>
            </a:r>
          </a:p>
        </p:txBody>
      </p:sp>
      <p:pic>
        <p:nvPicPr>
          <p:cNvPr id="8" name="Picture 7">
            <a:extLst>
              <a:ext uri="{FF2B5EF4-FFF2-40B4-BE49-F238E27FC236}">
                <a16:creationId xmlns:a16="http://schemas.microsoft.com/office/drawing/2014/main" id="{BF52ACBA-60BD-6D62-6781-FB826D94881F}"/>
              </a:ext>
            </a:extLst>
          </p:cNvPr>
          <p:cNvPicPr>
            <a:picLocks noChangeAspect="1"/>
          </p:cNvPicPr>
          <p:nvPr/>
        </p:nvPicPr>
        <p:blipFill>
          <a:blip r:embed="rId3"/>
          <a:stretch>
            <a:fillRect/>
          </a:stretch>
        </p:blipFill>
        <p:spPr>
          <a:xfrm>
            <a:off x="1098550" y="1775922"/>
            <a:ext cx="6946900" cy="3987800"/>
          </a:xfrm>
          <a:prstGeom prst="rect">
            <a:avLst/>
          </a:prstGeom>
        </p:spPr>
      </p:pic>
      <p:sp>
        <p:nvSpPr>
          <p:cNvPr id="5" name="Footer Placeholder 3">
            <a:extLst>
              <a:ext uri="{FF2B5EF4-FFF2-40B4-BE49-F238E27FC236}">
                <a16:creationId xmlns:a16="http://schemas.microsoft.com/office/drawing/2014/main" id="{0B7BF5F3-FE4C-4C23-099A-A44B5899B5B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335737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1444B4-211F-DAA8-B557-CD5397F0E14D}"/>
              </a:ext>
            </a:extLst>
          </p:cNvPr>
          <p:cNvSpPr txBox="1">
            <a:spLocks/>
          </p:cNvSpPr>
          <p:nvPr/>
        </p:nvSpPr>
        <p:spPr>
          <a:xfrm>
            <a:off x="2199790" y="542705"/>
            <a:ext cx="474442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1500"/>
              </a:spcAft>
              <a:buFont typeface="Lucida Grande" panose="020B0600040502020204" pitchFamily="34" charset="0"/>
              <a:buNone/>
            </a:pPr>
            <a:r>
              <a:rPr lang="en-US" sz="3000" b="1" dirty="0">
                <a:solidFill>
                  <a:schemeClr val="bg1"/>
                </a:solidFill>
              </a:rPr>
              <a:t>When do you smoke?</a:t>
            </a:r>
            <a:endParaRPr lang="en-US" sz="2000" b="1" dirty="0">
              <a:solidFill>
                <a:schemeClr val="bg1"/>
              </a:solidFill>
            </a:endParaRPr>
          </a:p>
        </p:txBody>
      </p:sp>
      <p:pic>
        <p:nvPicPr>
          <p:cNvPr id="4" name="Picture 3">
            <a:extLst>
              <a:ext uri="{FF2B5EF4-FFF2-40B4-BE49-F238E27FC236}">
                <a16:creationId xmlns:a16="http://schemas.microsoft.com/office/drawing/2014/main" id="{7CC31D14-AD2B-47EF-631C-92F89B0D9A70}"/>
              </a:ext>
            </a:extLst>
          </p:cNvPr>
          <p:cNvPicPr>
            <a:picLocks noChangeAspect="1"/>
          </p:cNvPicPr>
          <p:nvPr/>
        </p:nvPicPr>
        <p:blipFill>
          <a:blip r:embed="rId3"/>
          <a:stretch>
            <a:fillRect/>
          </a:stretch>
        </p:blipFill>
        <p:spPr>
          <a:xfrm>
            <a:off x="2308531" y="1502680"/>
            <a:ext cx="4526938" cy="4691324"/>
          </a:xfrm>
          <a:prstGeom prst="rect">
            <a:avLst/>
          </a:prstGeom>
          <a:effectLst>
            <a:outerShdw blurRad="254000" dist="50800" dir="5400000" algn="ctr" rotWithShape="0">
              <a:srgbClr val="000000">
                <a:alpha val="25000"/>
              </a:srgbClr>
            </a:outerShdw>
          </a:effectLst>
        </p:spPr>
      </p:pic>
      <p:sp>
        <p:nvSpPr>
          <p:cNvPr id="2" name="Footer Placeholder 3">
            <a:extLst>
              <a:ext uri="{FF2B5EF4-FFF2-40B4-BE49-F238E27FC236}">
                <a16:creationId xmlns:a16="http://schemas.microsoft.com/office/drawing/2014/main" id="{F27D68B7-4F4A-4FE2-F4A8-D3DCFAB6DFF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bg1"/>
                </a:solidFill>
                <a:latin typeface="Century Gothic" panose="020B0502020202020204" pitchFamily="34" charset="0"/>
              </a:rPr>
              <a:t>Inpatient Tobacco Dependence Treatment Training Programme</a:t>
            </a:r>
          </a:p>
        </p:txBody>
      </p:sp>
      <p:sp>
        <p:nvSpPr>
          <p:cNvPr id="5" name="Rectangle 1">
            <a:extLst>
              <a:ext uri="{FF2B5EF4-FFF2-40B4-BE49-F238E27FC236}">
                <a16:creationId xmlns:a16="http://schemas.microsoft.com/office/drawing/2014/main" id="{E936DF46-0367-5410-C3C8-DE6C9CED09F2}"/>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Century Gothic" panose="020B0502020202020204" pitchFamily="34" charset="0"/>
                <a:ea typeface="ＭＳ Ｐゴシック" panose="020B0600070205080204" pitchFamily="34" charset="-128"/>
                <a:cs typeface="Geneva" panose="020B0503030404040204" pitchFamily="34" charset="0"/>
              </a:rPr>
              <a:t>Smoking has b</a:t>
            </a:r>
            <a:r>
              <a:rPr kumimoji="0" lang="en-GB" altLang="en-US" sz="800" b="0" i="0" u="none" strike="noStrike" cap="none" normalizeH="0" baseline="0" dirty="0">
                <a:ln>
                  <a:noFill/>
                </a:ln>
                <a:solidFill>
                  <a:schemeClr val="tx1"/>
                </a:solidFill>
                <a:effectLst/>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9002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uestion">
            <a:extLst>
              <a:ext uri="{FF2B5EF4-FFF2-40B4-BE49-F238E27FC236}">
                <a16:creationId xmlns:a16="http://schemas.microsoft.com/office/drawing/2014/main" id="{1787F93D-877B-66AD-401D-7BB25C2934A3}"/>
              </a:ext>
            </a:extLst>
          </p:cNvPr>
          <p:cNvSpPr txBox="1">
            <a:spLocks/>
          </p:cNvSpPr>
          <p:nvPr/>
        </p:nvSpPr>
        <p:spPr>
          <a:xfrm>
            <a:off x="765175" y="1564266"/>
            <a:ext cx="761365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dirty="0">
                <a:effectLst/>
                <a:latin typeface="Arial" panose="020B0604020202020204" pitchFamily="34" charset="0"/>
                <a:cs typeface="Arial" panose="020B0604020202020204" pitchFamily="34" charset="0"/>
              </a:rPr>
              <a:t>A shared promise:</a:t>
            </a:r>
            <a:endParaRPr lang="en-US" sz="1000" b="1" dirty="0">
              <a:effectLst/>
            </a:endParaRPr>
          </a:p>
        </p:txBody>
      </p:sp>
      <p:sp>
        <p:nvSpPr>
          <p:cNvPr id="4" name="Subtitle 2">
            <a:extLst>
              <a:ext uri="{FF2B5EF4-FFF2-40B4-BE49-F238E27FC236}">
                <a16:creationId xmlns:a16="http://schemas.microsoft.com/office/drawing/2014/main" id="{236EB38A-14E1-C41A-A641-51E294CEFF61}"/>
              </a:ext>
            </a:extLst>
          </p:cNvPr>
          <p:cNvSpPr txBox="1">
            <a:spLocks/>
          </p:cNvSpPr>
          <p:nvPr/>
        </p:nvSpPr>
        <p:spPr>
          <a:xfrm>
            <a:off x="619653" y="2441604"/>
            <a:ext cx="8040158" cy="1088799"/>
          </a:xfrm>
          <a:prstGeom prst="rect">
            <a:avLst/>
          </a:prstGeom>
          <a:effectLst/>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0"/>
              </a:spcBef>
              <a:spcAft>
                <a:spcPts val="0"/>
              </a:spcAft>
              <a:buNone/>
            </a:pPr>
            <a:r>
              <a:rPr lang="en-GB" altLang="en-US" sz="2800" dirty="0">
                <a:solidFill>
                  <a:schemeClr val="accent3"/>
                </a:solidFill>
              </a:rPr>
              <a:t>We will never again refer to tobacco dependence as a </a:t>
            </a:r>
            <a:r>
              <a:rPr lang="en-GB" altLang="en-US" sz="2800" b="1" dirty="0">
                <a:solidFill>
                  <a:schemeClr val="bg1"/>
                </a:solidFill>
              </a:rPr>
              <a:t>‘lifestyle choice’,</a:t>
            </a:r>
            <a:r>
              <a:rPr lang="en-GB" altLang="en-US" sz="2800" b="1" dirty="0">
                <a:solidFill>
                  <a:schemeClr val="accent3"/>
                </a:solidFill>
              </a:rPr>
              <a:t> </a:t>
            </a:r>
            <a:r>
              <a:rPr lang="en-GB" altLang="en-US" sz="2800" b="1" dirty="0">
                <a:solidFill>
                  <a:schemeClr val="bg1"/>
                </a:solidFill>
              </a:rPr>
              <a:t>‘bad habit’ </a:t>
            </a:r>
            <a:r>
              <a:rPr lang="en-GB" altLang="en-US" sz="2800" dirty="0">
                <a:solidFill>
                  <a:schemeClr val="accent3"/>
                </a:solidFill>
              </a:rPr>
              <a:t>or </a:t>
            </a:r>
            <a:r>
              <a:rPr lang="en-GB" altLang="en-US" sz="2800" b="1" dirty="0">
                <a:solidFill>
                  <a:schemeClr val="bg1"/>
                </a:solidFill>
              </a:rPr>
              <a:t>‘personal freedom’</a:t>
            </a:r>
          </a:p>
        </p:txBody>
      </p:sp>
      <p:sp>
        <p:nvSpPr>
          <p:cNvPr id="5" name="Subtitle 2">
            <a:extLst>
              <a:ext uri="{FF2B5EF4-FFF2-40B4-BE49-F238E27FC236}">
                <a16:creationId xmlns:a16="http://schemas.microsoft.com/office/drawing/2014/main" id="{453A8792-C8A6-EFFF-4F40-8D0D37BA8822}"/>
              </a:ext>
            </a:extLst>
          </p:cNvPr>
          <p:cNvSpPr txBox="1">
            <a:spLocks/>
          </p:cNvSpPr>
          <p:nvPr/>
        </p:nvSpPr>
        <p:spPr bwMode="auto">
          <a:xfrm>
            <a:off x="765175" y="3792006"/>
            <a:ext cx="7613650" cy="108535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3500"/>
              </a:lnSpc>
              <a:spcBef>
                <a:spcPts val="0"/>
              </a:spcBef>
              <a:spcAft>
                <a:spcPts val="0"/>
              </a:spcAft>
            </a:pPr>
            <a:r>
              <a:rPr lang="en-GB" altLang="en-US" dirty="0">
                <a:effectLst/>
                <a:latin typeface="Arial" panose="020B0604020202020204" pitchFamily="34" charset="0"/>
                <a:cs typeface="Arial" panose="020B0604020202020204" pitchFamily="34" charset="0"/>
              </a:rPr>
              <a:t>It is a powerful addiction and chronic relapsing clinical condition</a:t>
            </a:r>
          </a:p>
        </p:txBody>
      </p:sp>
      <p:sp>
        <p:nvSpPr>
          <p:cNvPr id="2" name="TextBox 1">
            <a:extLst>
              <a:ext uri="{FF2B5EF4-FFF2-40B4-BE49-F238E27FC236}">
                <a16:creationId xmlns:a16="http://schemas.microsoft.com/office/drawing/2014/main" id="{D0AC78B4-15AC-BB06-8A1E-7099E106D0D6}"/>
              </a:ext>
            </a:extLst>
          </p:cNvPr>
          <p:cNvSpPr txBox="1"/>
          <p:nvPr/>
        </p:nvSpPr>
        <p:spPr bwMode="auto">
          <a:xfrm>
            <a:off x="-2279561" y="-172576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9" name="Footer Placeholder 3">
            <a:extLst>
              <a:ext uri="{FF2B5EF4-FFF2-40B4-BE49-F238E27FC236}">
                <a16:creationId xmlns:a16="http://schemas.microsoft.com/office/drawing/2014/main" id="{B713DF16-30E2-1323-F5E1-014F93094592}"/>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bg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4268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3FDCD-60A0-982B-EB16-E331650726B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8454BEF-B49C-EB3B-D989-65269D537356}"/>
              </a:ext>
            </a:extLst>
          </p:cNvPr>
          <p:cNvPicPr>
            <a:picLocks noChangeAspect="1"/>
          </p:cNvPicPr>
          <p:nvPr/>
        </p:nvPicPr>
        <p:blipFill rotWithShape="1">
          <a:blip r:embed="rId3">
            <a:alphaModFix amt="36000"/>
          </a:blip>
          <a:srcRect t="-62" b="802"/>
          <a:stretch/>
        </p:blipFill>
        <p:spPr>
          <a:xfrm>
            <a:off x="0" y="-2101"/>
            <a:ext cx="9144001" cy="6860101"/>
          </a:xfrm>
          <a:prstGeom prst="rect">
            <a:avLst/>
          </a:prstGeom>
        </p:spPr>
      </p:pic>
      <p:sp>
        <p:nvSpPr>
          <p:cNvPr id="6" name="question">
            <a:extLst>
              <a:ext uri="{FF2B5EF4-FFF2-40B4-BE49-F238E27FC236}">
                <a16:creationId xmlns:a16="http://schemas.microsoft.com/office/drawing/2014/main" id="{E2AB6272-0092-4CBE-1464-A41E508DFB35}"/>
              </a:ext>
            </a:extLst>
          </p:cNvPr>
          <p:cNvSpPr txBox="1">
            <a:spLocks/>
          </p:cNvSpPr>
          <p:nvPr/>
        </p:nvSpPr>
        <p:spPr>
          <a:xfrm>
            <a:off x="1593645" y="318806"/>
            <a:ext cx="5956710" cy="813888"/>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lgn="ctr"/>
            <a:r>
              <a:rPr lang="en-US" sz="28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PRIME Theory of Motivation</a:t>
            </a:r>
          </a:p>
        </p:txBody>
      </p:sp>
      <p:sp>
        <p:nvSpPr>
          <p:cNvPr id="2" name="TextBox 1">
            <a:extLst>
              <a:ext uri="{FF2B5EF4-FFF2-40B4-BE49-F238E27FC236}">
                <a16:creationId xmlns:a16="http://schemas.microsoft.com/office/drawing/2014/main" id="{206EFA7F-AC66-B1F9-C205-8C6687B8F3C5}"/>
              </a:ext>
            </a:extLst>
          </p:cNvPr>
          <p:cNvSpPr txBox="1"/>
          <p:nvPr/>
        </p:nvSpPr>
        <p:spPr bwMode="auto">
          <a:xfrm>
            <a:off x="1415955" y="1134757"/>
            <a:ext cx="6312090" cy="769441"/>
          </a:xfrm>
          <a:prstGeom prst="rect">
            <a:avLst/>
          </a:prstGeom>
          <a:noFill/>
          <a:ln w="9525">
            <a:noFill/>
            <a:miter lim="800000"/>
            <a:headEnd/>
            <a:tailEnd/>
          </a:ln>
        </p:spPr>
        <p:txBody>
          <a:bodyPr wrap="square">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dirty="0">
                <a:ln>
                  <a:noFill/>
                </a:ln>
                <a:solidFill>
                  <a:schemeClr val="accent3"/>
                </a:solidFill>
                <a:effectLst/>
                <a:uLnTx/>
                <a:uFillTx/>
                <a:latin typeface="+mn-lt"/>
              </a:rPr>
              <a:t>“At every moment we act in pursuit of </a:t>
            </a:r>
            <a:br>
              <a:rPr kumimoji="0" lang="en-US" sz="2200" b="1" i="0" u="none" strike="noStrike" kern="1200" cap="none" spc="0" normalizeH="0" baseline="0" noProof="0" dirty="0">
                <a:ln>
                  <a:noFill/>
                </a:ln>
                <a:solidFill>
                  <a:schemeClr val="accent3"/>
                </a:solidFill>
                <a:effectLst/>
                <a:uLnTx/>
                <a:uFillTx/>
                <a:latin typeface="+mn-lt"/>
              </a:rPr>
            </a:br>
            <a:r>
              <a:rPr kumimoji="0" lang="en-US" sz="2200" b="1" i="0" u="none" strike="noStrike" kern="1200" cap="none" spc="0" normalizeH="0" baseline="0" noProof="0" dirty="0">
                <a:ln>
                  <a:noFill/>
                </a:ln>
                <a:solidFill>
                  <a:schemeClr val="accent3"/>
                </a:solidFill>
                <a:effectLst/>
                <a:uLnTx/>
                <a:uFillTx/>
                <a:latin typeface="+mn-lt"/>
              </a:rPr>
              <a:t>what we want or need in that moment”</a:t>
            </a:r>
            <a:endParaRPr kumimoji="0" lang="en-US" i="0" u="none" strike="noStrike" kern="1200" cap="none" spc="0" normalizeH="0" baseline="0" noProof="0" dirty="0">
              <a:ln>
                <a:noFill/>
              </a:ln>
              <a:solidFill>
                <a:schemeClr val="accent3"/>
              </a:solidFill>
              <a:effectLst/>
              <a:uLnTx/>
              <a:uFillTx/>
              <a:latin typeface="+mn-lt"/>
            </a:endParaRPr>
          </a:p>
        </p:txBody>
      </p:sp>
      <p:pic>
        <p:nvPicPr>
          <p:cNvPr id="3" name="Picture 2">
            <a:extLst>
              <a:ext uri="{FF2B5EF4-FFF2-40B4-BE49-F238E27FC236}">
                <a16:creationId xmlns:a16="http://schemas.microsoft.com/office/drawing/2014/main" id="{1BFCCFB5-21DC-83A2-8004-5EBEE81BBCDE}"/>
              </a:ext>
            </a:extLst>
          </p:cNvPr>
          <p:cNvPicPr>
            <a:picLocks noChangeAspect="1"/>
          </p:cNvPicPr>
          <p:nvPr/>
        </p:nvPicPr>
        <p:blipFill>
          <a:blip r:embed="rId4"/>
          <a:srcRect t="52" b="52"/>
          <a:stretch/>
        </p:blipFill>
        <p:spPr>
          <a:xfrm>
            <a:off x="2088971" y="3722027"/>
            <a:ext cx="4733778" cy="2437385"/>
          </a:xfrm>
          <a:prstGeom prst="rect">
            <a:avLst/>
          </a:prstGeom>
        </p:spPr>
      </p:pic>
      <p:sp>
        <p:nvSpPr>
          <p:cNvPr id="5" name="TextBox 4">
            <a:extLst>
              <a:ext uri="{FF2B5EF4-FFF2-40B4-BE49-F238E27FC236}">
                <a16:creationId xmlns:a16="http://schemas.microsoft.com/office/drawing/2014/main" id="{920A9F2D-995D-89A4-A92A-4973072CB86C}"/>
              </a:ext>
            </a:extLst>
          </p:cNvPr>
          <p:cNvSpPr txBox="1"/>
          <p:nvPr/>
        </p:nvSpPr>
        <p:spPr bwMode="auto">
          <a:xfrm>
            <a:off x="1895532" y="2121960"/>
            <a:ext cx="5352936" cy="1451988"/>
          </a:xfrm>
          <a:prstGeom prst="rect">
            <a:avLst/>
          </a:prstGeom>
          <a:noFill/>
          <a:ln w="9525">
            <a:noFill/>
            <a:miter lim="800000"/>
            <a:headEnd/>
            <a:tailEnd/>
          </a:ln>
        </p:spPr>
        <p:txBody>
          <a:bodyPr wrap="square" lIns="91440" tIns="45720" rIns="91440" bIns="45720" anchor="t">
            <a:noAutofit/>
          </a:bodyPr>
          <a:lstStyle/>
          <a:p>
            <a:pPr algn="ctr">
              <a:lnSpc>
                <a:spcPts val="1600"/>
              </a:lnSpc>
              <a:spcBef>
                <a:spcPts val="500"/>
              </a:spcBef>
              <a:spcAft>
                <a:spcPts val="500"/>
              </a:spcAft>
              <a:buClr>
                <a:srgbClr val="C10C21"/>
              </a:buClr>
            </a:pPr>
            <a:r>
              <a:rPr kumimoji="0" lang="en-US" sz="1700" b="1" i="0" u="none" strike="noStrike" kern="1200" cap="none" spc="0" normalizeH="0" baseline="0" noProof="0" dirty="0">
                <a:ln>
                  <a:noFill/>
                </a:ln>
                <a:solidFill>
                  <a:srgbClr val="0070C0"/>
                </a:solidFill>
                <a:effectLst/>
                <a:uLnTx/>
                <a:uFillTx/>
                <a:latin typeface="+mn-lt"/>
              </a:rPr>
              <a:t>Impulse to smoke</a:t>
            </a:r>
            <a:r>
              <a:rPr lang="en-US" sz="1700" b="1" dirty="0">
                <a:latin typeface="+mn-lt"/>
              </a:rPr>
              <a:t> </a:t>
            </a:r>
            <a:r>
              <a:rPr lang="en-US" sz="1700" dirty="0">
                <a:latin typeface="+mn-lt"/>
              </a:rPr>
              <a:t>(</a:t>
            </a:r>
            <a:r>
              <a:rPr kumimoji="0" lang="en-US" sz="1700" i="0" u="none" strike="noStrike" kern="1200" cap="none" spc="0" normalizeH="0" baseline="0" noProof="0" dirty="0">
                <a:ln>
                  <a:noFill/>
                </a:ln>
                <a:effectLst/>
                <a:uLnTx/>
                <a:uFillTx/>
                <a:latin typeface="+mn-lt"/>
              </a:rPr>
              <a:t>cues, triggers</a:t>
            </a:r>
            <a:r>
              <a:rPr lang="en-US" sz="1700" dirty="0">
                <a:latin typeface="+mn-lt"/>
              </a:rPr>
              <a:t>)</a:t>
            </a:r>
            <a:endParaRPr kumimoji="0" lang="en-US" sz="1700" i="0" u="none" strike="noStrike" kern="1200" cap="none" spc="0" normalizeH="0" baseline="0" noProof="0" dirty="0">
              <a:ln>
                <a:noFill/>
              </a:ln>
              <a:effectLst/>
              <a:uLnTx/>
              <a:uFillTx/>
              <a:latin typeface="+mn-lt"/>
            </a:endParaRPr>
          </a:p>
          <a:p>
            <a:pPr algn="ctr">
              <a:lnSpc>
                <a:spcPts val="1600"/>
              </a:lnSpc>
              <a:spcBef>
                <a:spcPts val="500"/>
              </a:spcBef>
              <a:spcAft>
                <a:spcPts val="500"/>
              </a:spcAft>
              <a:buClr>
                <a:srgbClr val="C10C21"/>
              </a:buClr>
            </a:pPr>
            <a:r>
              <a:rPr kumimoji="0" lang="en-US" sz="1700" b="1" i="0" u="none" strike="noStrike" kern="1200" cap="none" spc="0" normalizeH="0" baseline="0" noProof="0" dirty="0">
                <a:ln>
                  <a:noFill/>
                </a:ln>
                <a:solidFill>
                  <a:srgbClr val="0070C0"/>
                </a:solidFill>
                <a:effectLst/>
                <a:uLnTx/>
                <a:uFillTx/>
                <a:latin typeface="+mn-lt"/>
              </a:rPr>
              <a:t>Wants</a:t>
            </a:r>
            <a:r>
              <a:rPr lang="en-US" sz="1700" b="1" dirty="0">
                <a:latin typeface="+mn-lt"/>
              </a:rPr>
              <a:t> </a:t>
            </a:r>
            <a:r>
              <a:rPr lang="en-US" sz="1700" dirty="0">
                <a:latin typeface="+mn-lt"/>
              </a:rPr>
              <a:t>(anticipated</a:t>
            </a:r>
            <a:r>
              <a:rPr kumimoji="0" lang="en-US" sz="1700" i="0" u="none" strike="noStrike" kern="1200" cap="none" spc="0" normalizeH="0" baseline="0" noProof="0" dirty="0">
                <a:ln>
                  <a:noFill/>
                </a:ln>
                <a:effectLst/>
                <a:uLnTx/>
                <a:uFillTx/>
                <a:latin typeface="+mn-lt"/>
              </a:rPr>
              <a:t> pleasure or satisfaction</a:t>
            </a:r>
            <a:r>
              <a:rPr lang="en-US" sz="1700" dirty="0">
                <a:latin typeface="+mn-lt"/>
              </a:rPr>
              <a:t>)</a:t>
            </a:r>
            <a:endParaRPr lang="en-US" sz="1700" i="0" u="none" strike="noStrike" kern="1200" cap="none" spc="0" normalizeH="0" baseline="0" noProof="0" dirty="0">
              <a:ln>
                <a:noFill/>
              </a:ln>
              <a:effectLst/>
              <a:uLnTx/>
              <a:uFillTx/>
              <a:latin typeface="+mn-lt"/>
            </a:endParaRPr>
          </a:p>
          <a:p>
            <a:pPr algn="ctr">
              <a:lnSpc>
                <a:spcPts val="1600"/>
              </a:lnSpc>
              <a:spcBef>
                <a:spcPts val="500"/>
              </a:spcBef>
              <a:spcAft>
                <a:spcPts val="500"/>
              </a:spcAft>
              <a:buClr>
                <a:srgbClr val="C10C21"/>
              </a:buClr>
            </a:pPr>
            <a:r>
              <a:rPr lang="en-US" sz="1700" b="1" dirty="0">
                <a:solidFill>
                  <a:srgbClr val="0070C0"/>
                </a:solidFill>
                <a:latin typeface="+mn-lt"/>
              </a:rPr>
              <a:t>Needs </a:t>
            </a:r>
            <a:r>
              <a:rPr lang="en-US" sz="1700" dirty="0">
                <a:latin typeface="+mn-lt"/>
              </a:rPr>
              <a:t>(relief</a:t>
            </a:r>
            <a:r>
              <a:rPr kumimoji="0" lang="en-US" sz="1700" i="0" u="none" strike="noStrike" kern="1200" cap="none" spc="0" normalizeH="0" baseline="0" noProof="0" dirty="0">
                <a:ln>
                  <a:noFill/>
                </a:ln>
                <a:effectLst/>
                <a:uLnTx/>
                <a:uFillTx/>
                <a:latin typeface="+mn-lt"/>
              </a:rPr>
              <a:t> from discomfort or drive state</a:t>
            </a:r>
            <a:r>
              <a:rPr lang="en-US" sz="1700" dirty="0">
                <a:latin typeface="+mn-lt"/>
              </a:rPr>
              <a:t>) </a:t>
            </a:r>
            <a:endParaRPr lang="en-US" sz="1700" i="0" u="none" strike="noStrike" kern="1200" cap="none" spc="0" normalizeH="0" baseline="0" noProof="0" dirty="0">
              <a:ln>
                <a:noFill/>
              </a:ln>
              <a:effectLst/>
              <a:uLnTx/>
              <a:uFillTx/>
              <a:latin typeface="+mn-lt"/>
            </a:endParaRPr>
          </a:p>
          <a:p>
            <a:pPr algn="ctr">
              <a:lnSpc>
                <a:spcPts val="1600"/>
              </a:lnSpc>
              <a:spcBef>
                <a:spcPts val="500"/>
              </a:spcBef>
              <a:spcAft>
                <a:spcPts val="500"/>
              </a:spcAft>
              <a:buClr>
                <a:srgbClr val="C10C21"/>
              </a:buClr>
            </a:pPr>
            <a:r>
              <a:rPr lang="en-US" sz="1700" b="1" dirty="0">
                <a:solidFill>
                  <a:srgbClr val="0070C0"/>
                </a:solidFill>
                <a:latin typeface="+mn-lt"/>
              </a:rPr>
              <a:t>Positive evaluation of smoking</a:t>
            </a:r>
            <a:r>
              <a:rPr lang="en-US" sz="1700" dirty="0">
                <a:latin typeface="+mn-lt"/>
              </a:rPr>
              <a:t> (identity)</a:t>
            </a:r>
            <a:endParaRPr lang="en-US" sz="1700" i="0" u="none" strike="noStrike" kern="1200" cap="none" spc="0" normalizeH="0" baseline="0" noProof="0" dirty="0">
              <a:ln>
                <a:noFill/>
              </a:ln>
              <a:effectLst/>
              <a:uLnTx/>
              <a:uFillTx/>
              <a:latin typeface="+mn-lt"/>
            </a:endParaRPr>
          </a:p>
        </p:txBody>
      </p:sp>
      <p:sp>
        <p:nvSpPr>
          <p:cNvPr id="4" name="TextBox 3">
            <a:extLst>
              <a:ext uri="{FF2B5EF4-FFF2-40B4-BE49-F238E27FC236}">
                <a16:creationId xmlns:a16="http://schemas.microsoft.com/office/drawing/2014/main" id="{22A89809-736C-DD82-B588-EB3A7D04A78A}"/>
              </a:ext>
            </a:extLst>
          </p:cNvPr>
          <p:cNvSpPr txBox="1"/>
          <p:nvPr/>
        </p:nvSpPr>
        <p:spPr bwMode="auto">
          <a:xfrm flipH="1">
            <a:off x="0" y="6176062"/>
            <a:ext cx="9144000" cy="451522"/>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algn="ctr">
              <a:lnSpc>
                <a:spcPct val="110000"/>
              </a:lnSpc>
              <a:spcBef>
                <a:spcPts val="0"/>
              </a:spcBef>
              <a:spcAft>
                <a:spcPts val="0"/>
              </a:spcAft>
              <a:buClr>
                <a:srgbClr val="C10C21"/>
              </a:buClr>
            </a:pPr>
            <a:r>
              <a:rPr kumimoji="0" lang="en-US" sz="1100" b="0" i="0" u="none" strike="noStrike" kern="1200" cap="none" spc="0" normalizeH="0" baseline="0" noProof="0" dirty="0">
                <a:ln>
                  <a:noFill/>
                </a:ln>
                <a:effectLst/>
                <a:uLnTx/>
                <a:uFillTx/>
                <a:latin typeface="+mn-lt"/>
                <a:ea typeface="Geneva" pitchFamily="-109" charset="0"/>
                <a:cs typeface="Geneva" pitchFamily="-109" charset="0"/>
              </a:rPr>
              <a:t>Source: West R, Brown J (2014) Theory of Addiction. Oxford: Wiley. www.primetheory.com</a:t>
            </a:r>
            <a:endParaRPr kumimoji="0" lang="en-US" sz="11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14601315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29CC2-F270-0EAA-1099-3D1E5FF11364}"/>
              </a:ext>
            </a:extLst>
          </p:cNvPr>
          <p:cNvSpPr>
            <a:spLocks noGrp="1"/>
          </p:cNvSpPr>
          <p:nvPr>
            <p:ph type="title"/>
          </p:nvPr>
        </p:nvSpPr>
        <p:spPr/>
        <p:txBody>
          <a:bodyPr/>
          <a:lstStyle/>
          <a:p>
            <a:r>
              <a:rPr lang="en-US" dirty="0"/>
              <a:t>Summ</a:t>
            </a:r>
            <a:r>
              <a:rPr lang="en-CA" dirty="0"/>
              <a:t>ary</a:t>
            </a:r>
            <a:endParaRPr lang="en-US" dirty="0"/>
          </a:p>
        </p:txBody>
      </p:sp>
      <p:sp>
        <p:nvSpPr>
          <p:cNvPr id="3" name="Text Placeholder 2">
            <a:extLst>
              <a:ext uri="{FF2B5EF4-FFF2-40B4-BE49-F238E27FC236}">
                <a16:creationId xmlns:a16="http://schemas.microsoft.com/office/drawing/2014/main" id="{200202AA-9E77-CFCD-C772-C14393EDA10B}"/>
              </a:ext>
            </a:extLst>
          </p:cNvPr>
          <p:cNvSpPr>
            <a:spLocks noGrp="1"/>
          </p:cNvSpPr>
          <p:nvPr>
            <p:ph type="body" idx="12"/>
          </p:nvPr>
        </p:nvSpPr>
        <p:spPr>
          <a:xfrm>
            <a:off x="571500" y="1752600"/>
            <a:ext cx="8711045" cy="4191000"/>
          </a:xfrm>
        </p:spPr>
        <p:txBody>
          <a:bodyPr/>
          <a:lstStyle/>
          <a:p>
            <a:pPr marL="287655" indent="-288290">
              <a:spcAft>
                <a:spcPts val="1000"/>
              </a:spcAft>
            </a:pPr>
            <a:r>
              <a:rPr lang="en-US" dirty="0">
                <a:latin typeface="Arial"/>
                <a:cs typeface="Arial"/>
              </a:rPr>
              <a:t>Withdrawal symptoms and cravings are a </a:t>
            </a:r>
            <a:r>
              <a:rPr lang="en-US" b="1" dirty="0">
                <a:solidFill>
                  <a:srgbClr val="005EB8"/>
                </a:solidFill>
                <a:latin typeface="Arial"/>
                <a:cs typeface="Arial"/>
              </a:rPr>
              <a:t>normal part </a:t>
            </a:r>
            <a:br>
              <a:rPr lang="en-US" dirty="0"/>
            </a:br>
            <a:r>
              <a:rPr lang="en-US" dirty="0">
                <a:latin typeface="Arial"/>
                <a:cs typeface="Arial"/>
              </a:rPr>
              <a:t>of the stopping process</a:t>
            </a:r>
          </a:p>
          <a:p>
            <a:pPr marL="287655" indent="-288290">
              <a:spcAft>
                <a:spcPts val="1000"/>
              </a:spcAft>
            </a:pPr>
            <a:r>
              <a:rPr lang="en-US" dirty="0">
                <a:latin typeface="Arial"/>
                <a:cs typeface="Arial"/>
              </a:rPr>
              <a:t>They are often </a:t>
            </a:r>
            <a:r>
              <a:rPr lang="en-US" b="1" dirty="0">
                <a:solidFill>
                  <a:srgbClr val="005EB8"/>
                </a:solidFill>
                <a:latin typeface="Arial"/>
                <a:cs typeface="Arial"/>
              </a:rPr>
              <a:t>confused with symptoms of mental illness</a:t>
            </a:r>
          </a:p>
          <a:p>
            <a:pPr marL="287655" indent="-288290">
              <a:spcAft>
                <a:spcPts val="1000"/>
              </a:spcAft>
            </a:pPr>
            <a:r>
              <a:rPr lang="en-US" dirty="0">
                <a:latin typeface="Arial"/>
                <a:cs typeface="Arial"/>
              </a:rPr>
              <a:t>They are typically more severe when patients first going smokefree, but </a:t>
            </a:r>
            <a:br>
              <a:rPr lang="en-US" dirty="0"/>
            </a:br>
            <a:r>
              <a:rPr lang="en-US" dirty="0">
                <a:latin typeface="Arial"/>
                <a:cs typeface="Arial"/>
              </a:rPr>
              <a:t>will subside and </a:t>
            </a:r>
            <a:r>
              <a:rPr lang="en-US" b="1" dirty="0">
                <a:solidFill>
                  <a:srgbClr val="005EB8"/>
                </a:solidFill>
                <a:latin typeface="Arial"/>
                <a:cs typeface="Arial"/>
              </a:rPr>
              <a:t>most will disappear by four weeks</a:t>
            </a:r>
          </a:p>
          <a:p>
            <a:pPr marL="287655" indent="-288290">
              <a:spcAft>
                <a:spcPts val="1000"/>
              </a:spcAft>
            </a:pPr>
            <a:r>
              <a:rPr lang="en-US" dirty="0">
                <a:latin typeface="Arial"/>
                <a:cs typeface="Arial"/>
              </a:rPr>
              <a:t>Work collaboratively with patients to help </a:t>
            </a:r>
            <a:r>
              <a:rPr lang="en-US" b="1" dirty="0">
                <a:solidFill>
                  <a:srgbClr val="005EB8"/>
                </a:solidFill>
                <a:latin typeface="Arial"/>
                <a:cs typeface="Arial"/>
              </a:rPr>
              <a:t>plan how </a:t>
            </a:r>
            <a:br>
              <a:rPr lang="en-US" b="1" dirty="0">
                <a:solidFill>
                  <a:srgbClr val="005EB8"/>
                </a:solidFill>
              </a:rPr>
            </a:br>
            <a:r>
              <a:rPr lang="en-US" b="1" dirty="0">
                <a:solidFill>
                  <a:srgbClr val="005EB8"/>
                </a:solidFill>
                <a:latin typeface="Arial"/>
                <a:cs typeface="Arial"/>
              </a:rPr>
              <a:t>to manage</a:t>
            </a:r>
            <a:r>
              <a:rPr lang="en-US" dirty="0">
                <a:solidFill>
                  <a:srgbClr val="005EB8"/>
                </a:solidFill>
                <a:latin typeface="Arial"/>
                <a:cs typeface="Arial"/>
              </a:rPr>
              <a:t> </a:t>
            </a:r>
            <a:r>
              <a:rPr lang="en-US" dirty="0">
                <a:latin typeface="Arial"/>
                <a:cs typeface="Arial"/>
              </a:rPr>
              <a:t>withdrawal symptoms and urges to smoke</a:t>
            </a:r>
          </a:p>
        </p:txBody>
      </p:sp>
      <p:sp>
        <p:nvSpPr>
          <p:cNvPr id="4" name="Footer Placeholder 3">
            <a:extLst>
              <a:ext uri="{FF2B5EF4-FFF2-40B4-BE49-F238E27FC236}">
                <a16:creationId xmlns:a16="http://schemas.microsoft.com/office/drawing/2014/main" id="{2475FB16-22C5-94B1-4091-7366B101103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445100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611174-0C76-9C8E-5F34-0DEE7884592A}"/>
              </a:ext>
            </a:extLst>
          </p:cNvPr>
          <p:cNvPicPr>
            <a:picLocks noChangeAspect="1"/>
          </p:cNvPicPr>
          <p:nvPr/>
        </p:nvPicPr>
        <p:blipFill>
          <a:blip r:embed="rId3"/>
          <a:stretch>
            <a:fillRect/>
          </a:stretch>
        </p:blipFill>
        <p:spPr>
          <a:xfrm>
            <a:off x="0" y="0"/>
            <a:ext cx="9144000" cy="6858000"/>
          </a:xfrm>
          <a:prstGeom prst="rect">
            <a:avLst/>
          </a:prstGeom>
        </p:spPr>
      </p:pic>
      <p:sp>
        <p:nvSpPr>
          <p:cNvPr id="6" name="Subtitle 1">
            <a:extLst>
              <a:ext uri="{FF2B5EF4-FFF2-40B4-BE49-F238E27FC236}">
                <a16:creationId xmlns:a16="http://schemas.microsoft.com/office/drawing/2014/main" id="{8A1B428F-51D1-9D72-53CC-1FA8B03CF97B}"/>
              </a:ext>
            </a:extLst>
          </p:cNvPr>
          <p:cNvSpPr txBox="1">
            <a:spLocks/>
          </p:cNvSpPr>
          <p:nvPr/>
        </p:nvSpPr>
        <p:spPr>
          <a:xfrm>
            <a:off x="97155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500"/>
              </a:lnSpc>
              <a:buNone/>
            </a:pPr>
            <a:r>
              <a:rPr lang="en-US" sz="4000" b="1" dirty="0">
                <a:solidFill>
                  <a:schemeClr val="bg1"/>
                </a:solidFill>
                <a:latin typeface="Arial" panose="020B0604020202020204" pitchFamily="34" charset="0"/>
                <a:cs typeface="Arial" panose="020B0604020202020204" pitchFamily="34" charset="0"/>
              </a:rPr>
              <a:t>Break</a:t>
            </a:r>
          </a:p>
        </p:txBody>
      </p:sp>
    </p:spTree>
    <p:extLst>
      <p:ext uri="{BB962C8B-B14F-4D97-AF65-F5344CB8AC3E}">
        <p14:creationId xmlns:p14="http://schemas.microsoft.com/office/powerpoint/2010/main" val="17935084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B67D4B-210D-8FDB-C2F3-F7185B93AE51}"/>
              </a:ext>
            </a:extLst>
          </p:cNvPr>
          <p:cNvSpPr>
            <a:spLocks noGrp="1"/>
          </p:cNvSpPr>
          <p:nvPr>
            <p:ph type="body" sz="quarter" idx="10"/>
          </p:nvPr>
        </p:nvSpPr>
        <p:spPr/>
        <p:txBody>
          <a:bodyPr/>
          <a:lstStyle/>
          <a:p>
            <a:r>
              <a:rPr lang="en-US" dirty="0"/>
              <a:t>Behaviour change techniques </a:t>
            </a:r>
            <a:br>
              <a:rPr lang="en-US" dirty="0"/>
            </a:br>
            <a:r>
              <a:rPr lang="en-US" dirty="0"/>
              <a:t>and core communication skills</a:t>
            </a:r>
          </a:p>
        </p:txBody>
      </p:sp>
    </p:spTree>
    <p:extLst>
      <p:ext uri="{BB962C8B-B14F-4D97-AF65-F5344CB8AC3E}">
        <p14:creationId xmlns:p14="http://schemas.microsoft.com/office/powerpoint/2010/main" val="24120953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985E336-DC03-9F28-726E-1398A799C088}"/>
              </a:ext>
            </a:extLst>
          </p:cNvPr>
          <p:cNvSpPr/>
          <p:nvPr/>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 name="Picture 3">
            <a:extLst>
              <a:ext uri="{FF2B5EF4-FFF2-40B4-BE49-F238E27FC236}">
                <a16:creationId xmlns:a16="http://schemas.microsoft.com/office/drawing/2014/main" id="{E7698292-7DBB-A443-9CF4-381E122FA493}"/>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B58C823E-2AE9-9A43-A1FD-1859B9F18D5B}"/>
              </a:ext>
            </a:extLst>
          </p:cNvPr>
          <p:cNvSpPr>
            <a:spLocks noGrp="1"/>
          </p:cNvSpPr>
          <p:nvPr>
            <p:ph type="ctrTitle"/>
          </p:nvPr>
        </p:nvSpPr>
        <p:spPr>
          <a:xfrm>
            <a:off x="952500" y="838201"/>
            <a:ext cx="7200900" cy="502567"/>
          </a:xfrm>
        </p:spPr>
        <p:txBody>
          <a:bodyPr/>
          <a:lstStyle/>
          <a:p>
            <a:r>
              <a:rPr lang="en-US" dirty="0">
                <a:solidFill>
                  <a:schemeClr val="bg1"/>
                </a:solidFill>
              </a:rPr>
              <a:t>Behavioural support</a:t>
            </a:r>
          </a:p>
        </p:txBody>
      </p:sp>
      <p:sp>
        <p:nvSpPr>
          <p:cNvPr id="3" name="Subtitle 2">
            <a:extLst>
              <a:ext uri="{FF2B5EF4-FFF2-40B4-BE49-F238E27FC236}">
                <a16:creationId xmlns:a16="http://schemas.microsoft.com/office/drawing/2014/main" id="{075CD475-CC89-6642-AA54-232EF5CC63D9}"/>
              </a:ext>
            </a:extLst>
          </p:cNvPr>
          <p:cNvSpPr>
            <a:spLocks noGrp="1"/>
          </p:cNvSpPr>
          <p:nvPr>
            <p:ph type="subTitle" idx="1"/>
          </p:nvPr>
        </p:nvSpPr>
        <p:spPr>
          <a:xfrm>
            <a:off x="952500" y="1362338"/>
            <a:ext cx="7200900" cy="1101894"/>
          </a:xfrm>
        </p:spPr>
        <p:txBody>
          <a:bodyPr/>
          <a:lstStyle/>
          <a:p>
            <a:r>
              <a:rPr lang="en-US" i="1" dirty="0">
                <a:solidFill>
                  <a:schemeClr val="accent3"/>
                </a:solidFill>
                <a:latin typeface="Arial"/>
                <a:cs typeface="Arial"/>
              </a:rPr>
              <a:t>What do most people think </a:t>
            </a:r>
            <a:br>
              <a:rPr lang="en-US" i="1" dirty="0"/>
            </a:br>
            <a:r>
              <a:rPr lang="en-US" i="1" dirty="0">
                <a:solidFill>
                  <a:schemeClr val="accent3"/>
                </a:solidFill>
                <a:latin typeface="Arial"/>
                <a:cs typeface="Arial"/>
              </a:rPr>
              <a:t>that we do with people who smoke?</a:t>
            </a:r>
            <a:endParaRPr lang="en-US" dirty="0">
              <a:solidFill>
                <a:schemeClr val="accent3"/>
              </a:solidFill>
              <a:latin typeface="Arial"/>
              <a:cs typeface="Arial"/>
            </a:endParaRPr>
          </a:p>
          <a:p>
            <a:endParaRPr lang="en-US" dirty="0"/>
          </a:p>
          <a:p>
            <a:endParaRPr lang="en-US" dirty="0"/>
          </a:p>
        </p:txBody>
      </p:sp>
      <p:sp>
        <p:nvSpPr>
          <p:cNvPr id="6" name="Subtitle 2">
            <a:extLst>
              <a:ext uri="{FF2B5EF4-FFF2-40B4-BE49-F238E27FC236}">
                <a16:creationId xmlns:a16="http://schemas.microsoft.com/office/drawing/2014/main" id="{F251433A-93AA-7765-1D30-CBBC7CC9BD83}"/>
              </a:ext>
            </a:extLst>
          </p:cNvPr>
          <p:cNvSpPr txBox="1">
            <a:spLocks/>
          </p:cNvSpPr>
          <p:nvPr/>
        </p:nvSpPr>
        <p:spPr bwMode="auto">
          <a:xfrm>
            <a:off x="952500" y="2702170"/>
            <a:ext cx="7200900" cy="16761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chemeClr val="accent3"/>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Arial" panose="020B0604020202020204" pitchFamily="34" charset="0"/>
                <a:ea typeface="Geneva" pitchFamily="-109" charset="0"/>
                <a:cs typeface="Arial" panose="020B0604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accent3"/>
              </a:buClr>
              <a:buFont typeface="System Font Regular"/>
              <a:buNone/>
              <a:tabLst>
                <a:tab pos="287338" algn="l"/>
              </a:tabLst>
              <a:defRPr sz="1800" b="0" i="0" kern="1200">
                <a:solidFill>
                  <a:schemeClr val="tx1">
                    <a:tint val="75000"/>
                  </a:schemeClr>
                </a:solidFill>
                <a:latin typeface="Arial" panose="020B0604020202020204" pitchFamily="34" charset="0"/>
                <a:ea typeface="+mn-ea"/>
                <a:cs typeface="Arial" panose="020B0604020202020204" pitchFamily="34" charset="0"/>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dirty="0"/>
              <a:t>That we tell people that </a:t>
            </a:r>
            <a:br>
              <a:rPr lang="en-US" dirty="0"/>
            </a:br>
            <a:r>
              <a:rPr lang="en-US" dirty="0"/>
              <a:t>smoking is bad for them </a:t>
            </a:r>
            <a:br>
              <a:rPr lang="en-US" dirty="0"/>
            </a:br>
            <a:r>
              <a:rPr lang="en-US" dirty="0"/>
              <a:t>and that they should quit.</a:t>
            </a:r>
          </a:p>
          <a:p>
            <a:endParaRPr lang="en-US" dirty="0"/>
          </a:p>
          <a:p>
            <a:endParaRPr lang="en-US" dirty="0"/>
          </a:p>
          <a:p>
            <a:endParaRPr lang="en-US" dirty="0"/>
          </a:p>
        </p:txBody>
      </p:sp>
    </p:spTree>
    <p:extLst>
      <p:ext uri="{BB962C8B-B14F-4D97-AF65-F5344CB8AC3E}">
        <p14:creationId xmlns:p14="http://schemas.microsoft.com/office/powerpoint/2010/main" val="203279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BC609-D5CF-714C-85D2-39AD4A74A3C4}"/>
              </a:ext>
            </a:extLst>
          </p:cNvPr>
          <p:cNvSpPr>
            <a:spLocks noGrp="1"/>
          </p:cNvSpPr>
          <p:nvPr>
            <p:ph type="title"/>
          </p:nvPr>
        </p:nvSpPr>
        <p:spPr/>
        <p:txBody>
          <a:bodyPr/>
          <a:lstStyle/>
          <a:p>
            <a:r>
              <a:rPr lang="en-US" dirty="0"/>
              <a:t>The importance of behavioural support</a:t>
            </a:r>
          </a:p>
        </p:txBody>
      </p:sp>
      <p:sp>
        <p:nvSpPr>
          <p:cNvPr id="3" name="Text Placeholder 2">
            <a:extLst>
              <a:ext uri="{FF2B5EF4-FFF2-40B4-BE49-F238E27FC236}">
                <a16:creationId xmlns:a16="http://schemas.microsoft.com/office/drawing/2014/main" id="{C34B81E8-93D6-6926-8FD9-DEC4156D9673}"/>
              </a:ext>
            </a:extLst>
          </p:cNvPr>
          <p:cNvSpPr>
            <a:spLocks noGrp="1"/>
          </p:cNvSpPr>
          <p:nvPr>
            <p:ph type="body" idx="12"/>
          </p:nvPr>
        </p:nvSpPr>
        <p:spPr/>
        <p:txBody>
          <a:bodyPr/>
          <a:lstStyle/>
          <a:p>
            <a:pPr>
              <a:spcAft>
                <a:spcPts val="1500"/>
              </a:spcAft>
            </a:pPr>
            <a:r>
              <a:rPr lang="en-US" dirty="0"/>
              <a:t>Medications roughly double or triple someone’s chances of stopping</a:t>
            </a:r>
          </a:p>
          <a:p>
            <a:pPr>
              <a:spcAft>
                <a:spcPts val="1500"/>
              </a:spcAft>
            </a:pPr>
            <a:r>
              <a:rPr lang="en-US" b="1" dirty="0">
                <a:solidFill>
                  <a:schemeClr val="accent1"/>
                </a:solidFill>
              </a:rPr>
              <a:t>So does behavioural support!</a:t>
            </a:r>
          </a:p>
          <a:p>
            <a:pPr>
              <a:spcAft>
                <a:spcPts val="1500"/>
              </a:spcAft>
            </a:pPr>
            <a:r>
              <a:rPr lang="en-US" dirty="0"/>
              <a:t>But what are the active ingredients of behavioural support…</a:t>
            </a:r>
          </a:p>
        </p:txBody>
      </p:sp>
      <p:sp>
        <p:nvSpPr>
          <p:cNvPr id="4" name="Footer Placeholder 3">
            <a:extLst>
              <a:ext uri="{FF2B5EF4-FFF2-40B4-BE49-F238E27FC236}">
                <a16:creationId xmlns:a16="http://schemas.microsoft.com/office/drawing/2014/main" id="{D17BA7F5-48A6-C6F6-C5E8-84FD646338F4}"/>
              </a:ext>
            </a:extLst>
          </p:cNvPr>
          <p:cNvSpPr txBox="1">
            <a:spLocks/>
          </p:cNvSpPr>
          <p:nvPr/>
        </p:nvSpPr>
        <p:spPr>
          <a:xfrm>
            <a:off x="518007" y="6362936"/>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0495962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E8BF9D-58DE-1620-F6F1-6047A28AC304}"/>
              </a:ext>
            </a:extLst>
          </p:cNvPr>
          <p:cNvPicPr>
            <a:picLocks noChangeAspect="1"/>
          </p:cNvPicPr>
          <p:nvPr/>
        </p:nvPicPr>
        <p:blipFill>
          <a:blip r:embed="rId3"/>
          <a:stretch>
            <a:fillRect/>
          </a:stretch>
        </p:blipFill>
        <p:spPr>
          <a:xfrm>
            <a:off x="0" y="0"/>
            <a:ext cx="9144000" cy="6858000"/>
          </a:xfrm>
          <a:prstGeom prst="rect">
            <a:avLst/>
          </a:prstGeom>
        </p:spPr>
      </p:pic>
      <p:sp>
        <p:nvSpPr>
          <p:cNvPr id="5" name="Freeform 4">
            <a:extLst>
              <a:ext uri="{FF2B5EF4-FFF2-40B4-BE49-F238E27FC236}">
                <a16:creationId xmlns:a16="http://schemas.microsoft.com/office/drawing/2014/main" id="{1EF0F783-0E1B-A575-05C5-ECBF1695A543}"/>
              </a:ext>
            </a:extLst>
          </p:cNvPr>
          <p:cNvSpPr/>
          <p:nvPr/>
        </p:nvSpPr>
        <p:spPr>
          <a:xfrm>
            <a:off x="4447006" y="1663953"/>
            <a:ext cx="3309811" cy="3223646"/>
          </a:xfrm>
          <a:custGeom>
            <a:avLst/>
            <a:gdLst>
              <a:gd name="connsiteX0" fmla="*/ 0 w 3046174"/>
              <a:gd name="connsiteY0" fmla="*/ 1523087 h 3046174"/>
              <a:gd name="connsiteX1" fmla="*/ 1523087 w 3046174"/>
              <a:gd name="connsiteY1" fmla="*/ 0 h 3046174"/>
              <a:gd name="connsiteX2" fmla="*/ 3046174 w 3046174"/>
              <a:gd name="connsiteY2" fmla="*/ 1523087 h 3046174"/>
              <a:gd name="connsiteX3" fmla="*/ 1523087 w 3046174"/>
              <a:gd name="connsiteY3" fmla="*/ 3046174 h 3046174"/>
              <a:gd name="connsiteX4" fmla="*/ 0 w 3046174"/>
              <a:gd name="connsiteY4" fmla="*/ 1523087 h 3046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6174" h="3046174">
                <a:moveTo>
                  <a:pt x="0" y="1523087"/>
                </a:moveTo>
                <a:cubicBezTo>
                  <a:pt x="0" y="681909"/>
                  <a:pt x="681909" y="0"/>
                  <a:pt x="1523087" y="0"/>
                </a:cubicBezTo>
                <a:cubicBezTo>
                  <a:pt x="2364265" y="0"/>
                  <a:pt x="3046174" y="681909"/>
                  <a:pt x="3046174" y="1523087"/>
                </a:cubicBezTo>
                <a:cubicBezTo>
                  <a:pt x="3046174" y="2364265"/>
                  <a:pt x="2364265" y="3046174"/>
                  <a:pt x="1523087" y="3046174"/>
                </a:cubicBezTo>
                <a:cubicBezTo>
                  <a:pt x="681909" y="3046174"/>
                  <a:pt x="0" y="2364265"/>
                  <a:pt x="0" y="1523087"/>
                </a:cubicBezTo>
                <a:close/>
              </a:path>
            </a:pathLst>
          </a:custGeom>
          <a:solidFill>
            <a:schemeClr val="bg1"/>
          </a:solidFill>
          <a:effectLst>
            <a:glow rad="1270000">
              <a:schemeClr val="bg1">
                <a:alpha val="0"/>
              </a:schemeClr>
            </a:glow>
            <a:outerShdw blurRad="317500" dist="63500" dir="5400000" algn="ctr" rotWithShape="0">
              <a:srgbClr val="000000">
                <a:alpha val="50082"/>
              </a:srgbClr>
            </a:outerShdw>
          </a:effectLst>
        </p:spPr>
        <p:style>
          <a:lnRef idx="0">
            <a:schemeClr val="lt1">
              <a:hueOff val="0"/>
              <a:satOff val="0"/>
              <a:lumOff val="0"/>
              <a:alphaOff val="0"/>
            </a:schemeClr>
          </a:lnRef>
          <a:fillRef idx="3">
            <a:scrgbClr r="0" g="0" b="0"/>
          </a:fillRef>
          <a:effectRef idx="0">
            <a:scrgbClr r="0" g="0" b="0"/>
          </a:effectRef>
          <a:fontRef idx="minor">
            <a:schemeClr val="tx1"/>
          </a:fontRef>
        </p:style>
        <p:txBody>
          <a:bodyPr spcFirstLastPara="0" vert="horz" wrap="square" lIns="476582" tIns="476582" rIns="476582" bIns="476582" numCol="1" spcCol="1270" anchor="ctr" anchorCtr="0">
            <a:noAutofit/>
          </a:bodyPr>
          <a:lstStyle/>
          <a:p>
            <a:pPr marL="0" lvl="0" indent="0" algn="ctr" defTabSz="1066800">
              <a:lnSpc>
                <a:spcPct val="90000"/>
              </a:lnSpc>
              <a:spcBef>
                <a:spcPct val="0"/>
              </a:spcBef>
              <a:spcAft>
                <a:spcPct val="35000"/>
              </a:spcAft>
              <a:buNone/>
            </a:pPr>
            <a:r>
              <a:rPr lang="en-US" sz="2400" b="1" i="0" kern="1200">
                <a:solidFill>
                  <a:schemeClr val="accent1"/>
                </a:solidFill>
                <a:latin typeface="Arial" panose="020B0604020202020204" pitchFamily="34" charset="0"/>
                <a:cs typeface="Arial" panose="020B0604020202020204" pitchFamily="34" charset="0"/>
              </a:rPr>
              <a:t>Building Rapport</a:t>
            </a:r>
          </a:p>
        </p:txBody>
      </p:sp>
      <p:grpSp>
        <p:nvGrpSpPr>
          <p:cNvPr id="15" name="Group 14">
            <a:extLst>
              <a:ext uri="{FF2B5EF4-FFF2-40B4-BE49-F238E27FC236}">
                <a16:creationId xmlns:a16="http://schemas.microsoft.com/office/drawing/2014/main" id="{CD93636F-16D0-9452-51A1-90D84612B5A8}"/>
              </a:ext>
            </a:extLst>
          </p:cNvPr>
          <p:cNvGrpSpPr/>
          <p:nvPr/>
        </p:nvGrpSpPr>
        <p:grpSpPr>
          <a:xfrm>
            <a:off x="571500" y="486182"/>
            <a:ext cx="8250143" cy="5693653"/>
            <a:chOff x="571500" y="486182"/>
            <a:chExt cx="8250143" cy="5693653"/>
          </a:xfrm>
        </p:grpSpPr>
        <p:sp>
          <p:nvSpPr>
            <p:cNvPr id="3" name="Text Placeholder 3">
              <a:extLst>
                <a:ext uri="{FF2B5EF4-FFF2-40B4-BE49-F238E27FC236}">
                  <a16:creationId xmlns:a16="http://schemas.microsoft.com/office/drawing/2014/main" id="{F244065F-81A0-B8C1-52EF-3E9C2F478B4F}"/>
                </a:ext>
              </a:extLst>
            </p:cNvPr>
            <p:cNvSpPr txBox="1">
              <a:spLocks/>
            </p:cNvSpPr>
            <p:nvPr/>
          </p:nvSpPr>
          <p:spPr>
            <a:xfrm>
              <a:off x="571500" y="738447"/>
              <a:ext cx="2931117" cy="2486891"/>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000"/>
                </a:lnSpc>
                <a:spcAft>
                  <a:spcPts val="900"/>
                </a:spcAft>
                <a:buFont typeface="Lucida Grande" panose="020B0600040502020204" pitchFamily="34" charset="0"/>
                <a:buNone/>
              </a:pPr>
              <a:r>
                <a:rPr lang="en-US" sz="2300" b="1" err="1">
                  <a:solidFill>
                    <a:schemeClr val="bg1"/>
                  </a:solidFill>
                </a:rPr>
                <a:t>Behaviour</a:t>
              </a:r>
              <a:r>
                <a:rPr lang="en-US" sz="2300" b="1">
                  <a:solidFill>
                    <a:schemeClr val="bg1"/>
                  </a:solidFill>
                </a:rPr>
                <a:t> change </a:t>
              </a:r>
              <a:br>
                <a:rPr lang="en-US" sz="2300" b="1">
                  <a:solidFill>
                    <a:schemeClr val="bg1"/>
                  </a:solidFill>
                </a:rPr>
              </a:br>
              <a:r>
                <a:rPr lang="en-US" sz="2300" b="1">
                  <a:solidFill>
                    <a:schemeClr val="bg1"/>
                  </a:solidFill>
                </a:rPr>
                <a:t>techniques (BCTs)</a:t>
              </a:r>
            </a:p>
            <a:p>
              <a:pPr>
                <a:lnSpc>
                  <a:spcPts val="3000"/>
                </a:lnSpc>
                <a:spcBef>
                  <a:spcPts val="300"/>
                </a:spcBef>
                <a:spcAft>
                  <a:spcPts val="900"/>
                </a:spcAft>
              </a:pPr>
              <a:r>
                <a:rPr lang="en-US">
                  <a:solidFill>
                    <a:schemeClr val="bg1"/>
                  </a:solidFill>
                </a:rPr>
                <a:t>71 identified</a:t>
              </a:r>
            </a:p>
            <a:p>
              <a:pPr>
                <a:lnSpc>
                  <a:spcPts val="3000"/>
                </a:lnSpc>
                <a:spcBef>
                  <a:spcPts val="300"/>
                </a:spcBef>
                <a:spcAft>
                  <a:spcPts val="900"/>
                </a:spcAft>
              </a:pPr>
              <a:r>
                <a:rPr lang="en-US">
                  <a:solidFill>
                    <a:schemeClr val="bg1"/>
                  </a:solidFill>
                </a:rPr>
                <a:t>16 good evidence</a:t>
              </a:r>
            </a:p>
            <a:p>
              <a:pPr>
                <a:lnSpc>
                  <a:spcPts val="3000"/>
                </a:lnSpc>
                <a:spcBef>
                  <a:spcPts val="300"/>
                </a:spcBef>
                <a:spcAft>
                  <a:spcPts val="900"/>
                </a:spcAft>
              </a:pPr>
              <a:r>
                <a:rPr lang="en-US">
                  <a:solidFill>
                    <a:schemeClr val="bg1"/>
                  </a:solidFill>
                </a:rPr>
                <a:t>8 top BCTs</a:t>
              </a:r>
              <a:endParaRPr lang="en-US"/>
            </a:p>
          </p:txBody>
        </p:sp>
        <p:sp>
          <p:nvSpPr>
            <p:cNvPr id="6" name="Freeform 5">
              <a:extLst>
                <a:ext uri="{FF2B5EF4-FFF2-40B4-BE49-F238E27FC236}">
                  <a16:creationId xmlns:a16="http://schemas.microsoft.com/office/drawing/2014/main" id="{A2AB5001-7368-6468-8CDF-C76DB8E2ED22}"/>
                </a:ext>
              </a:extLst>
            </p:cNvPr>
            <p:cNvSpPr/>
            <p:nvPr/>
          </p:nvSpPr>
          <p:spPr>
            <a:xfrm>
              <a:off x="5290430" y="486182"/>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6EBE00"/>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Carbon</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Monoxide</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Testing</a:t>
              </a:r>
            </a:p>
          </p:txBody>
        </p:sp>
        <p:sp>
          <p:nvSpPr>
            <p:cNvPr id="8" name="Freeform 7">
              <a:extLst>
                <a:ext uri="{FF2B5EF4-FFF2-40B4-BE49-F238E27FC236}">
                  <a16:creationId xmlns:a16="http://schemas.microsoft.com/office/drawing/2014/main" id="{982BB88E-9393-095D-6372-0481CF1754C2}"/>
                </a:ext>
              </a:extLst>
            </p:cNvPr>
            <p:cNvSpPr/>
            <p:nvPr/>
          </p:nvSpPr>
          <p:spPr>
            <a:xfrm>
              <a:off x="7198678" y="3015081"/>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934FC7"/>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Addressing</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barriers,</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smoking cues,</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and triggers</a:t>
              </a:r>
            </a:p>
          </p:txBody>
        </p:sp>
        <p:sp>
          <p:nvSpPr>
            <p:cNvPr id="10" name="Freeform 9">
              <a:extLst>
                <a:ext uri="{FF2B5EF4-FFF2-40B4-BE49-F238E27FC236}">
                  <a16:creationId xmlns:a16="http://schemas.microsoft.com/office/drawing/2014/main" id="{A3350E98-DBF6-35BC-DC65-22D2419B7966}"/>
                </a:ext>
              </a:extLst>
            </p:cNvPr>
            <p:cNvSpPr/>
            <p:nvPr/>
          </p:nvSpPr>
          <p:spPr>
            <a:xfrm>
              <a:off x="3331437" y="3015081"/>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3C3C"/>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Avoid just one</a:t>
              </a:r>
            </a:p>
            <a:p>
              <a:pPr marL="0" lvl="0" indent="0" algn="ctr" defTabSz="577850">
                <a:lnSpc>
                  <a:spcPts val="1560"/>
                </a:lnSpc>
                <a:spcBef>
                  <a:spcPct val="0"/>
                </a:spcBef>
                <a:spcAft>
                  <a:spcPct val="35000"/>
                </a:spcAft>
                <a:buNone/>
              </a:pPr>
              <a:r>
                <a:rPr lang="en-US" sz="1300">
                  <a:solidFill>
                    <a:schemeClr val="bg1"/>
                  </a:solidFill>
                  <a:latin typeface="Arial" panose="020B0604020202020204" pitchFamily="34" charset="0"/>
                  <a:cs typeface="Arial" panose="020B0604020202020204" pitchFamily="34" charset="0"/>
                </a:rPr>
                <a:t>“Not a puff rule”</a:t>
              </a:r>
              <a:endParaRPr lang="en-US" sz="1300" b="0" i="0" kern="1200">
                <a:solidFill>
                  <a:schemeClr val="bg1"/>
                </a:solidFill>
                <a:latin typeface="Arial" panose="020B0604020202020204" pitchFamily="34" charset="0"/>
                <a:cs typeface="Arial" panose="020B0604020202020204" pitchFamily="34" charset="0"/>
              </a:endParaRPr>
            </a:p>
          </p:txBody>
        </p:sp>
        <p:sp>
          <p:nvSpPr>
            <p:cNvPr id="7" name="Freeform 6">
              <a:extLst>
                <a:ext uri="{FF2B5EF4-FFF2-40B4-BE49-F238E27FC236}">
                  <a16:creationId xmlns:a16="http://schemas.microsoft.com/office/drawing/2014/main" id="{61E02A36-C5C7-FEC2-1A8B-36A8A4015623}"/>
                </a:ext>
              </a:extLst>
            </p:cNvPr>
            <p:cNvSpPr/>
            <p:nvPr/>
          </p:nvSpPr>
          <p:spPr>
            <a:xfrm>
              <a:off x="6868941" y="1266669"/>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7700"/>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Advise on</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Stop Smoking</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Medications</a:t>
              </a:r>
            </a:p>
          </p:txBody>
        </p:sp>
        <p:sp>
          <p:nvSpPr>
            <p:cNvPr id="11" name="Freeform 10">
              <a:extLst>
                <a:ext uri="{FF2B5EF4-FFF2-40B4-BE49-F238E27FC236}">
                  <a16:creationId xmlns:a16="http://schemas.microsoft.com/office/drawing/2014/main" id="{470786C1-AF03-FC3C-E871-49D1268EA03D}"/>
                </a:ext>
              </a:extLst>
            </p:cNvPr>
            <p:cNvSpPr/>
            <p:nvPr/>
          </p:nvSpPr>
          <p:spPr>
            <a:xfrm>
              <a:off x="3671567" y="1266669"/>
              <a:ext cx="1633028" cy="1620081"/>
            </a:xfrm>
            <a:custGeom>
              <a:avLst/>
              <a:gdLst>
                <a:gd name="connsiteX0" fmla="*/ 0 w 1730249"/>
                <a:gd name="connsiteY0" fmla="*/ 858266 h 1716531"/>
                <a:gd name="connsiteX1" fmla="*/ 865125 w 1730249"/>
                <a:gd name="connsiteY1" fmla="*/ 0 h 1716531"/>
                <a:gd name="connsiteX2" fmla="*/ 1730250 w 1730249"/>
                <a:gd name="connsiteY2" fmla="*/ 858266 h 1716531"/>
                <a:gd name="connsiteX3" fmla="*/ 865125 w 1730249"/>
                <a:gd name="connsiteY3" fmla="*/ 1716532 h 1716531"/>
                <a:gd name="connsiteX4" fmla="*/ 0 w 1730249"/>
                <a:gd name="connsiteY4" fmla="*/ 858266 h 1716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249" h="1716531">
                  <a:moveTo>
                    <a:pt x="0" y="858266"/>
                  </a:moveTo>
                  <a:cubicBezTo>
                    <a:pt x="0" y="384259"/>
                    <a:pt x="387330" y="0"/>
                    <a:pt x="865125" y="0"/>
                  </a:cubicBezTo>
                  <a:cubicBezTo>
                    <a:pt x="1342920" y="0"/>
                    <a:pt x="1730250" y="384259"/>
                    <a:pt x="1730250" y="858266"/>
                  </a:cubicBezTo>
                  <a:cubicBezTo>
                    <a:pt x="1730250" y="1332273"/>
                    <a:pt x="1342920" y="1716532"/>
                    <a:pt x="865125" y="1716532"/>
                  </a:cubicBezTo>
                  <a:cubicBezTo>
                    <a:pt x="387330" y="1716532"/>
                    <a:pt x="0" y="1332273"/>
                    <a:pt x="0" y="858266"/>
                  </a:cubicBezTo>
                  <a:close/>
                </a:path>
              </a:pathLst>
            </a:custGeom>
            <a:solidFill>
              <a:srgbClr val="00B0F0"/>
            </a:solidFill>
            <a:ln w="57150" cmpd="sng">
              <a:solidFill>
                <a:schemeClr val="bg2"/>
              </a:solidFill>
            </a:ln>
            <a:effectLst>
              <a:outerShdw blurRad="317500" dist="63500" dir="5400000" algn="ctr" rotWithShape="0">
                <a:srgbClr val="000000">
                  <a:alpha val="35000"/>
                </a:srgbClr>
              </a:outerShdw>
            </a:effectLst>
          </p:spPr>
          <p:style>
            <a:lnRef idx="0">
              <a:scrgbClr r="0" g="0" b="0"/>
            </a:lnRef>
            <a:fillRef idx="3">
              <a:scrgbClr r="0" g="0" b="0"/>
            </a:fillRef>
            <a:effectRef idx="0">
              <a:schemeClr val="accent3">
                <a:alpha val="50000"/>
                <a:hueOff val="-21276791"/>
                <a:satOff val="11036"/>
                <a:lumOff val="62354"/>
                <a:alphaOff val="0"/>
              </a:schemeClr>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ts val="1146"/>
                </a:spcAft>
                <a:buNone/>
              </a:pPr>
              <a:r>
                <a:rPr lang="en-US" sz="1300" b="0" kern="1200">
                  <a:solidFill>
                    <a:srgbClr val="FFFFFF"/>
                  </a:solidFill>
                  <a:latin typeface="Arial" panose="020B0604020202020204" pitchFamily="34" charset="0"/>
                  <a:cs typeface="Arial" panose="020B0604020202020204" pitchFamily="34" charset="0"/>
                </a:rPr>
                <a:t>Increase </a:t>
              </a:r>
              <a:br>
                <a:rPr lang="en-US" sz="1300" b="0" kern="1200">
                  <a:solidFill>
                    <a:srgbClr val="FFFFFF"/>
                  </a:solidFill>
                  <a:latin typeface="Arial" panose="020B0604020202020204" pitchFamily="34" charset="0"/>
                  <a:cs typeface="Arial" panose="020B0604020202020204" pitchFamily="34" charset="0"/>
                </a:rPr>
              </a:br>
              <a:r>
                <a:rPr lang="en-US" sz="1300" b="0" kern="1200">
                  <a:solidFill>
                    <a:srgbClr val="FFFFFF"/>
                  </a:solidFill>
                  <a:latin typeface="Arial" panose="020B0604020202020204" pitchFamily="34" charset="0"/>
                  <a:cs typeface="Arial" panose="020B0604020202020204" pitchFamily="34" charset="0"/>
                </a:rPr>
                <a:t>Motivation and Confidence</a:t>
              </a:r>
            </a:p>
          </p:txBody>
        </p:sp>
        <p:sp>
          <p:nvSpPr>
            <p:cNvPr id="12" name="Text Placeholder 3">
              <a:extLst>
                <a:ext uri="{FF2B5EF4-FFF2-40B4-BE49-F238E27FC236}">
                  <a16:creationId xmlns:a16="http://schemas.microsoft.com/office/drawing/2014/main" id="{D9C8977C-593C-8779-1EC9-FAC90D245AA5}"/>
                </a:ext>
              </a:extLst>
            </p:cNvPr>
            <p:cNvSpPr txBox="1">
              <a:spLocks/>
            </p:cNvSpPr>
            <p:nvPr/>
          </p:nvSpPr>
          <p:spPr bwMode="auto">
            <a:xfrm>
              <a:off x="571501" y="4357094"/>
              <a:ext cx="2828745" cy="18227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400"/>
                </a:lnSpc>
                <a:buNone/>
              </a:pPr>
              <a:r>
                <a:rPr lang="en-US" sz="1000" b="1" dirty="0">
                  <a:solidFill>
                    <a:schemeClr val="bg1"/>
                  </a:solidFill>
                  <a:latin typeface="Arial" panose="020B0604020202020204" pitchFamily="34" charset="0"/>
                  <a:cs typeface="Arial" panose="020B0604020202020204" pitchFamily="34" charset="0"/>
                </a:rPr>
                <a:t>Source:</a:t>
              </a:r>
              <a:r>
                <a:rPr lang="en-US" sz="1000" dirty="0">
                  <a:solidFill>
                    <a:schemeClr val="bg1"/>
                  </a:solidFill>
                  <a:latin typeface="Arial" panose="020B0604020202020204" pitchFamily="34" charset="0"/>
                  <a:cs typeface="Arial" panose="020B0604020202020204" pitchFamily="34" charset="0"/>
                </a:rPr>
                <a:t>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Michie S et. al. Identifying evidence-based competences required to deliver behavioural support for smoking cessation, 2011. </a:t>
              </a:r>
            </a:p>
            <a:p>
              <a:pPr marL="0" indent="0">
                <a:lnSpc>
                  <a:spcPct val="100000"/>
                </a:lnSpc>
                <a:buNone/>
              </a:pPr>
              <a:r>
                <a:rPr lang="en-CA" sz="1000" b="0" i="0" dirty="0">
                  <a:solidFill>
                    <a:schemeClr val="bg2"/>
                  </a:solidFill>
                  <a:effectLst/>
                  <a:latin typeface="Arial" panose="020B0604020202020204" pitchFamily="34" charset="0"/>
                  <a:cs typeface="Arial" panose="020B0604020202020204" pitchFamily="34" charset="0"/>
                </a:rPr>
                <a:t>Black N, et al. Behaviour change techniques associated with smoking cessation in intervention and comparator groups of randomized controlled trials: a systematic review and meta-regression. 2020.</a:t>
              </a:r>
              <a:endParaRPr lang="en-US" sz="1000" dirty="0">
                <a:solidFill>
                  <a:schemeClr val="bg2"/>
                </a:solidFill>
                <a:latin typeface="Arial" panose="020B0604020202020204" pitchFamily="34" charset="0"/>
                <a:cs typeface="Arial" panose="020B0604020202020204" pitchFamily="34" charset="0"/>
              </a:endParaRPr>
            </a:p>
          </p:txBody>
        </p:sp>
        <p:sp>
          <p:nvSpPr>
            <p:cNvPr id="9" name="Freeform 8">
              <a:extLst>
                <a:ext uri="{FF2B5EF4-FFF2-40B4-BE49-F238E27FC236}">
                  <a16:creationId xmlns:a16="http://schemas.microsoft.com/office/drawing/2014/main" id="{208EFC17-0CCF-5286-63C2-4D161A30C965}"/>
                </a:ext>
              </a:extLst>
            </p:cNvPr>
            <p:cNvSpPr/>
            <p:nvPr/>
          </p:nvSpPr>
          <p:spPr>
            <a:xfrm>
              <a:off x="4378197" y="4456983"/>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C90B"/>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Strengthen </a:t>
              </a:r>
              <a:br>
                <a:rPr lang="en-US" sz="1300" b="0" i="0" kern="1200">
                  <a:solidFill>
                    <a:schemeClr val="bg1"/>
                  </a:solidFill>
                  <a:latin typeface="Arial" panose="020B0604020202020204" pitchFamily="34" charset="0"/>
                  <a:cs typeface="Arial" panose="020B0604020202020204" pitchFamily="34" charset="0"/>
                </a:rPr>
              </a:br>
              <a:r>
                <a:rPr lang="en-US" sz="1300">
                  <a:solidFill>
                    <a:schemeClr val="bg1"/>
                  </a:solidFill>
                  <a:latin typeface="Arial" panose="020B0604020202020204" pitchFamily="34" charset="0"/>
                  <a:cs typeface="Arial" panose="020B0604020202020204" pitchFamily="34" charset="0"/>
                </a:rPr>
                <a:t>Non-smoker </a:t>
              </a:r>
              <a:br>
                <a:rPr lang="en-US" sz="1300">
                  <a:solidFill>
                    <a:schemeClr val="bg1"/>
                  </a:solidFill>
                  <a:latin typeface="Arial" panose="020B0604020202020204" pitchFamily="34" charset="0"/>
                  <a:cs typeface="Arial" panose="020B0604020202020204" pitchFamily="34" charset="0"/>
                </a:rPr>
              </a:br>
              <a:r>
                <a:rPr lang="en-US" sz="1300">
                  <a:solidFill>
                    <a:schemeClr val="bg1"/>
                  </a:solidFill>
                  <a:latin typeface="Arial" panose="020B0604020202020204" pitchFamily="34" charset="0"/>
                  <a:cs typeface="Arial" panose="020B0604020202020204" pitchFamily="34" charset="0"/>
                </a:rPr>
                <a:t>identity</a:t>
              </a:r>
              <a:endParaRPr lang="en-US" sz="1300" b="0" i="0" kern="1200">
                <a:solidFill>
                  <a:schemeClr val="bg1"/>
                </a:solidFill>
                <a:latin typeface="Arial" panose="020B0604020202020204" pitchFamily="34" charset="0"/>
                <a:cs typeface="Arial" panose="020B0604020202020204" pitchFamily="34" charset="0"/>
              </a:endParaRPr>
            </a:p>
          </p:txBody>
        </p:sp>
        <p:sp>
          <p:nvSpPr>
            <p:cNvPr id="13" name="Freeform 12">
              <a:extLst>
                <a:ext uri="{FF2B5EF4-FFF2-40B4-BE49-F238E27FC236}">
                  <a16:creationId xmlns:a16="http://schemas.microsoft.com/office/drawing/2014/main" id="{1E29E9AC-1D04-A9DF-336C-7CBE78FB2ABA}"/>
                </a:ext>
              </a:extLst>
            </p:cNvPr>
            <p:cNvSpPr/>
            <p:nvPr/>
          </p:nvSpPr>
          <p:spPr>
            <a:xfrm>
              <a:off x="6153137" y="4456983"/>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00C1B0"/>
            </a:solidFill>
            <a:ln w="50800">
              <a:solidFill>
                <a:schemeClr val="bg1"/>
              </a:solidFill>
            </a:ln>
            <a:effectLst>
              <a:outerShdw blurRad="317500" dist="63500" dir="5400000" algn="ctr" rotWithShape="0">
                <a:srgbClr val="000000">
                  <a:alpha val="3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0" tIns="0" rIns="0" bIns="54000" numCol="1" spcCol="1270" anchor="ctr" anchorCtr="0">
              <a:noAutofit/>
            </a:bodyPr>
            <a:lstStyle/>
            <a:p>
              <a:pPr marL="0" lvl="0" indent="0" algn="ctr" defTabSz="577850">
                <a:lnSpc>
                  <a:spcPts val="156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Prompting</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Commitment</a:t>
              </a:r>
              <a:br>
                <a:rPr lang="en-US" sz="1300" b="0" i="0" kern="1200">
                  <a:solidFill>
                    <a:schemeClr val="bg1"/>
                  </a:solidFill>
                  <a:latin typeface="Arial" panose="020B0604020202020204" pitchFamily="34" charset="0"/>
                  <a:cs typeface="Arial" panose="020B0604020202020204" pitchFamily="34" charset="0"/>
                </a:rPr>
              </a:br>
              <a:r>
                <a:rPr lang="en-US" sz="1300" b="0" i="0" kern="1200">
                  <a:solidFill>
                    <a:schemeClr val="bg1"/>
                  </a:solidFill>
                  <a:latin typeface="Arial" panose="020B0604020202020204" pitchFamily="34" charset="0"/>
                  <a:cs typeface="Arial" panose="020B0604020202020204" pitchFamily="34" charset="0"/>
                </a:rPr>
                <a:t>(to Goal / Plan)</a:t>
              </a:r>
            </a:p>
          </p:txBody>
        </p:sp>
      </p:grpSp>
      <p:sp>
        <p:nvSpPr>
          <p:cNvPr id="2" name="Footer Placeholder 3">
            <a:extLst>
              <a:ext uri="{FF2B5EF4-FFF2-40B4-BE49-F238E27FC236}">
                <a16:creationId xmlns:a16="http://schemas.microsoft.com/office/drawing/2014/main" id="{E2391CA3-52DA-5DB5-1F46-AAC65D0CDD0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800" i="1" dirty="0">
                <a:solidFill>
                  <a:schemeClr val="bg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8341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3BCBF-9F34-30BA-17B2-79C8516FA5B9}"/>
              </a:ext>
            </a:extLst>
          </p:cNvPr>
          <p:cNvSpPr>
            <a:spLocks noGrp="1"/>
          </p:cNvSpPr>
          <p:nvPr>
            <p:ph type="title"/>
          </p:nvPr>
        </p:nvSpPr>
        <p:spPr/>
        <p:txBody>
          <a:bodyPr/>
          <a:lstStyle/>
          <a:p>
            <a:r>
              <a:rPr lang="en-US" dirty="0"/>
              <a:t>Group agreement</a:t>
            </a:r>
          </a:p>
        </p:txBody>
      </p:sp>
      <p:sp>
        <p:nvSpPr>
          <p:cNvPr id="3" name="Text Placeholder 2">
            <a:extLst>
              <a:ext uri="{FF2B5EF4-FFF2-40B4-BE49-F238E27FC236}">
                <a16:creationId xmlns:a16="http://schemas.microsoft.com/office/drawing/2014/main" id="{1963D8FF-6CC0-0380-17B7-4CE6D23201E1}"/>
              </a:ext>
            </a:extLst>
          </p:cNvPr>
          <p:cNvSpPr>
            <a:spLocks noGrp="1"/>
          </p:cNvSpPr>
          <p:nvPr>
            <p:ph type="body" idx="12"/>
          </p:nvPr>
        </p:nvSpPr>
        <p:spPr/>
        <p:txBody>
          <a:bodyPr/>
          <a:lstStyle/>
          <a:p>
            <a:r>
              <a:rPr lang="en-US" dirty="0"/>
              <a:t>Respect others' views and opinions</a:t>
            </a:r>
          </a:p>
          <a:p>
            <a:r>
              <a:rPr lang="en-US" dirty="0"/>
              <a:t>Confidentiality</a:t>
            </a:r>
          </a:p>
          <a:p>
            <a:r>
              <a:rPr lang="en-US" dirty="0"/>
              <a:t>Ask questions: no such thing as a bad / stupid question</a:t>
            </a:r>
          </a:p>
          <a:p>
            <a:r>
              <a:rPr lang="en-US" dirty="0"/>
              <a:t>Timekeeping</a:t>
            </a:r>
          </a:p>
          <a:p>
            <a:r>
              <a:rPr lang="en-US" dirty="0"/>
              <a:t>Patience</a:t>
            </a:r>
          </a:p>
          <a:p>
            <a:r>
              <a:rPr lang="en-US" dirty="0"/>
              <a:t>Participate as fully as possible and support </a:t>
            </a:r>
            <a:br>
              <a:rPr lang="en-US" dirty="0"/>
            </a:br>
            <a:r>
              <a:rPr lang="en-US" dirty="0"/>
              <a:t>the participation of others</a:t>
            </a:r>
          </a:p>
        </p:txBody>
      </p:sp>
      <p:sp>
        <p:nvSpPr>
          <p:cNvPr id="4" name="Footer Placeholder 3">
            <a:extLst>
              <a:ext uri="{FF2B5EF4-FFF2-40B4-BE49-F238E27FC236}">
                <a16:creationId xmlns:a16="http://schemas.microsoft.com/office/drawing/2014/main" id="{E7F22BC8-062D-4644-1A3E-500F25F885B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763580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48BF-DA5B-FCAC-04E5-457B7B33B2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32CB8A-1F65-C41A-634F-FC8C6A11F505}"/>
              </a:ext>
            </a:extLst>
          </p:cNvPr>
          <p:cNvSpPr>
            <a:spLocks noGrp="1"/>
          </p:cNvSpPr>
          <p:nvPr>
            <p:ph type="title"/>
          </p:nvPr>
        </p:nvSpPr>
        <p:spPr/>
        <p:txBody>
          <a:bodyPr/>
          <a:lstStyle/>
          <a:p>
            <a:r>
              <a:rPr lang="en-US" dirty="0"/>
              <a:t>Additional BCTs</a:t>
            </a:r>
          </a:p>
        </p:txBody>
      </p:sp>
      <p:sp>
        <p:nvSpPr>
          <p:cNvPr id="3" name="Text Placeholder 2">
            <a:extLst>
              <a:ext uri="{FF2B5EF4-FFF2-40B4-BE49-F238E27FC236}">
                <a16:creationId xmlns:a16="http://schemas.microsoft.com/office/drawing/2014/main" id="{C4F14D38-3A92-C1A2-25CF-6A67071775F7}"/>
              </a:ext>
            </a:extLst>
          </p:cNvPr>
          <p:cNvSpPr>
            <a:spLocks noGrp="1"/>
          </p:cNvSpPr>
          <p:nvPr>
            <p:ph type="body" idx="12"/>
          </p:nvPr>
        </p:nvSpPr>
        <p:spPr/>
        <p:txBody>
          <a:bodyPr/>
          <a:lstStyle/>
          <a:p>
            <a:pPr>
              <a:lnSpc>
                <a:spcPts val="2500"/>
              </a:lnSpc>
            </a:pPr>
            <a:r>
              <a:rPr lang="en-US" sz="1700" dirty="0"/>
              <a:t>Accurately describe what the patient may experience in terms of tobacco </a:t>
            </a:r>
            <a:br>
              <a:rPr lang="en-US" sz="1700" dirty="0"/>
            </a:br>
            <a:r>
              <a:rPr lang="en-US" sz="1700" dirty="0"/>
              <a:t>withdrawal and strategies for coping</a:t>
            </a:r>
          </a:p>
          <a:p>
            <a:pPr>
              <a:lnSpc>
                <a:spcPts val="2500"/>
              </a:lnSpc>
            </a:pPr>
            <a:r>
              <a:rPr lang="en-US" sz="1700" dirty="0"/>
              <a:t>Provide advice about benefits of stopping </a:t>
            </a:r>
          </a:p>
          <a:p>
            <a:pPr>
              <a:lnSpc>
                <a:spcPts val="2500"/>
              </a:lnSpc>
            </a:pPr>
            <a:r>
              <a:rPr lang="en-US" sz="1700" dirty="0"/>
              <a:t>Assist with identifying reasons for wanting to stop smoking </a:t>
            </a:r>
          </a:p>
          <a:p>
            <a:pPr>
              <a:lnSpc>
                <a:spcPts val="2500"/>
              </a:lnSpc>
            </a:pPr>
            <a:r>
              <a:rPr lang="en-US" sz="1700" dirty="0"/>
              <a:t>Address concerns about stopping </a:t>
            </a:r>
          </a:p>
          <a:p>
            <a:pPr>
              <a:lnSpc>
                <a:spcPts val="2500"/>
              </a:lnSpc>
            </a:pPr>
            <a:r>
              <a:rPr lang="en-US" sz="1700" dirty="0"/>
              <a:t>Increase patient’s ability to cope with urges and temptation (self-control)</a:t>
            </a:r>
          </a:p>
          <a:p>
            <a:pPr>
              <a:lnSpc>
                <a:spcPts val="2500"/>
              </a:lnSpc>
            </a:pPr>
            <a:r>
              <a:rPr lang="en-US" sz="1700" dirty="0"/>
              <a:t>Assist patient with identifying achievable goals</a:t>
            </a:r>
          </a:p>
          <a:p>
            <a:pPr>
              <a:lnSpc>
                <a:spcPts val="2500"/>
              </a:lnSpc>
            </a:pPr>
            <a:r>
              <a:rPr lang="en-US" sz="1700" dirty="0"/>
              <a:t>Discuss changing daily routines and physical environment (smoking cues)</a:t>
            </a:r>
          </a:p>
          <a:p>
            <a:pPr>
              <a:lnSpc>
                <a:spcPts val="2500"/>
              </a:lnSpc>
            </a:pPr>
            <a:r>
              <a:rPr lang="en-US" sz="1700" dirty="0"/>
              <a:t>Address social smoking contacts</a:t>
            </a:r>
          </a:p>
        </p:txBody>
      </p:sp>
      <p:sp>
        <p:nvSpPr>
          <p:cNvPr id="4" name="Footer Placeholder 3">
            <a:extLst>
              <a:ext uri="{FF2B5EF4-FFF2-40B4-BE49-F238E27FC236}">
                <a16:creationId xmlns:a16="http://schemas.microsoft.com/office/drawing/2014/main" id="{3ADF0813-1155-CE0C-B1D2-F7A8F59E00BA}"/>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5755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81B5B-9009-C3A4-A9EC-2C22C43F1B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1856AC-DF13-801F-CCEB-D380C0709C40}"/>
              </a:ext>
            </a:extLst>
          </p:cNvPr>
          <p:cNvSpPr>
            <a:spLocks noGrp="1"/>
          </p:cNvSpPr>
          <p:nvPr>
            <p:ph type="title"/>
          </p:nvPr>
        </p:nvSpPr>
        <p:spPr/>
        <p:txBody>
          <a:bodyPr/>
          <a:lstStyle/>
          <a:p>
            <a:r>
              <a:rPr lang="en-US" dirty="0"/>
              <a:t>Additional BCTs</a:t>
            </a:r>
          </a:p>
        </p:txBody>
      </p:sp>
      <p:sp>
        <p:nvSpPr>
          <p:cNvPr id="3" name="Text Placeholder 2">
            <a:extLst>
              <a:ext uri="{FF2B5EF4-FFF2-40B4-BE49-F238E27FC236}">
                <a16:creationId xmlns:a16="http://schemas.microsoft.com/office/drawing/2014/main" id="{DE4442B3-4959-C464-F1BD-5A6E0753D909}"/>
              </a:ext>
            </a:extLst>
          </p:cNvPr>
          <p:cNvSpPr>
            <a:spLocks noGrp="1"/>
          </p:cNvSpPr>
          <p:nvPr>
            <p:ph type="body" idx="12"/>
          </p:nvPr>
        </p:nvSpPr>
        <p:spPr/>
        <p:txBody>
          <a:bodyPr/>
          <a:lstStyle/>
          <a:p>
            <a:pPr>
              <a:lnSpc>
                <a:spcPts val="2500"/>
              </a:lnSpc>
            </a:pPr>
            <a:r>
              <a:rPr lang="en-US" sz="1700" dirty="0"/>
              <a:t>Suggest ways of minimising stress</a:t>
            </a:r>
          </a:p>
          <a:p>
            <a:pPr>
              <a:lnSpc>
                <a:spcPts val="2500"/>
              </a:lnSpc>
            </a:pPr>
            <a:r>
              <a:rPr lang="en-US" sz="1700" dirty="0"/>
              <a:t>Identify strategies for weight management, and alcohol and </a:t>
            </a:r>
            <a:br>
              <a:rPr lang="en-US" sz="1700" dirty="0"/>
            </a:br>
            <a:r>
              <a:rPr lang="en-US" sz="1700" dirty="0"/>
              <a:t>caffeine consumption control</a:t>
            </a:r>
          </a:p>
          <a:p>
            <a:pPr>
              <a:lnSpc>
                <a:spcPts val="2500"/>
              </a:lnSpc>
            </a:pPr>
            <a:r>
              <a:rPr lang="en-US" sz="1700" dirty="0"/>
              <a:t>Facilitate and advise on use of social support </a:t>
            </a:r>
          </a:p>
          <a:p>
            <a:pPr>
              <a:lnSpc>
                <a:spcPts val="2500"/>
              </a:lnSpc>
            </a:pPr>
            <a:r>
              <a:rPr lang="en-US" sz="1700" dirty="0"/>
              <a:t>Feed back on patient’s behaviour </a:t>
            </a:r>
          </a:p>
          <a:p>
            <a:pPr>
              <a:lnSpc>
                <a:spcPts val="2500"/>
              </a:lnSpc>
            </a:pPr>
            <a:r>
              <a:rPr lang="en-US" sz="1700" dirty="0"/>
              <a:t>Plan rewards</a:t>
            </a:r>
          </a:p>
          <a:p>
            <a:pPr>
              <a:lnSpc>
                <a:spcPts val="2500"/>
              </a:lnSpc>
            </a:pPr>
            <a:r>
              <a:rPr lang="en-US" sz="1700" dirty="0"/>
              <a:t>Deal appropriately with lapses</a:t>
            </a:r>
          </a:p>
          <a:p>
            <a:pPr>
              <a:lnSpc>
                <a:spcPts val="2500"/>
              </a:lnSpc>
            </a:pPr>
            <a:r>
              <a:rPr lang="en-US" sz="1700" dirty="0"/>
              <a:t>Provide options for obtaining additional support as needed</a:t>
            </a:r>
          </a:p>
        </p:txBody>
      </p:sp>
      <p:sp>
        <p:nvSpPr>
          <p:cNvPr id="4" name="Footer Placeholder 3">
            <a:extLst>
              <a:ext uri="{FF2B5EF4-FFF2-40B4-BE49-F238E27FC236}">
                <a16:creationId xmlns:a16="http://schemas.microsoft.com/office/drawing/2014/main" id="{B7AF34CD-4FA1-4FEB-3905-C45A1F1C40E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81925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Core communication skills</a:t>
            </a:r>
            <a:endParaRPr lang="en-US" sz="2800" i="0" u="none" strike="noStrike" baseline="0" dirty="0">
              <a:solidFill>
                <a:schemeClr val="accent3"/>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790748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42D93CF0-3A37-F225-9AF9-69A67FFD94F6}"/>
              </a:ext>
            </a:extLst>
          </p:cNvPr>
          <p:cNvSpPr txBox="1">
            <a:spLocks/>
          </p:cNvSpPr>
          <p:nvPr/>
        </p:nvSpPr>
        <p:spPr>
          <a:xfrm>
            <a:off x="571500" y="395927"/>
            <a:ext cx="7966604" cy="609914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900"/>
              </a:lnSpc>
              <a:spcBef>
                <a:spcPts val="400"/>
              </a:spcBef>
              <a:spcAft>
                <a:spcPts val="4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Have you thought about stopping smoking?</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Yes I have, I’ve tried many times, but I always relapse when things</a:t>
            </a:r>
            <a:br>
              <a:rPr lang="en-US" sz="1550" i="1" dirty="0">
                <a:solidFill>
                  <a:schemeClr val="accent3"/>
                </a:solidFill>
                <a:latin typeface="Arial" panose="020B0604020202020204" pitchFamily="34" charset="0"/>
                <a:cs typeface="Arial" panose="020B0604020202020204" pitchFamily="34" charset="0"/>
              </a:rPr>
            </a:br>
            <a:r>
              <a:rPr lang="en-US" sz="1550" i="1" dirty="0">
                <a:solidFill>
                  <a:schemeClr val="accent3"/>
                </a:solidFill>
                <a:latin typeface="Arial" panose="020B0604020202020204" pitchFamily="34" charset="0"/>
                <a:cs typeface="Arial" panose="020B0604020202020204" pitchFamily="34" charset="0"/>
              </a:rPr>
              <a:t>get on top of me.</a:t>
            </a:r>
          </a:p>
          <a:p>
            <a:pPr marL="0" indent="0" algn="ctr">
              <a:lnSpc>
                <a:spcPts val="1900"/>
              </a:lnSpc>
              <a:spcBef>
                <a:spcPts val="400"/>
              </a:spcBef>
              <a:spcAft>
                <a:spcPts val="400"/>
              </a:spcAft>
              <a:buFont typeface="Lucida Grande" panose="020B0600040502020204" pitchFamily="34" charset="0"/>
              <a:buNone/>
            </a:pPr>
            <a:r>
              <a:rPr lang="en-US" sz="1550" i="1" dirty="0">
                <a:solidFill>
                  <a:schemeClr val="accent3"/>
                </a:solidFill>
                <a:latin typeface="Arial" panose="020B0604020202020204" pitchFamily="34" charset="0"/>
                <a:cs typeface="Arial" panose="020B0604020202020204" pitchFamily="34" charset="0"/>
              </a:rPr>
              <a:t> </a:t>
            </a: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But stopping smoking is the best thing you can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do for your physical but also for your mental health. </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I know, but sometimes there is too much on my plate </a:t>
            </a:r>
            <a:br>
              <a:rPr lang="en-US" sz="1550" i="1" dirty="0">
                <a:solidFill>
                  <a:schemeClr val="accent3"/>
                </a:solidFill>
                <a:latin typeface="Arial" panose="020B0604020202020204" pitchFamily="34" charset="0"/>
                <a:cs typeface="Arial" panose="020B0604020202020204" pitchFamily="34" charset="0"/>
              </a:rPr>
            </a:br>
            <a:r>
              <a:rPr lang="en-US" sz="1550" i="1" dirty="0">
                <a:solidFill>
                  <a:schemeClr val="accent3"/>
                </a:solidFill>
                <a:latin typeface="Arial" panose="020B0604020202020204" pitchFamily="34" charset="0"/>
                <a:cs typeface="Arial" panose="020B0604020202020204" pitchFamily="34" charset="0"/>
              </a:rPr>
              <a:t>and smoking is my only pleasure. I really need them when I am stressed. I told the nurse earlier that I am not able to stop smoking right now.</a:t>
            </a:r>
            <a:endParaRPr lang="en-US" sz="1550" i="1" dirty="0">
              <a:solidFill>
                <a:srgbClr val="F79645"/>
              </a:solidFill>
              <a:latin typeface="Arial" panose="020B0604020202020204" pitchFamily="34" charset="0"/>
              <a:cs typeface="Arial" panose="020B0604020202020204" pitchFamily="34" charset="0"/>
            </a:endParaRPr>
          </a:p>
          <a:p>
            <a:pPr marL="0" indent="0" algn="ctr">
              <a:lnSpc>
                <a:spcPts val="1900"/>
              </a:lnSpc>
              <a:spcBef>
                <a:spcPts val="400"/>
              </a:spcBef>
              <a:spcAft>
                <a:spcPts val="4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Smoking does not help with stress, people who stop are less stressed.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Why don’t you use this admission to motivate you to quit, and you can use the nicotine patch.</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Yes, but I’ve used the patch before, it didn’t work and </a:t>
            </a:r>
            <a:br>
              <a:rPr lang="en-US" sz="1550" i="1" dirty="0">
                <a:solidFill>
                  <a:schemeClr val="accent3"/>
                </a:solidFill>
                <a:latin typeface="Arial" panose="020B0604020202020204" pitchFamily="34" charset="0"/>
                <a:cs typeface="Arial" panose="020B0604020202020204" pitchFamily="34" charset="0"/>
              </a:rPr>
            </a:br>
            <a:r>
              <a:rPr lang="en-US" sz="1550" i="1" dirty="0">
                <a:solidFill>
                  <a:schemeClr val="accent3"/>
                </a:solidFill>
                <a:latin typeface="Arial" panose="020B0604020202020204" pitchFamily="34" charset="0"/>
                <a:cs typeface="Arial" panose="020B0604020202020204" pitchFamily="34" charset="0"/>
              </a:rPr>
              <a:t>I don’t think I should be using that given my mental health history.</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You should also change your routine, going for a walk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in the morning would help with managing your stress.</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No, I couldn’t do that, it’s a struggle </a:t>
            </a:r>
            <a:br>
              <a:rPr lang="en-US" sz="1550" i="1" dirty="0">
                <a:solidFill>
                  <a:schemeClr val="accent3"/>
                </a:solidFill>
                <a:latin typeface="Arial" panose="020B0604020202020204" pitchFamily="34" charset="0"/>
                <a:cs typeface="Arial" panose="020B0604020202020204" pitchFamily="34" charset="0"/>
              </a:rPr>
            </a:br>
            <a:r>
              <a:rPr lang="en-US" sz="1550" i="1" dirty="0">
                <a:solidFill>
                  <a:schemeClr val="accent3"/>
                </a:solidFill>
                <a:latin typeface="Arial" panose="020B0604020202020204" pitchFamily="34" charset="0"/>
                <a:cs typeface="Arial" panose="020B0604020202020204" pitchFamily="34" charset="0"/>
              </a:rPr>
              <a:t>for me to get out of bed in the morning. </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TDA: </a:t>
            </a:r>
            <a:r>
              <a:rPr lang="en-US" sz="1550" b="1" i="1" dirty="0">
                <a:solidFill>
                  <a:schemeClr val="bg1"/>
                </a:solidFill>
                <a:latin typeface="Arial" panose="020B0604020202020204" pitchFamily="34" charset="0"/>
                <a:cs typeface="Arial" panose="020B0604020202020204" pitchFamily="34" charset="0"/>
              </a:rPr>
              <a:t>Have you talked to your partner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about stopping to make it easier for you?</a:t>
            </a:r>
          </a:p>
          <a:p>
            <a:pPr marL="0" indent="0" algn="ctr">
              <a:lnSpc>
                <a:spcPts val="1900"/>
              </a:lnSpc>
              <a:spcBef>
                <a:spcPts val="400"/>
              </a:spcBef>
              <a:spcAft>
                <a:spcPts val="400"/>
              </a:spcAft>
              <a:buFont typeface="Lucida Grande" panose="020B0600040502020204" pitchFamily="34" charset="0"/>
              <a:buNone/>
            </a:pPr>
            <a:r>
              <a:rPr lang="en-US" sz="1550" b="1" dirty="0">
                <a:solidFill>
                  <a:schemeClr val="accent3"/>
                </a:solidFill>
                <a:latin typeface="Arial" panose="020B0604020202020204" pitchFamily="34" charset="0"/>
                <a:cs typeface="Arial" panose="020B0604020202020204" pitchFamily="34" charset="0"/>
              </a:rPr>
              <a:t>Patient: </a:t>
            </a:r>
            <a:r>
              <a:rPr lang="en-US" sz="1550" i="1" dirty="0">
                <a:solidFill>
                  <a:schemeClr val="accent3"/>
                </a:solidFill>
                <a:latin typeface="Arial" panose="020B0604020202020204" pitchFamily="34" charset="0"/>
                <a:cs typeface="Arial" panose="020B0604020202020204" pitchFamily="34" charset="0"/>
              </a:rPr>
              <a:t>Yes, but…</a:t>
            </a:r>
          </a:p>
        </p:txBody>
      </p:sp>
    </p:spTree>
    <p:extLst>
      <p:ext uri="{BB962C8B-B14F-4D97-AF65-F5344CB8AC3E}">
        <p14:creationId xmlns:p14="http://schemas.microsoft.com/office/powerpoint/2010/main" val="242050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40E5F-7E43-F3EE-E230-37C4A2C875AE}"/>
              </a:ext>
            </a:extLst>
          </p:cNvPr>
          <p:cNvSpPr>
            <a:spLocks noGrp="1"/>
          </p:cNvSpPr>
          <p:nvPr>
            <p:ph type="title"/>
          </p:nvPr>
        </p:nvSpPr>
        <p:spPr/>
        <p:txBody>
          <a:bodyPr/>
          <a:lstStyle/>
          <a:p>
            <a:r>
              <a:rPr lang="en-US" dirty="0"/>
              <a:t>Supporting stopping using core communication skills</a:t>
            </a:r>
          </a:p>
        </p:txBody>
      </p:sp>
      <p:sp>
        <p:nvSpPr>
          <p:cNvPr id="3" name="Text Placeholder 2">
            <a:extLst>
              <a:ext uri="{FF2B5EF4-FFF2-40B4-BE49-F238E27FC236}">
                <a16:creationId xmlns:a16="http://schemas.microsoft.com/office/drawing/2014/main" id="{1D1CDC86-DC7A-7B2E-A341-074EBACDEE63}"/>
              </a:ext>
            </a:extLst>
          </p:cNvPr>
          <p:cNvSpPr>
            <a:spLocks noGrp="1"/>
          </p:cNvSpPr>
          <p:nvPr>
            <p:ph type="body" idx="12"/>
          </p:nvPr>
        </p:nvSpPr>
        <p:spPr/>
        <p:txBody>
          <a:bodyPr/>
          <a:lstStyle/>
          <a:p>
            <a:pPr marL="0" indent="0">
              <a:spcAft>
                <a:spcPts val="1500"/>
              </a:spcAft>
              <a:buNone/>
            </a:pPr>
            <a:r>
              <a:rPr lang="en-US" sz="1900" b="1" dirty="0"/>
              <a:t>What we know:</a:t>
            </a:r>
          </a:p>
          <a:p>
            <a:pPr>
              <a:spcAft>
                <a:spcPts val="1500"/>
              </a:spcAft>
            </a:pPr>
            <a:r>
              <a:rPr lang="en-US" b="1" dirty="0">
                <a:solidFill>
                  <a:schemeClr val="accent1"/>
                </a:solidFill>
              </a:rPr>
              <a:t>Telling someone what to do isn’t a good method </a:t>
            </a:r>
            <a:br>
              <a:rPr lang="en-US" b="1" dirty="0">
                <a:solidFill>
                  <a:schemeClr val="accent1"/>
                </a:solidFill>
              </a:rPr>
            </a:br>
            <a:r>
              <a:rPr lang="en-US" b="1" dirty="0">
                <a:solidFill>
                  <a:schemeClr val="accent1"/>
                </a:solidFill>
              </a:rPr>
              <a:t>of changing behaviour </a:t>
            </a:r>
          </a:p>
          <a:p>
            <a:pPr>
              <a:spcAft>
                <a:spcPts val="1500"/>
              </a:spcAft>
            </a:pPr>
            <a:r>
              <a:rPr lang="en-US" dirty="0"/>
              <a:t>People are more likely to openly discuss issues and </a:t>
            </a:r>
            <a:br>
              <a:rPr lang="en-US" dirty="0"/>
            </a:br>
            <a:r>
              <a:rPr lang="en-US" dirty="0"/>
              <a:t>consider change when they believe that you are genuinely </a:t>
            </a:r>
            <a:br>
              <a:rPr lang="en-US" dirty="0"/>
            </a:br>
            <a:r>
              <a:rPr lang="en-US" dirty="0"/>
              <a:t>interested in their issue and aren’t judging them</a:t>
            </a:r>
          </a:p>
        </p:txBody>
      </p:sp>
      <p:sp>
        <p:nvSpPr>
          <p:cNvPr id="4" name="Footer Placeholder 3">
            <a:extLst>
              <a:ext uri="{FF2B5EF4-FFF2-40B4-BE49-F238E27FC236}">
                <a16:creationId xmlns:a16="http://schemas.microsoft.com/office/drawing/2014/main" id="{89511AAC-9842-B010-20B4-FFBBAAFD5D2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690875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E293AB-7CFF-8850-39F5-6AF49C15FBC2}"/>
              </a:ext>
            </a:extLst>
          </p:cNvPr>
          <p:cNvSpPr txBox="1">
            <a:spLocks/>
          </p:cNvSpPr>
          <p:nvPr/>
        </p:nvSpPr>
        <p:spPr bwMode="auto">
          <a:xfrm>
            <a:off x="971550" y="1752600"/>
            <a:ext cx="7475538" cy="39662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600"/>
              </a:spcAft>
              <a:buFont typeface="Lucida Grande" panose="020B0600040502020204" pitchFamily="34" charset="0"/>
              <a:buNone/>
            </a:pPr>
            <a:r>
              <a:rPr lang="en-US" sz="2000" dirty="0">
                <a:solidFill>
                  <a:schemeClr val="bg1"/>
                </a:solidFill>
                <a:latin typeface="Arial"/>
                <a:cs typeface="Arial"/>
              </a:rPr>
              <a:t>Patients who smoke often feel they will be judged for smoking, </a:t>
            </a:r>
            <a:br>
              <a:rPr lang="en-US" sz="2000" dirty="0">
                <a:solidFill>
                  <a:schemeClr val="bg1"/>
                </a:solidFill>
                <a:latin typeface="Arial"/>
                <a:cs typeface="Arial"/>
              </a:rPr>
            </a:br>
            <a:r>
              <a:rPr lang="en-US" sz="2000" dirty="0">
                <a:solidFill>
                  <a:schemeClr val="bg1"/>
                </a:solidFill>
                <a:latin typeface="Arial"/>
                <a:cs typeface="Arial"/>
              </a:rPr>
              <a:t>or feel like a failure for not being able to quit</a:t>
            </a:r>
          </a:p>
          <a:p>
            <a:pPr marL="0" indent="0">
              <a:spcAft>
                <a:spcPts val="600"/>
              </a:spcAft>
              <a:buFont typeface="Lucida Grande" panose="020B0600040502020204" pitchFamily="34" charset="0"/>
              <a:buNone/>
            </a:pPr>
            <a:r>
              <a:rPr lang="en-US" sz="2000" dirty="0">
                <a:solidFill>
                  <a:schemeClr val="accent3"/>
                </a:solidFill>
                <a:latin typeface="Arial"/>
                <a:cs typeface="Arial"/>
              </a:rPr>
              <a:t>You can use positive non-judgmental language to communicate </a:t>
            </a:r>
            <a:br>
              <a:rPr lang="en-US" sz="2000" dirty="0">
                <a:solidFill>
                  <a:schemeClr val="accent3"/>
                </a:solidFill>
                <a:latin typeface="Arial"/>
                <a:cs typeface="Arial"/>
              </a:rPr>
            </a:br>
            <a:r>
              <a:rPr lang="en-US" sz="2000" dirty="0">
                <a:solidFill>
                  <a:schemeClr val="accent3"/>
                </a:solidFill>
                <a:latin typeface="Arial"/>
                <a:cs typeface="Arial"/>
              </a:rPr>
              <a:t>your concern and your desire to help them have the best recovery</a:t>
            </a:r>
          </a:p>
          <a:p>
            <a:pPr marL="0" indent="0">
              <a:spcAft>
                <a:spcPts val="600"/>
              </a:spcAft>
              <a:buFont typeface="Lucida Grande" panose="020B0600040502020204" pitchFamily="34" charset="0"/>
              <a:buNone/>
            </a:pPr>
            <a:endParaRPr lang="en-US" sz="2000" dirty="0">
              <a:solidFill>
                <a:schemeClr val="accent1">
                  <a:lumMod val="40000"/>
                  <a:lumOff val="60000"/>
                </a:schemeClr>
              </a:solidFill>
            </a:endParaRPr>
          </a:p>
          <a:p>
            <a:pPr marL="0" indent="0">
              <a:spcAft>
                <a:spcPts val="600"/>
              </a:spcAft>
              <a:buFont typeface="Lucida Grande" panose="020B0600040502020204" pitchFamily="34" charset="0"/>
              <a:buNone/>
            </a:pPr>
            <a:r>
              <a:rPr lang="en-US" sz="2000" dirty="0">
                <a:solidFill>
                  <a:schemeClr val="bg1"/>
                </a:solidFill>
                <a:latin typeface="Arial"/>
                <a:cs typeface="Arial"/>
              </a:rPr>
              <a:t>Many patients do not believe that they will be able cope without smoking</a:t>
            </a:r>
          </a:p>
          <a:p>
            <a:pPr marL="0" indent="0">
              <a:spcAft>
                <a:spcPts val="600"/>
              </a:spcAft>
              <a:buFont typeface="Lucida Grande" panose="020B0600040502020204" pitchFamily="34" charset="0"/>
              <a:buNone/>
            </a:pPr>
            <a:r>
              <a:rPr lang="en-US" sz="2000" dirty="0">
                <a:solidFill>
                  <a:schemeClr val="accent3"/>
                </a:solidFill>
                <a:latin typeface="Arial"/>
                <a:cs typeface="Arial"/>
              </a:rPr>
              <a:t>You can offer reassurance that these feelings are normal </a:t>
            </a:r>
            <a:br>
              <a:rPr lang="en-US" sz="2000" dirty="0">
                <a:solidFill>
                  <a:schemeClr val="accent3"/>
                </a:solidFill>
              </a:rPr>
            </a:br>
            <a:r>
              <a:rPr lang="en-US" sz="2000" dirty="0">
                <a:solidFill>
                  <a:schemeClr val="accent3"/>
                </a:solidFill>
                <a:latin typeface="Arial"/>
                <a:cs typeface="Arial"/>
              </a:rPr>
              <a:t>and that help is available to help them quit</a:t>
            </a:r>
          </a:p>
        </p:txBody>
      </p:sp>
      <p:sp>
        <p:nvSpPr>
          <p:cNvPr id="4" name="Title 1">
            <a:extLst>
              <a:ext uri="{FF2B5EF4-FFF2-40B4-BE49-F238E27FC236}">
                <a16:creationId xmlns:a16="http://schemas.microsoft.com/office/drawing/2014/main" id="{B8860845-AFCA-B09D-A74C-6657EDD0DC8F}"/>
              </a:ext>
            </a:extLst>
          </p:cNvPr>
          <p:cNvSpPr txBox="1">
            <a:spLocks/>
          </p:cNvSpPr>
          <p:nvPr/>
        </p:nvSpPr>
        <p:spPr bwMode="auto">
          <a:xfrm>
            <a:off x="971550" y="609600"/>
            <a:ext cx="7475538" cy="10668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r>
              <a:rPr lang="en-US" sz="2400" dirty="0"/>
              <a:t>Your role in supporting patients to stop smoking</a:t>
            </a:r>
          </a:p>
        </p:txBody>
      </p:sp>
    </p:spTree>
    <p:extLst>
      <p:ext uri="{BB962C8B-B14F-4D97-AF65-F5344CB8AC3E}">
        <p14:creationId xmlns:p14="http://schemas.microsoft.com/office/powerpoint/2010/main" val="2288156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CED0386-5284-21BB-F6B8-3CB305AE2FB8}"/>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33443" y="612415"/>
            <a:ext cx="4888220" cy="4718771"/>
          </a:xfrm>
        </p:spPr>
        <p:txBody>
          <a:bodyPr anchor="ctr"/>
          <a:lstStyle/>
          <a:p>
            <a:pPr>
              <a:lnSpc>
                <a:spcPts val="2500"/>
              </a:lnSpc>
              <a:spcBef>
                <a:spcPts val="0"/>
              </a:spcBef>
              <a:spcAft>
                <a:spcPts val="2500"/>
              </a:spcAft>
            </a:pPr>
            <a:endParaRPr lang="en-US" sz="2000" dirty="0"/>
          </a:p>
          <a:p>
            <a:pPr>
              <a:lnSpc>
                <a:spcPts val="2500"/>
              </a:lnSpc>
              <a:spcBef>
                <a:spcPts val="0"/>
              </a:spcBef>
              <a:spcAft>
                <a:spcPts val="2500"/>
              </a:spcAft>
            </a:pPr>
            <a:r>
              <a:rPr lang="en-US" sz="2000" dirty="0"/>
              <a:t>Ready to stop smoking long-term  </a:t>
            </a:r>
          </a:p>
          <a:p>
            <a:pPr>
              <a:lnSpc>
                <a:spcPts val="2500"/>
              </a:lnSpc>
              <a:spcBef>
                <a:spcPts val="0"/>
              </a:spcBef>
              <a:spcAft>
                <a:spcPts val="2500"/>
              </a:spcAft>
            </a:pPr>
            <a:r>
              <a:rPr lang="en-US" sz="2000" dirty="0"/>
              <a:t>Temporary abstinence throughout admission </a:t>
            </a:r>
          </a:p>
          <a:p>
            <a:pPr>
              <a:lnSpc>
                <a:spcPts val="2500"/>
              </a:lnSpc>
              <a:spcBef>
                <a:spcPts val="0"/>
              </a:spcBef>
              <a:spcAft>
                <a:spcPts val="2500"/>
              </a:spcAft>
            </a:pPr>
            <a:r>
              <a:rPr lang="en-US" sz="2000" dirty="0"/>
              <a:t>Intermittent abstinence throughout admission</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dirty="0">
                  <a:solidFill>
                    <a:schemeClr val="bg1"/>
                  </a:solidFill>
                  <a:latin typeface="Arial"/>
                  <a:cs typeface="Arial"/>
                </a:rPr>
                <a:t>Patients with differing needs, goals</a:t>
              </a:r>
              <a:endParaRPr lang="en-US" dirty="0">
                <a:solidFill>
                  <a:schemeClr val="bg1"/>
                </a:solidFill>
              </a:endParaRPr>
            </a:p>
          </p:txBody>
        </p:sp>
      </p:grpSp>
      <p:sp>
        <p:nvSpPr>
          <p:cNvPr id="2" name="Footer Placeholder 3">
            <a:extLst>
              <a:ext uri="{FF2B5EF4-FFF2-40B4-BE49-F238E27FC236}">
                <a16:creationId xmlns:a16="http://schemas.microsoft.com/office/drawing/2014/main" id="{46335473-FA81-5054-97A0-1D026D6E97F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2532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978AD-60CD-44B7-72CC-05342F2DFCDE}"/>
              </a:ext>
            </a:extLst>
          </p:cNvPr>
          <p:cNvSpPr>
            <a:spLocks noGrp="1"/>
          </p:cNvSpPr>
          <p:nvPr>
            <p:ph type="title"/>
          </p:nvPr>
        </p:nvSpPr>
        <p:spPr/>
        <p:txBody>
          <a:bodyPr/>
          <a:lstStyle/>
          <a:p>
            <a:r>
              <a:rPr lang="en-US" dirty="0"/>
              <a:t>Core communication skills</a:t>
            </a:r>
          </a:p>
        </p:txBody>
      </p:sp>
      <p:sp>
        <p:nvSpPr>
          <p:cNvPr id="5" name="Content Placeholder 2">
            <a:extLst>
              <a:ext uri="{FF2B5EF4-FFF2-40B4-BE49-F238E27FC236}">
                <a16:creationId xmlns:a16="http://schemas.microsoft.com/office/drawing/2014/main" id="{D20CB629-2621-D299-AE58-FE15CCB9585C}"/>
              </a:ext>
            </a:extLst>
          </p:cNvPr>
          <p:cNvSpPr txBox="1">
            <a:spLocks/>
          </p:cNvSpPr>
          <p:nvPr/>
        </p:nvSpPr>
        <p:spPr bwMode="auto">
          <a:xfrm>
            <a:off x="2781762" y="1920934"/>
            <a:ext cx="5494007" cy="720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buFont typeface="Lucida Grande" panose="020B0600040502020204" pitchFamily="34" charset="0"/>
              <a:buNone/>
            </a:pPr>
            <a:r>
              <a:rPr lang="en-US" sz="1600" b="1" dirty="0">
                <a:solidFill>
                  <a:srgbClr val="FF7700"/>
                </a:solidFill>
                <a:latin typeface="Arial"/>
                <a:cs typeface="Arial"/>
              </a:rPr>
              <a:t>Ask questions...</a:t>
            </a:r>
            <a:r>
              <a:rPr lang="en-US" sz="1600" b="1" dirty="0">
                <a:latin typeface="Arial"/>
                <a:cs typeface="Arial"/>
              </a:rPr>
              <a:t> </a:t>
            </a:r>
            <a:r>
              <a:rPr lang="en-US" sz="1600" dirty="0">
                <a:latin typeface="Arial"/>
                <a:cs typeface="Arial"/>
              </a:rPr>
              <a:t>to learn about the patient, their goals, </a:t>
            </a:r>
            <a:br>
              <a:rPr lang="en-US" sz="1600" dirty="0">
                <a:latin typeface="Arial"/>
                <a:cs typeface="Arial"/>
              </a:rPr>
            </a:br>
            <a:r>
              <a:rPr lang="en-US" sz="1600" dirty="0">
                <a:latin typeface="Arial"/>
                <a:cs typeface="Arial"/>
              </a:rPr>
              <a:t>fears, experience with smoking and stopping</a:t>
            </a:r>
            <a:endParaRPr lang="en-US" sz="1600" dirty="0"/>
          </a:p>
        </p:txBody>
      </p:sp>
      <p:sp>
        <p:nvSpPr>
          <p:cNvPr id="6" name="Rounded Rectangle 5">
            <a:extLst>
              <a:ext uri="{FF2B5EF4-FFF2-40B4-BE49-F238E27FC236}">
                <a16:creationId xmlns:a16="http://schemas.microsoft.com/office/drawing/2014/main" id="{EEC23493-C7CB-9F50-2F60-D2886E5D0C3A}"/>
              </a:ext>
            </a:extLst>
          </p:cNvPr>
          <p:cNvSpPr>
            <a:spLocks noChangeArrowheads="1"/>
          </p:cNvSpPr>
          <p:nvPr/>
        </p:nvSpPr>
        <p:spPr bwMode="auto">
          <a:xfrm>
            <a:off x="684213" y="4983496"/>
            <a:ext cx="1814513" cy="727075"/>
          </a:xfrm>
          <a:prstGeom prst="roundRect">
            <a:avLst>
              <a:gd name="adj" fmla="val 16667"/>
            </a:avLst>
          </a:prstGeom>
          <a:solidFill>
            <a:srgbClr val="934FC7"/>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r>
              <a:rPr lang="en-US" sz="1300" b="1" dirty="0">
                <a:solidFill>
                  <a:schemeClr val="lt1"/>
                </a:solidFill>
                <a:latin typeface="Arial" panose="020B0604020202020204" pitchFamily="34" charset="0"/>
                <a:cs typeface="Arial" panose="020B0604020202020204" pitchFamily="34" charset="0"/>
              </a:rPr>
              <a:t>Boost Motivation </a:t>
            </a:r>
          </a:p>
          <a:p>
            <a:pPr algn="ctr" eaLnBrk="1" fontAlgn="auto" hangingPunct="1">
              <a:spcBef>
                <a:spcPts val="0"/>
              </a:spcBef>
              <a:spcAft>
                <a:spcPts val="0"/>
              </a:spcAft>
              <a:defRPr/>
            </a:pPr>
            <a:r>
              <a:rPr lang="en-US" sz="1300" b="1" dirty="0">
                <a:solidFill>
                  <a:schemeClr val="lt1"/>
                </a:solidFill>
                <a:latin typeface="Arial" panose="020B0604020202020204" pitchFamily="34" charset="0"/>
                <a:cs typeface="Arial" panose="020B0604020202020204" pitchFamily="34" charset="0"/>
              </a:rPr>
              <a:t>&amp; Self-Efficacy</a:t>
            </a:r>
          </a:p>
        </p:txBody>
      </p:sp>
      <p:sp>
        <p:nvSpPr>
          <p:cNvPr id="7" name="Rounded Rectangle 6">
            <a:extLst>
              <a:ext uri="{FF2B5EF4-FFF2-40B4-BE49-F238E27FC236}">
                <a16:creationId xmlns:a16="http://schemas.microsoft.com/office/drawing/2014/main" id="{F4A9B334-EDDA-DE4A-E97C-6EA19C29A1C3}"/>
              </a:ext>
            </a:extLst>
          </p:cNvPr>
          <p:cNvSpPr>
            <a:spLocks noChangeArrowheads="1"/>
          </p:cNvSpPr>
          <p:nvPr/>
        </p:nvSpPr>
        <p:spPr bwMode="auto">
          <a:xfrm>
            <a:off x="684213" y="3945709"/>
            <a:ext cx="1814512" cy="746125"/>
          </a:xfrm>
          <a:prstGeom prst="roundRect">
            <a:avLst>
              <a:gd name="adj" fmla="val 16667"/>
            </a:avLst>
          </a:prstGeom>
          <a:solidFill>
            <a:srgbClr val="92D05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r>
              <a:rPr lang="en-US" sz="1300" b="1" dirty="0">
                <a:solidFill>
                  <a:schemeClr val="lt1"/>
                </a:solidFill>
                <a:latin typeface="Arial" panose="020B0604020202020204" pitchFamily="34" charset="0"/>
                <a:cs typeface="Arial" panose="020B0604020202020204" pitchFamily="34" charset="0"/>
              </a:rPr>
              <a:t>Provide </a:t>
            </a:r>
          </a:p>
          <a:p>
            <a:pPr algn="ctr" eaLnBrk="1" fontAlgn="auto" hangingPunct="1">
              <a:spcBef>
                <a:spcPts val="0"/>
              </a:spcBef>
              <a:spcAft>
                <a:spcPts val="0"/>
              </a:spcAft>
              <a:defRPr/>
            </a:pPr>
            <a:r>
              <a:rPr lang="en-US" sz="1300" b="1" dirty="0">
                <a:solidFill>
                  <a:schemeClr val="lt1"/>
                </a:solidFill>
                <a:latin typeface="Arial" panose="020B0604020202020204" pitchFamily="34" charset="0"/>
                <a:cs typeface="Arial" panose="020B0604020202020204" pitchFamily="34" charset="0"/>
              </a:rPr>
              <a:t>Reassurance</a:t>
            </a:r>
          </a:p>
        </p:txBody>
      </p:sp>
      <p:sp>
        <p:nvSpPr>
          <p:cNvPr id="8" name="Rounded Rectangle 7">
            <a:extLst>
              <a:ext uri="{FF2B5EF4-FFF2-40B4-BE49-F238E27FC236}">
                <a16:creationId xmlns:a16="http://schemas.microsoft.com/office/drawing/2014/main" id="{B181E99D-AEFF-38C1-EFDC-AA5632DFA369}"/>
              </a:ext>
            </a:extLst>
          </p:cNvPr>
          <p:cNvSpPr>
            <a:spLocks noChangeArrowheads="1"/>
          </p:cNvSpPr>
          <p:nvPr/>
        </p:nvSpPr>
        <p:spPr bwMode="auto">
          <a:xfrm>
            <a:off x="691657" y="1920933"/>
            <a:ext cx="1831975" cy="720725"/>
          </a:xfrm>
          <a:prstGeom prst="roundRect">
            <a:avLst>
              <a:gd name="adj" fmla="val 16667"/>
            </a:avLst>
          </a:prstGeom>
          <a:solidFill>
            <a:srgbClr val="FF770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r>
              <a:rPr lang="en-US" sz="1300" b="1" dirty="0">
                <a:solidFill>
                  <a:schemeClr val="lt1"/>
                </a:solidFill>
                <a:latin typeface="Arial" panose="020B0604020202020204" pitchFamily="34" charset="0"/>
                <a:cs typeface="Arial" panose="020B0604020202020204" pitchFamily="34" charset="0"/>
              </a:rPr>
              <a:t>Build Rapport</a:t>
            </a:r>
          </a:p>
        </p:txBody>
      </p:sp>
      <p:sp>
        <p:nvSpPr>
          <p:cNvPr id="10" name="Rounded Rectangle 9">
            <a:extLst>
              <a:ext uri="{FF2B5EF4-FFF2-40B4-BE49-F238E27FC236}">
                <a16:creationId xmlns:a16="http://schemas.microsoft.com/office/drawing/2014/main" id="{4069DB2B-BCB5-A8DF-321C-7DDBCC9D77B2}"/>
              </a:ext>
            </a:extLst>
          </p:cNvPr>
          <p:cNvSpPr>
            <a:spLocks noChangeArrowheads="1"/>
          </p:cNvSpPr>
          <p:nvPr/>
        </p:nvSpPr>
        <p:spPr bwMode="auto">
          <a:xfrm>
            <a:off x="691657" y="2933321"/>
            <a:ext cx="1831975" cy="720725"/>
          </a:xfrm>
          <a:prstGeom prst="roundRect">
            <a:avLst>
              <a:gd name="adj" fmla="val 16667"/>
            </a:avLst>
          </a:prstGeom>
          <a:solidFill>
            <a:schemeClr val="accent3"/>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r>
              <a:rPr lang="en-US" sz="1300" b="1" dirty="0">
                <a:solidFill>
                  <a:schemeClr val="lt1"/>
                </a:solidFill>
                <a:latin typeface="Arial" panose="020B0604020202020204" pitchFamily="34" charset="0"/>
                <a:cs typeface="Arial" panose="020B0604020202020204" pitchFamily="34" charset="0"/>
              </a:rPr>
              <a:t>Use Reflective Listening</a:t>
            </a:r>
          </a:p>
        </p:txBody>
      </p:sp>
      <p:sp>
        <p:nvSpPr>
          <p:cNvPr id="12" name="Content Placeholder 2">
            <a:extLst>
              <a:ext uri="{FF2B5EF4-FFF2-40B4-BE49-F238E27FC236}">
                <a16:creationId xmlns:a16="http://schemas.microsoft.com/office/drawing/2014/main" id="{3DE98725-3C82-B15F-37EA-D152DF8D406F}"/>
              </a:ext>
            </a:extLst>
          </p:cNvPr>
          <p:cNvSpPr txBox="1">
            <a:spLocks/>
          </p:cNvSpPr>
          <p:nvPr/>
        </p:nvSpPr>
        <p:spPr bwMode="auto">
          <a:xfrm>
            <a:off x="2781762" y="2936073"/>
            <a:ext cx="5494007" cy="720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buFont typeface="Lucida Grande" panose="020B0600040502020204" pitchFamily="34" charset="0"/>
              <a:buNone/>
            </a:pPr>
            <a:r>
              <a:rPr lang="en-US" sz="1600" b="1" dirty="0">
                <a:solidFill>
                  <a:schemeClr val="accent3"/>
                </a:solidFill>
                <a:latin typeface="Arial"/>
                <a:cs typeface="Arial"/>
              </a:rPr>
              <a:t>Listen…</a:t>
            </a:r>
            <a:r>
              <a:rPr lang="en-US" sz="1600" b="1" dirty="0">
                <a:latin typeface="Arial"/>
                <a:cs typeface="Arial"/>
              </a:rPr>
              <a:t> </a:t>
            </a:r>
            <a:r>
              <a:rPr lang="en-US" sz="1600" dirty="0">
                <a:latin typeface="Arial"/>
                <a:cs typeface="Arial"/>
              </a:rPr>
              <a:t>without advice, judgement, opinion or agenda</a:t>
            </a:r>
            <a:br>
              <a:rPr lang="en-US" sz="1600" dirty="0">
                <a:latin typeface="Arial"/>
                <a:cs typeface="Arial"/>
              </a:rPr>
            </a:br>
            <a:r>
              <a:rPr lang="en-US" sz="1600" b="1" dirty="0">
                <a:solidFill>
                  <a:schemeClr val="accent3"/>
                </a:solidFill>
                <a:latin typeface="Arial"/>
                <a:cs typeface="Arial"/>
              </a:rPr>
              <a:t>Use reflective listening...</a:t>
            </a:r>
            <a:r>
              <a:rPr lang="en-US" sz="1600" b="1" dirty="0">
                <a:latin typeface="Arial"/>
                <a:cs typeface="Arial"/>
              </a:rPr>
              <a:t> </a:t>
            </a:r>
            <a:r>
              <a:rPr lang="en-US" sz="1600" dirty="0">
                <a:latin typeface="Arial"/>
                <a:cs typeface="Arial"/>
              </a:rPr>
              <a:t>repeat… paraphrase</a:t>
            </a:r>
            <a:endParaRPr lang="en-US" sz="1600" dirty="0"/>
          </a:p>
        </p:txBody>
      </p:sp>
      <p:sp>
        <p:nvSpPr>
          <p:cNvPr id="13" name="Content Placeholder 2">
            <a:extLst>
              <a:ext uri="{FF2B5EF4-FFF2-40B4-BE49-F238E27FC236}">
                <a16:creationId xmlns:a16="http://schemas.microsoft.com/office/drawing/2014/main" id="{53538B9F-10B4-FCD1-E53E-BAFCB1E8DBD3}"/>
              </a:ext>
            </a:extLst>
          </p:cNvPr>
          <p:cNvSpPr txBox="1">
            <a:spLocks/>
          </p:cNvSpPr>
          <p:nvPr/>
        </p:nvSpPr>
        <p:spPr bwMode="auto">
          <a:xfrm>
            <a:off x="2781762" y="3943463"/>
            <a:ext cx="5494007" cy="720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buFont typeface="Lucida Grande" panose="020B0600040502020204" pitchFamily="34" charset="0"/>
              <a:buNone/>
            </a:pPr>
            <a:r>
              <a:rPr lang="en-US" sz="1600" b="1" dirty="0">
                <a:solidFill>
                  <a:srgbClr val="92D050"/>
                </a:solidFill>
                <a:latin typeface="Arial"/>
                <a:cs typeface="Arial"/>
              </a:rPr>
              <a:t>Provide feedback and affirmations... </a:t>
            </a:r>
            <a:br>
              <a:rPr lang="en-US" sz="1600" b="1" dirty="0">
                <a:latin typeface="Arial"/>
                <a:cs typeface="Arial"/>
              </a:rPr>
            </a:br>
            <a:r>
              <a:rPr lang="en-US" sz="1600" dirty="0">
                <a:latin typeface="Arial"/>
                <a:cs typeface="Arial"/>
              </a:rPr>
              <a:t>key points and observations</a:t>
            </a:r>
            <a:endParaRPr lang="en-US" sz="1600" dirty="0"/>
          </a:p>
        </p:txBody>
      </p:sp>
      <p:sp>
        <p:nvSpPr>
          <p:cNvPr id="14" name="Content Placeholder 2">
            <a:extLst>
              <a:ext uri="{FF2B5EF4-FFF2-40B4-BE49-F238E27FC236}">
                <a16:creationId xmlns:a16="http://schemas.microsoft.com/office/drawing/2014/main" id="{3F747B09-5A38-E915-E1EA-DEED9C34AADB}"/>
              </a:ext>
            </a:extLst>
          </p:cNvPr>
          <p:cNvSpPr txBox="1">
            <a:spLocks/>
          </p:cNvSpPr>
          <p:nvPr/>
        </p:nvSpPr>
        <p:spPr bwMode="auto">
          <a:xfrm>
            <a:off x="2781762" y="4981850"/>
            <a:ext cx="5494007" cy="72072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buFont typeface="Lucida Grande" panose="020B0600040502020204" pitchFamily="34" charset="0"/>
              <a:buNone/>
            </a:pPr>
            <a:r>
              <a:rPr lang="en-US" sz="1600" b="1" dirty="0">
                <a:solidFill>
                  <a:srgbClr val="934FC7"/>
                </a:solidFill>
                <a:latin typeface="Arial"/>
                <a:cs typeface="Arial"/>
              </a:rPr>
              <a:t>Provide a summary…</a:t>
            </a:r>
            <a:r>
              <a:rPr lang="en-US" sz="1600" b="1" dirty="0">
                <a:latin typeface="Arial"/>
                <a:cs typeface="Arial"/>
              </a:rPr>
              <a:t> </a:t>
            </a:r>
            <a:br>
              <a:rPr lang="en-US" sz="1600" b="1" dirty="0">
                <a:latin typeface="Arial"/>
                <a:cs typeface="Arial"/>
              </a:rPr>
            </a:br>
            <a:r>
              <a:rPr lang="en-US" sz="1600" dirty="0">
                <a:latin typeface="Arial"/>
                <a:cs typeface="Arial"/>
              </a:rPr>
              <a:t>leaving time for response</a:t>
            </a:r>
            <a:endParaRPr lang="en-US" sz="1600" dirty="0"/>
          </a:p>
        </p:txBody>
      </p:sp>
      <p:sp>
        <p:nvSpPr>
          <p:cNvPr id="4" name="Footer Placeholder 3">
            <a:extLst>
              <a:ext uri="{FF2B5EF4-FFF2-40B4-BE49-F238E27FC236}">
                <a16:creationId xmlns:a16="http://schemas.microsoft.com/office/drawing/2014/main" id="{1A797342-B9CB-42DB-920C-75924F190EB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6243982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DB7F678-3A96-1C39-1D01-A3270A70EEDD}"/>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17113" y="1069615"/>
            <a:ext cx="4632325" cy="4718771"/>
          </a:xfrm>
        </p:spPr>
        <p:txBody>
          <a:bodyPr anchor="ctr"/>
          <a:lstStyle/>
          <a:p>
            <a:pPr>
              <a:lnSpc>
                <a:spcPts val="2100"/>
              </a:lnSpc>
              <a:spcBef>
                <a:spcPts val="0"/>
              </a:spcBef>
              <a:spcAft>
                <a:spcPts val="1800"/>
              </a:spcAft>
            </a:pPr>
            <a:r>
              <a:rPr lang="en-US" sz="1600" dirty="0"/>
              <a:t>“Tell me about your smoking </a:t>
            </a:r>
            <a:br>
              <a:rPr lang="en-US" sz="1600" dirty="0"/>
            </a:br>
            <a:r>
              <a:rPr lang="en-US" sz="1600" dirty="0"/>
              <a:t>and how does </a:t>
            </a:r>
            <a:r>
              <a:rPr lang="en-US" sz="1600" dirty="0" err="1"/>
              <a:t>ti</a:t>
            </a:r>
            <a:r>
              <a:rPr lang="en-US" sz="1600" dirty="0"/>
              <a:t> fit into your life?”</a:t>
            </a:r>
          </a:p>
          <a:p>
            <a:pPr>
              <a:lnSpc>
                <a:spcPts val="2100"/>
              </a:lnSpc>
              <a:spcBef>
                <a:spcPts val="0"/>
              </a:spcBef>
              <a:spcAft>
                <a:spcPts val="1800"/>
              </a:spcAft>
            </a:pPr>
            <a:r>
              <a:rPr lang="en-US" sz="1600" dirty="0"/>
              <a:t>“How do you feel about your smoking? </a:t>
            </a:r>
            <a:br>
              <a:rPr lang="en-US" sz="1600" dirty="0"/>
            </a:br>
            <a:r>
              <a:rPr lang="en-US" sz="1600" dirty="0"/>
              <a:t>Has stopping been on your mind?”</a:t>
            </a:r>
          </a:p>
          <a:p>
            <a:pPr>
              <a:lnSpc>
                <a:spcPts val="2100"/>
              </a:lnSpc>
              <a:spcBef>
                <a:spcPts val="0"/>
              </a:spcBef>
              <a:spcAft>
                <a:spcPts val="1800"/>
              </a:spcAft>
            </a:pPr>
            <a:r>
              <a:rPr lang="en-US" sz="1600" dirty="0"/>
              <a:t>“Is there anything that worries </a:t>
            </a:r>
            <a:br>
              <a:rPr lang="en-US" sz="1600" dirty="0"/>
            </a:br>
            <a:r>
              <a:rPr lang="en-US" sz="1600" dirty="0"/>
              <a:t>you about your smoking?”</a:t>
            </a:r>
          </a:p>
          <a:p>
            <a:pPr>
              <a:lnSpc>
                <a:spcPts val="2100"/>
              </a:lnSpc>
              <a:spcBef>
                <a:spcPts val="0"/>
              </a:spcBef>
              <a:spcAft>
                <a:spcPts val="1800"/>
              </a:spcAft>
            </a:pPr>
            <a:r>
              <a:rPr lang="en-US" sz="1600" dirty="0"/>
              <a:t>“What would your life be like </a:t>
            </a:r>
            <a:br>
              <a:rPr lang="en-US" sz="1600" dirty="0"/>
            </a:br>
            <a:r>
              <a:rPr lang="en-US" sz="1600" dirty="0"/>
              <a:t>if you no longer smoked?”</a:t>
            </a:r>
          </a:p>
          <a:p>
            <a:pPr>
              <a:lnSpc>
                <a:spcPts val="2100"/>
              </a:lnSpc>
              <a:spcBef>
                <a:spcPts val="0"/>
              </a:spcBef>
              <a:spcAft>
                <a:spcPts val="1800"/>
              </a:spcAft>
            </a:pPr>
            <a:r>
              <a:rPr lang="en-US" sz="1600" dirty="0"/>
              <a:t>“What worries you when you </a:t>
            </a:r>
            <a:br>
              <a:rPr lang="en-US" sz="1600" dirty="0"/>
            </a:br>
            <a:r>
              <a:rPr lang="en-US" sz="1600" dirty="0"/>
              <a:t>think about stopping?”</a:t>
            </a:r>
          </a:p>
          <a:p>
            <a:pPr>
              <a:lnSpc>
                <a:spcPts val="2100"/>
              </a:lnSpc>
              <a:spcBef>
                <a:spcPts val="0"/>
              </a:spcBef>
              <a:spcAft>
                <a:spcPts val="1800"/>
              </a:spcAft>
            </a:pPr>
            <a:r>
              <a:rPr lang="en-US" sz="1600" dirty="0"/>
              <a:t>“What would need to happen </a:t>
            </a:r>
            <a:br>
              <a:rPr lang="en-US" sz="1600" dirty="0"/>
            </a:br>
            <a:r>
              <a:rPr lang="en-US" sz="1600" dirty="0"/>
              <a:t>for you to consider stopping?”</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dirty="0">
                  <a:solidFill>
                    <a:schemeClr val="bg1"/>
                  </a:solidFill>
                  <a:effectLst/>
                  <a:latin typeface="Arial" panose="020B0604020202020204" pitchFamily="34" charset="0"/>
                  <a:ea typeface="Calibri"/>
                  <a:cs typeface="Arial" panose="020B0604020202020204" pitchFamily="34" charset="0"/>
                </a:rPr>
                <a:t>Open-ended</a:t>
              </a:r>
              <a:br>
                <a:rPr lang="en-US" sz="2000" b="1" dirty="0">
                  <a:solidFill>
                    <a:schemeClr val="bg1"/>
                  </a:solidFill>
                  <a:effectLst/>
                  <a:latin typeface="Arial" panose="020B0604020202020204" pitchFamily="34" charset="0"/>
                  <a:ea typeface="Calibri"/>
                  <a:cs typeface="Arial" panose="020B0604020202020204" pitchFamily="34" charset="0"/>
                </a:rPr>
              </a:br>
              <a:r>
                <a:rPr lang="en-US" sz="2000" b="1" dirty="0">
                  <a:solidFill>
                    <a:schemeClr val="bg1"/>
                  </a:solidFill>
                  <a:effectLst/>
                  <a:latin typeface="Arial" panose="020B0604020202020204" pitchFamily="34" charset="0"/>
                  <a:ea typeface="Calibri"/>
                  <a:cs typeface="Arial" panose="020B0604020202020204" pitchFamily="34" charset="0"/>
                </a:rPr>
                <a:t>questions</a:t>
              </a:r>
            </a:p>
          </p:txBody>
        </p:sp>
      </p:grpSp>
      <p:sp>
        <p:nvSpPr>
          <p:cNvPr id="2" name="Footer Placeholder 3">
            <a:extLst>
              <a:ext uri="{FF2B5EF4-FFF2-40B4-BE49-F238E27FC236}">
                <a16:creationId xmlns:a16="http://schemas.microsoft.com/office/drawing/2014/main" id="{4E241CAF-CD7F-5398-05D4-913A2BFB9089}"/>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99215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4000"/>
                            </p:stCondLst>
                            <p:childTnLst>
                              <p:par>
                                <p:cTn id="21" presetID="10" presetClass="entr" presetSubtype="0" fill="hold" grpId="0"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5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18BF759-CEEB-5E02-48D6-71D142A04263}"/>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17113" y="1069615"/>
            <a:ext cx="4632325" cy="4718771"/>
          </a:xfrm>
        </p:spPr>
        <p:txBody>
          <a:bodyPr anchor="ctr"/>
          <a:lstStyle/>
          <a:p>
            <a:pPr>
              <a:lnSpc>
                <a:spcPts val="2100"/>
              </a:lnSpc>
              <a:spcBef>
                <a:spcPts val="0"/>
              </a:spcBef>
              <a:spcAft>
                <a:spcPts val="1800"/>
              </a:spcAft>
            </a:pPr>
            <a:r>
              <a:rPr lang="en-US" sz="1600" dirty="0"/>
              <a:t>“So it sounds like you have been </a:t>
            </a:r>
            <a:br>
              <a:rPr lang="en-US" sz="1600" dirty="0"/>
            </a:br>
            <a:r>
              <a:rPr lang="en-US" sz="1600" dirty="0"/>
              <a:t>under a lot of stress…”</a:t>
            </a:r>
          </a:p>
          <a:p>
            <a:pPr>
              <a:lnSpc>
                <a:spcPts val="2100"/>
              </a:lnSpc>
              <a:spcBef>
                <a:spcPts val="0"/>
              </a:spcBef>
              <a:spcAft>
                <a:spcPts val="1800"/>
              </a:spcAft>
            </a:pPr>
            <a:r>
              <a:rPr lang="en-US" sz="1600" dirty="0"/>
              <a:t>“It sounds like you know you need </a:t>
            </a:r>
            <a:br>
              <a:rPr lang="en-US" sz="1600" dirty="0"/>
            </a:br>
            <a:r>
              <a:rPr lang="en-US" sz="1600" dirty="0"/>
              <a:t>to quit, but are worried about _______”</a:t>
            </a:r>
          </a:p>
          <a:p>
            <a:pPr>
              <a:lnSpc>
                <a:spcPts val="2100"/>
              </a:lnSpc>
              <a:spcBef>
                <a:spcPts val="0"/>
              </a:spcBef>
              <a:spcAft>
                <a:spcPts val="1800"/>
              </a:spcAft>
            </a:pPr>
            <a:r>
              <a:rPr lang="en-US" sz="1600" dirty="0"/>
              <a:t>“So you feel like you’re </a:t>
            </a:r>
            <a:br>
              <a:rPr lang="en-US" sz="1600" dirty="0"/>
            </a:br>
            <a:r>
              <a:rPr lang="en-US" sz="1600" dirty="0"/>
              <a:t>being pressured to quit.”</a:t>
            </a:r>
          </a:p>
          <a:p>
            <a:pPr>
              <a:lnSpc>
                <a:spcPts val="2100"/>
              </a:lnSpc>
              <a:spcBef>
                <a:spcPts val="0"/>
              </a:spcBef>
              <a:spcAft>
                <a:spcPts val="1800"/>
              </a:spcAft>
            </a:pPr>
            <a:r>
              <a:rPr lang="en-US" sz="1600" dirty="0"/>
              <a:t>“It sounds like you have a lot of good </a:t>
            </a:r>
            <a:br>
              <a:rPr lang="en-US" sz="1600" dirty="0"/>
            </a:br>
            <a:r>
              <a:rPr lang="en-US" sz="1600" dirty="0"/>
              <a:t>reasons to quit but you are not all </a:t>
            </a:r>
            <a:br>
              <a:rPr lang="en-US" sz="1600" dirty="0"/>
            </a:br>
            <a:r>
              <a:rPr lang="en-US" sz="1600" dirty="0"/>
              <a:t>that confident about being able to.”</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dirty="0">
                  <a:solidFill>
                    <a:schemeClr val="bg1"/>
                  </a:solidFill>
                  <a:effectLst/>
                  <a:latin typeface="Arial" panose="020B0604020202020204" pitchFamily="34" charset="0"/>
                  <a:ea typeface="Calibri"/>
                  <a:cs typeface="Arial" panose="020B0604020202020204" pitchFamily="34" charset="0"/>
                </a:rPr>
                <a:t>Reflective</a:t>
              </a:r>
              <a:br>
                <a:rPr lang="en-US" sz="2000" b="1" dirty="0">
                  <a:solidFill>
                    <a:schemeClr val="bg1"/>
                  </a:solidFill>
                  <a:effectLst/>
                  <a:latin typeface="Arial" panose="020B0604020202020204" pitchFamily="34" charset="0"/>
                  <a:ea typeface="Calibri"/>
                  <a:cs typeface="Arial" panose="020B0604020202020204" pitchFamily="34" charset="0"/>
                </a:rPr>
              </a:br>
              <a:r>
                <a:rPr lang="en-US" sz="2000" b="1" dirty="0">
                  <a:solidFill>
                    <a:schemeClr val="bg1"/>
                  </a:solidFill>
                  <a:effectLst/>
                  <a:latin typeface="Arial" panose="020B0604020202020204" pitchFamily="34" charset="0"/>
                  <a:ea typeface="Calibri"/>
                  <a:cs typeface="Arial" panose="020B0604020202020204" pitchFamily="34" charset="0"/>
                </a:rPr>
                <a:t>listening</a:t>
              </a:r>
            </a:p>
          </p:txBody>
        </p:sp>
      </p:grpSp>
      <p:sp>
        <p:nvSpPr>
          <p:cNvPr id="4" name="Footer Placeholder 3">
            <a:extLst>
              <a:ext uri="{FF2B5EF4-FFF2-40B4-BE49-F238E27FC236}">
                <a16:creationId xmlns:a16="http://schemas.microsoft.com/office/drawing/2014/main" id="{AE7722F2-7598-5EBB-4F3A-4A599474AAC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62604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418638-BE8E-5B58-259D-34942BE9515F}"/>
              </a:ext>
            </a:extLst>
          </p:cNvPr>
          <p:cNvPicPr>
            <a:picLocks noChangeAspect="1"/>
          </p:cNvPicPr>
          <p:nvPr/>
        </p:nvPicPr>
        <p:blipFill>
          <a:blip r:embed="rId3"/>
          <a:srcRect/>
          <a:stretch/>
        </p:blipFill>
        <p:spPr>
          <a:xfrm>
            <a:off x="0" y="0"/>
            <a:ext cx="9144000" cy="6858000"/>
          </a:xfrm>
          <a:prstGeom prst="rect">
            <a:avLst/>
          </a:prstGeom>
        </p:spPr>
      </p:pic>
      <p:sp>
        <p:nvSpPr>
          <p:cNvPr id="7" name="Subtitle 6">
            <a:extLst>
              <a:ext uri="{FF2B5EF4-FFF2-40B4-BE49-F238E27FC236}">
                <a16:creationId xmlns:a16="http://schemas.microsoft.com/office/drawing/2014/main" id="{C6DE763D-C0AF-D8B7-AD83-C197721FD321}"/>
              </a:ext>
            </a:extLst>
          </p:cNvPr>
          <p:cNvSpPr>
            <a:spLocks noGrp="1"/>
          </p:cNvSpPr>
          <p:nvPr>
            <p:ph type="subTitle" idx="1"/>
          </p:nvPr>
        </p:nvSpPr>
        <p:spPr>
          <a:xfrm>
            <a:off x="971550" y="1772816"/>
            <a:ext cx="7200900" cy="2861177"/>
          </a:xfrm>
        </p:spPr>
        <p:txBody>
          <a:bodyPr/>
          <a:lstStyle/>
          <a:p>
            <a:r>
              <a:rPr lang="en-US" sz="5000" dirty="0">
                <a:effectLst>
                  <a:outerShdw blurRad="254000" dist="25400" dir="5400000" algn="ctr" rotWithShape="0">
                    <a:srgbClr val="000000">
                      <a:alpha val="95000"/>
                    </a:srgbClr>
                  </a:outerShdw>
                </a:effectLst>
              </a:rPr>
              <a:t>Introductions</a:t>
            </a:r>
          </a:p>
        </p:txBody>
      </p:sp>
    </p:spTree>
    <p:extLst>
      <p:ext uri="{BB962C8B-B14F-4D97-AF65-F5344CB8AC3E}">
        <p14:creationId xmlns:p14="http://schemas.microsoft.com/office/powerpoint/2010/main" val="36450553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4FDFA2-BCB1-9AB5-F9C7-EFB892BAC2B6}"/>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440137" y="1069614"/>
            <a:ext cx="5241471" cy="4718771"/>
          </a:xfrm>
        </p:spPr>
        <p:txBody>
          <a:bodyPr anchor="ctr"/>
          <a:lstStyle/>
          <a:p>
            <a:r>
              <a:rPr lang="en-CA" sz="1600" dirty="0"/>
              <a:t>“A lot of people I support are initially ​concerned about how they will cope in a smokefree environment, but with the right support they do well. Smoking's been a big ​part of your life for a number of years.”​</a:t>
            </a:r>
          </a:p>
          <a:p>
            <a:r>
              <a:rPr lang="en-CA" sz="1600" dirty="0"/>
              <a:t>“It’s normal to have concerns. Have you thought about some of the good things that will come from being smokefree?”</a:t>
            </a:r>
          </a:p>
          <a:p>
            <a:r>
              <a:rPr lang="en-CA" sz="1600" dirty="0"/>
              <a:t>“Being smokefree will give you the best chance of a speedy recovery; we will help you every step of the way.”​</a:t>
            </a:r>
          </a:p>
          <a:p>
            <a:r>
              <a:rPr lang="en-CA" sz="1600" dirty="0"/>
              <a:t>“You've now managed to be smokefree for _________ days, which has already had a positive impact on your health. I’ll be here to ​support you throughout your admission.”​</a:t>
            </a:r>
          </a:p>
        </p:txBody>
      </p:sp>
      <p:grpSp>
        <p:nvGrpSpPr>
          <p:cNvPr id="4" name="Group 3">
            <a:extLst>
              <a:ext uri="{FF2B5EF4-FFF2-40B4-BE49-F238E27FC236}">
                <a16:creationId xmlns:a16="http://schemas.microsoft.com/office/drawing/2014/main" id="{C6B3BE9E-8284-7916-935A-9BF5921C5EE0}"/>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6" name="Rectangle 5">
              <a:extLst>
                <a:ext uri="{FF2B5EF4-FFF2-40B4-BE49-F238E27FC236}">
                  <a16:creationId xmlns:a16="http://schemas.microsoft.com/office/drawing/2014/main" id="{E026570B-974E-CEBF-CB76-D0BC44BD4639}"/>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 name="Rounded Rectangle 4">
              <a:extLst>
                <a:ext uri="{FF2B5EF4-FFF2-40B4-BE49-F238E27FC236}">
                  <a16:creationId xmlns:a16="http://schemas.microsoft.com/office/drawing/2014/main" id="{38E6E20E-82A1-8D65-DF4C-7C79F4ADBA51}"/>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dirty="0">
                  <a:solidFill>
                    <a:schemeClr val="bg1"/>
                  </a:solidFill>
                  <a:effectLst/>
                  <a:latin typeface="Arial" panose="020B0604020202020204" pitchFamily="34" charset="0"/>
                  <a:ea typeface="Calibri"/>
                  <a:cs typeface="Arial" panose="020B0604020202020204" pitchFamily="34" charset="0"/>
                </a:rPr>
                <a:t>Feedback and reassurance</a:t>
              </a:r>
            </a:p>
          </p:txBody>
        </p:sp>
      </p:grpSp>
    </p:spTree>
    <p:extLst>
      <p:ext uri="{BB962C8B-B14F-4D97-AF65-F5344CB8AC3E}">
        <p14:creationId xmlns:p14="http://schemas.microsoft.com/office/powerpoint/2010/main" val="302553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76D5DF-D2E7-D41B-CCCC-3CA8BD741F7F}"/>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17113" y="1069615"/>
            <a:ext cx="4632325" cy="4718771"/>
          </a:xfrm>
        </p:spPr>
        <p:txBody>
          <a:bodyPr anchor="ctr"/>
          <a:lstStyle/>
          <a:p>
            <a:r>
              <a:rPr lang="en-CA" dirty="0"/>
              <a:t>“Being in a smokefree hospital is tough, but it sounds ​like you have coped really well so far”​</a:t>
            </a:r>
          </a:p>
          <a:p>
            <a:pPr>
              <a:lnSpc>
                <a:spcPts val="2100"/>
              </a:lnSpc>
              <a:spcBef>
                <a:spcPts val="0"/>
              </a:spcBef>
              <a:spcAft>
                <a:spcPts val="1800"/>
              </a:spcAft>
            </a:pPr>
            <a:endParaRPr lang="en-CA" dirty="0"/>
          </a:p>
          <a:p>
            <a:pPr>
              <a:spcBef>
                <a:spcPts val="0"/>
              </a:spcBef>
              <a:spcAft>
                <a:spcPts val="1800"/>
              </a:spcAft>
            </a:pPr>
            <a:r>
              <a:rPr lang="en-CA" dirty="0"/>
              <a:t>“Despite all the stress, you’re doing really well and managing to stay smokefree, I'm so pleased you have this opportunity.”​</a:t>
            </a:r>
          </a:p>
          <a:p>
            <a:pPr>
              <a:lnSpc>
                <a:spcPts val="2100"/>
              </a:lnSpc>
              <a:spcBef>
                <a:spcPts val="0"/>
              </a:spcBef>
              <a:spcAft>
                <a:spcPts val="1800"/>
              </a:spcAft>
            </a:pPr>
            <a:endParaRPr lang="en-US" sz="1600" dirty="0"/>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dirty="0">
                  <a:solidFill>
                    <a:schemeClr val="bg1"/>
                  </a:solidFill>
                  <a:effectLst/>
                  <a:latin typeface="Arial" panose="020B0604020202020204" pitchFamily="34" charset="0"/>
                  <a:ea typeface="Calibri"/>
                  <a:cs typeface="Arial" panose="020B0604020202020204" pitchFamily="34" charset="0"/>
                </a:rPr>
                <a:t>Affirmations</a:t>
              </a:r>
            </a:p>
          </p:txBody>
        </p:sp>
      </p:grpSp>
      <p:sp>
        <p:nvSpPr>
          <p:cNvPr id="4" name="Footer Placeholder 3">
            <a:extLst>
              <a:ext uri="{FF2B5EF4-FFF2-40B4-BE49-F238E27FC236}">
                <a16:creationId xmlns:a16="http://schemas.microsoft.com/office/drawing/2014/main" id="{66FC1D35-D2D2-AAC7-8F71-7323AB091DC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5695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0D5B789-EF46-6644-8513-41599CE8C72D}"/>
              </a:ext>
            </a:extLst>
          </p:cNvPr>
          <p:cNvGrpSpPr/>
          <p:nvPr/>
        </p:nvGrpSpPr>
        <p:grpSpPr>
          <a:xfrm>
            <a:off x="0" y="594176"/>
            <a:ext cx="9144000" cy="5716083"/>
            <a:chOff x="0" y="594176"/>
            <a:chExt cx="9144000" cy="5716083"/>
          </a:xfrm>
        </p:grpSpPr>
        <p:sp>
          <p:nvSpPr>
            <p:cNvPr id="2" name="Subtitle 2">
              <a:extLst>
                <a:ext uri="{FF2B5EF4-FFF2-40B4-BE49-F238E27FC236}">
                  <a16:creationId xmlns:a16="http://schemas.microsoft.com/office/drawing/2014/main" id="{0A7890DA-4BBA-97EE-D45A-E50E9554E4C3}"/>
                </a:ext>
              </a:extLst>
            </p:cNvPr>
            <p:cNvSpPr txBox="1">
              <a:spLocks/>
            </p:cNvSpPr>
            <p:nvPr/>
          </p:nvSpPr>
          <p:spPr>
            <a:xfrm>
              <a:off x="0" y="594176"/>
              <a:ext cx="9144000" cy="512325"/>
            </a:xfrm>
            <a:prstGeom prst="rect">
              <a:avLst/>
            </a:prstGeom>
          </p:spPr>
          <p:txBody>
            <a:bodyPr anchor="t"/>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spcAft>
                  <a:spcPts val="0"/>
                </a:spcAft>
                <a:buNone/>
              </a:pPr>
              <a:r>
                <a:rPr lang="en-US" sz="2200" b="1" dirty="0">
                  <a:solidFill>
                    <a:schemeClr val="accent3"/>
                  </a:solidFill>
                  <a:effectLst>
                    <a:outerShdw blurRad="254000" dist="38100" dir="5400000" algn="ctr" rotWithShape="0">
                      <a:srgbClr val="000000">
                        <a:alpha val="0"/>
                      </a:srgbClr>
                    </a:outerShdw>
                  </a:effectLst>
                </a:rPr>
                <a:t>Skills practice:</a:t>
              </a:r>
              <a:endParaRPr lang="en-US" sz="3200" b="1" dirty="0">
                <a:solidFill>
                  <a:schemeClr val="accent3"/>
                </a:solidFill>
                <a:effectLst>
                  <a:outerShdw blurRad="254000" dist="38100" dir="5400000" algn="ctr" rotWithShape="0">
                    <a:srgbClr val="000000">
                      <a:alpha val="15000"/>
                    </a:srgbClr>
                  </a:outerShdw>
                </a:effectLst>
              </a:endParaRPr>
            </a:p>
          </p:txBody>
        </p:sp>
        <p:sp>
          <p:nvSpPr>
            <p:cNvPr id="5" name="Subtitle 2">
              <a:extLst>
                <a:ext uri="{FF2B5EF4-FFF2-40B4-BE49-F238E27FC236}">
                  <a16:creationId xmlns:a16="http://schemas.microsoft.com/office/drawing/2014/main" id="{AE197836-B10B-B6C2-50C5-B13908F8CD39}"/>
                </a:ext>
              </a:extLst>
            </p:cNvPr>
            <p:cNvSpPr txBox="1">
              <a:spLocks/>
            </p:cNvSpPr>
            <p:nvPr/>
          </p:nvSpPr>
          <p:spPr bwMode="auto">
            <a:xfrm>
              <a:off x="0" y="3046901"/>
              <a:ext cx="9144000" cy="4128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1FF"/>
                </a:buClr>
                <a:buSzPct val="120000"/>
                <a:buFont typeface="Lucida Grande" panose="020B0600040502020204" pitchFamily="34" charset="0"/>
                <a:buNone/>
                <a:defRPr sz="2800" b="1" i="0" kern="1200">
                  <a:solidFill>
                    <a:schemeClr val="bg1"/>
                  </a:solidFill>
                  <a:effectLst>
                    <a:outerShdw blurRad="254000" dist="76200" dir="5400000" algn="ctr" rotWithShape="0">
                      <a:srgbClr val="000000">
                        <a:alpha val="50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4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1800"/>
                </a:lnSpc>
                <a:spcBef>
                  <a:spcPts val="0"/>
                </a:spcBef>
                <a:spcAft>
                  <a:spcPts val="0"/>
                </a:spcAft>
              </a:pPr>
              <a:r>
                <a:rPr lang="en-US" sz="1800" dirty="0">
                  <a:solidFill>
                    <a:schemeClr val="accent3"/>
                  </a:solidFill>
                  <a:effectLst>
                    <a:outerShdw blurRad="254000" dist="76200" dir="5400000" algn="ctr" rotWithShape="0">
                      <a:srgbClr val="000000">
                        <a:alpha val="0"/>
                      </a:srgbClr>
                    </a:outerShdw>
                  </a:effectLst>
                  <a:latin typeface="Arial" panose="020B0604020202020204" pitchFamily="34" charset="0"/>
                  <a:cs typeface="Arial" panose="020B0604020202020204" pitchFamily="34" charset="0"/>
                </a:rPr>
                <a:t>5 minutes</a:t>
              </a:r>
              <a:endParaRPr lang="en-US" sz="1800" dirty="0">
                <a:solidFill>
                  <a:schemeClr val="accent3"/>
                </a:solidFill>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883DB8D9-8E5E-46D5-D4FC-C6756B269188}"/>
                </a:ext>
              </a:extLst>
            </p:cNvPr>
            <p:cNvSpPr txBox="1">
              <a:spLocks/>
            </p:cNvSpPr>
            <p:nvPr/>
          </p:nvSpPr>
          <p:spPr>
            <a:xfrm>
              <a:off x="0" y="1083449"/>
              <a:ext cx="9144000" cy="1119364"/>
            </a:xfrm>
            <a:prstGeom prst="rect">
              <a:avLst/>
            </a:prstGeom>
          </p:spPr>
          <p:txBody>
            <a:bodyPr anchor="t"/>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4000"/>
                </a:lnSpc>
                <a:spcBef>
                  <a:spcPts val="0"/>
                </a:spcBef>
                <a:spcAft>
                  <a:spcPts val="0"/>
                </a:spcAft>
                <a:buNone/>
              </a:pPr>
              <a:r>
                <a:rPr lang="en-US" sz="3000" b="1" dirty="0">
                  <a:solidFill>
                    <a:schemeClr val="bg1"/>
                  </a:solidFill>
                  <a:effectLst>
                    <a:outerShdw blurRad="254000" dist="38100" dir="5400000" algn="ctr" rotWithShape="0">
                      <a:srgbClr val="000000">
                        <a:alpha val="15000"/>
                      </a:srgbClr>
                    </a:outerShdw>
                  </a:effectLst>
                </a:rPr>
                <a:t>‘Something I’ve been </a:t>
              </a:r>
              <a:br>
                <a:rPr lang="en-US" sz="3000" b="1" dirty="0">
                  <a:solidFill>
                    <a:schemeClr val="bg1"/>
                  </a:solidFill>
                  <a:effectLst>
                    <a:outerShdw blurRad="254000" dist="38100" dir="5400000" algn="ctr" rotWithShape="0">
                      <a:srgbClr val="000000">
                        <a:alpha val="15000"/>
                      </a:srgbClr>
                    </a:outerShdw>
                  </a:effectLst>
                </a:rPr>
              </a:br>
              <a:r>
                <a:rPr lang="en-US" sz="3000" b="1" dirty="0">
                  <a:solidFill>
                    <a:schemeClr val="bg1"/>
                  </a:solidFill>
                  <a:effectLst>
                    <a:outerShdw blurRad="254000" dist="38100" dir="5400000" algn="ctr" rotWithShape="0">
                      <a:srgbClr val="000000">
                        <a:alpha val="15000"/>
                      </a:srgbClr>
                    </a:outerShdw>
                  </a:effectLst>
                </a:rPr>
                <a:t>meaning to do for ages’</a:t>
              </a:r>
            </a:p>
          </p:txBody>
        </p:sp>
        <p:sp>
          <p:nvSpPr>
            <p:cNvPr id="7" name="Subtitle 2">
              <a:extLst>
                <a:ext uri="{FF2B5EF4-FFF2-40B4-BE49-F238E27FC236}">
                  <a16:creationId xmlns:a16="http://schemas.microsoft.com/office/drawing/2014/main" id="{B53BE23E-28B4-7D26-323D-CC0E7B2359B8}"/>
                </a:ext>
              </a:extLst>
            </p:cNvPr>
            <p:cNvSpPr txBox="1">
              <a:spLocks/>
            </p:cNvSpPr>
            <p:nvPr/>
          </p:nvSpPr>
          <p:spPr bwMode="auto">
            <a:xfrm>
              <a:off x="0" y="2269543"/>
              <a:ext cx="9144000" cy="6356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1FF"/>
                </a:buClr>
                <a:buSzPct val="120000"/>
                <a:buFont typeface="Lucida Grande" panose="020B0600040502020204" pitchFamily="34" charset="0"/>
                <a:buNone/>
                <a:defRPr sz="2800" b="1" i="0" kern="1200">
                  <a:solidFill>
                    <a:schemeClr val="bg1"/>
                  </a:solidFill>
                  <a:effectLst>
                    <a:outerShdw blurRad="254000" dist="76200" dir="5400000" algn="ctr" rotWithShape="0">
                      <a:srgbClr val="000000">
                        <a:alpha val="50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4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2000"/>
                </a:lnSpc>
                <a:spcBef>
                  <a:spcPts val="0"/>
                </a:spcBef>
                <a:spcAft>
                  <a:spcPts val="0"/>
                </a:spcAft>
              </a:pPr>
              <a:r>
                <a:rPr lang="en-US" sz="1400" b="0" dirty="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rPr>
                <a:t>(e.g. clearing up the house, sorting paperwork, </a:t>
              </a:r>
              <a:br>
                <a:rPr lang="en-US" sz="1400" b="0" dirty="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rPr>
              </a:br>
              <a:r>
                <a:rPr lang="en-US" sz="1400" b="0" dirty="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rPr>
                <a:t>decorating or completing course work)</a:t>
              </a:r>
              <a:endParaRPr lang="en-US" sz="1800" dirty="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6FCBE6F2-DA6E-53A4-8332-65A2A12166E3}"/>
                </a:ext>
              </a:extLst>
            </p:cNvPr>
            <p:cNvPicPr>
              <a:picLocks noChangeAspect="1"/>
            </p:cNvPicPr>
            <p:nvPr/>
          </p:nvPicPr>
          <p:blipFill>
            <a:blip r:embed="rId3"/>
            <a:stretch>
              <a:fillRect/>
            </a:stretch>
          </p:blipFill>
          <p:spPr>
            <a:xfrm>
              <a:off x="2543079" y="3662896"/>
              <a:ext cx="4057843" cy="2647363"/>
            </a:xfrm>
            <a:prstGeom prst="rect">
              <a:avLst/>
            </a:prstGeom>
            <a:effectLst>
              <a:outerShdw blurRad="317500" dist="76200" dir="5400000" algn="ctr" rotWithShape="0">
                <a:srgbClr val="000000">
                  <a:alpha val="50000"/>
                </a:srgbClr>
              </a:outerShdw>
            </a:effectLst>
          </p:spPr>
        </p:pic>
      </p:grpSp>
    </p:spTree>
    <p:extLst>
      <p:ext uri="{BB962C8B-B14F-4D97-AF65-F5344CB8AC3E}">
        <p14:creationId xmlns:p14="http://schemas.microsoft.com/office/powerpoint/2010/main" val="58525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07A55-4FA1-1268-B33E-7DD0000C0E3A}"/>
              </a:ext>
            </a:extLst>
          </p:cNvPr>
          <p:cNvSpPr>
            <a:spLocks noGrp="1"/>
          </p:cNvSpPr>
          <p:nvPr>
            <p:ph type="title"/>
          </p:nvPr>
        </p:nvSpPr>
        <p:spPr/>
        <p:txBody>
          <a:bodyPr/>
          <a:lstStyle/>
          <a:p>
            <a:r>
              <a:rPr lang="en-US" dirty="0">
                <a:latin typeface="Arial"/>
                <a:cs typeface="Arial"/>
              </a:rPr>
              <a:t>We help patients by: </a:t>
            </a:r>
            <a:endParaRPr lang="en-US" dirty="0"/>
          </a:p>
        </p:txBody>
      </p:sp>
      <p:sp>
        <p:nvSpPr>
          <p:cNvPr id="3" name="Text Placeholder 2">
            <a:extLst>
              <a:ext uri="{FF2B5EF4-FFF2-40B4-BE49-F238E27FC236}">
                <a16:creationId xmlns:a16="http://schemas.microsoft.com/office/drawing/2014/main" id="{27D11EA6-2B89-1764-FD32-CCAE27203E3E}"/>
              </a:ext>
            </a:extLst>
          </p:cNvPr>
          <p:cNvSpPr>
            <a:spLocks noGrp="1"/>
          </p:cNvSpPr>
          <p:nvPr>
            <p:ph type="body" idx="12"/>
          </p:nvPr>
        </p:nvSpPr>
        <p:spPr>
          <a:xfrm>
            <a:off x="521120" y="1519592"/>
            <a:ext cx="7966604" cy="4191000"/>
          </a:xfrm>
        </p:spPr>
        <p:txBody>
          <a:bodyPr/>
          <a:lstStyle/>
          <a:p>
            <a:pPr marL="285750" indent="-285750"/>
            <a:r>
              <a:rPr lang="en-US" sz="1600" b="1" dirty="0">
                <a:solidFill>
                  <a:srgbClr val="005EB8"/>
                </a:solidFill>
                <a:latin typeface="Arial"/>
                <a:cs typeface="Arial"/>
              </a:rPr>
              <a:t>Build rapport</a:t>
            </a:r>
            <a:r>
              <a:rPr lang="en-US" sz="1600" b="1" dirty="0">
                <a:solidFill>
                  <a:srgbClr val="00B0F0"/>
                </a:solidFill>
                <a:latin typeface="Arial"/>
                <a:cs typeface="Arial"/>
              </a:rPr>
              <a:t>: </a:t>
            </a:r>
            <a:r>
              <a:rPr lang="en-US" sz="1600" dirty="0">
                <a:latin typeface="Arial"/>
                <a:cs typeface="Arial"/>
              </a:rPr>
              <a:t>this ‘opens the door’ for effective conversations </a:t>
            </a:r>
            <a:endParaRPr lang="en-US" sz="1600" dirty="0"/>
          </a:p>
          <a:p>
            <a:pPr marL="287655" indent="-288290"/>
            <a:r>
              <a:rPr lang="en-US" sz="1600" dirty="0">
                <a:latin typeface="Arial"/>
                <a:cs typeface="Arial"/>
              </a:rPr>
              <a:t>Use </a:t>
            </a:r>
            <a:r>
              <a:rPr lang="en-US" sz="1600" b="1" dirty="0">
                <a:solidFill>
                  <a:srgbClr val="005EB8"/>
                </a:solidFill>
                <a:latin typeface="Arial"/>
                <a:cs typeface="Arial"/>
              </a:rPr>
              <a:t>open ended questions</a:t>
            </a:r>
            <a:r>
              <a:rPr lang="en-US" sz="1600" dirty="0">
                <a:solidFill>
                  <a:srgbClr val="005EB8"/>
                </a:solidFill>
                <a:latin typeface="Arial"/>
                <a:cs typeface="Arial"/>
              </a:rPr>
              <a:t> </a:t>
            </a:r>
            <a:r>
              <a:rPr lang="en-US" sz="1600" dirty="0">
                <a:latin typeface="Arial"/>
                <a:cs typeface="Arial"/>
              </a:rPr>
              <a:t>and </a:t>
            </a:r>
            <a:r>
              <a:rPr lang="en-US" sz="1600" b="1" dirty="0">
                <a:solidFill>
                  <a:srgbClr val="005EB8"/>
                </a:solidFill>
                <a:latin typeface="Arial"/>
                <a:cs typeface="Arial"/>
              </a:rPr>
              <a:t>reflective listening</a:t>
            </a:r>
            <a:r>
              <a:rPr lang="en-US" sz="1600" dirty="0">
                <a:solidFill>
                  <a:srgbClr val="005EB8"/>
                </a:solidFill>
                <a:latin typeface="Arial"/>
                <a:cs typeface="Arial"/>
              </a:rPr>
              <a:t> </a:t>
            </a:r>
            <a:r>
              <a:rPr lang="en-US" sz="1600" dirty="0">
                <a:latin typeface="Arial"/>
                <a:cs typeface="Arial"/>
              </a:rPr>
              <a:t>to explore issues</a:t>
            </a:r>
          </a:p>
          <a:p>
            <a:pPr marL="287655" indent="-288290"/>
            <a:r>
              <a:rPr lang="en-US" sz="1600" dirty="0">
                <a:latin typeface="Arial"/>
                <a:cs typeface="Arial"/>
              </a:rPr>
              <a:t>Provide </a:t>
            </a:r>
            <a:r>
              <a:rPr lang="en-US" sz="1600" b="1" dirty="0">
                <a:solidFill>
                  <a:srgbClr val="005EB8"/>
                </a:solidFill>
                <a:latin typeface="Arial"/>
                <a:cs typeface="Arial"/>
              </a:rPr>
              <a:t>feedback</a:t>
            </a:r>
            <a:r>
              <a:rPr lang="en-US" sz="1600" dirty="0">
                <a:latin typeface="Arial"/>
                <a:cs typeface="Arial"/>
              </a:rPr>
              <a:t> and </a:t>
            </a:r>
            <a:r>
              <a:rPr lang="en-US" sz="1600" b="1" dirty="0">
                <a:solidFill>
                  <a:srgbClr val="005EB8"/>
                </a:solidFill>
                <a:latin typeface="Arial"/>
                <a:cs typeface="Arial"/>
              </a:rPr>
              <a:t>affirmations</a:t>
            </a:r>
            <a:r>
              <a:rPr lang="en-US" sz="1600" dirty="0">
                <a:solidFill>
                  <a:srgbClr val="00B0F0"/>
                </a:solidFill>
                <a:latin typeface="Arial"/>
                <a:cs typeface="Arial"/>
              </a:rPr>
              <a:t> </a:t>
            </a:r>
            <a:r>
              <a:rPr lang="en-US" sz="1600" dirty="0">
                <a:latin typeface="Arial"/>
                <a:cs typeface="Arial"/>
              </a:rPr>
              <a:t>to build rapport and </a:t>
            </a:r>
            <a:r>
              <a:rPr lang="en-US" sz="1600" b="1" dirty="0">
                <a:solidFill>
                  <a:srgbClr val="005EB8"/>
                </a:solidFill>
                <a:latin typeface="Arial"/>
                <a:cs typeface="Arial"/>
              </a:rPr>
              <a:t>boost confidence</a:t>
            </a:r>
          </a:p>
          <a:p>
            <a:pPr marL="287655" indent="-288290"/>
            <a:r>
              <a:rPr lang="en-US" sz="1600" dirty="0">
                <a:latin typeface="Arial"/>
                <a:cs typeface="Arial"/>
              </a:rPr>
              <a:t>Encourage patients to </a:t>
            </a:r>
            <a:r>
              <a:rPr lang="en-US" sz="1600" b="1" dirty="0">
                <a:solidFill>
                  <a:srgbClr val="005EB8"/>
                </a:solidFill>
                <a:latin typeface="Arial"/>
                <a:cs typeface="Arial"/>
              </a:rPr>
              <a:t>come up with their own solutions </a:t>
            </a:r>
            <a:endParaRPr lang="en-US" sz="1600" b="1" dirty="0">
              <a:solidFill>
                <a:srgbClr val="005EB8"/>
              </a:solidFill>
            </a:endParaRPr>
          </a:p>
          <a:p>
            <a:pPr marL="287655" indent="-288290">
              <a:spcAft>
                <a:spcPts val="1000"/>
              </a:spcAft>
            </a:pPr>
            <a:r>
              <a:rPr lang="en-US" sz="1600" dirty="0">
                <a:solidFill>
                  <a:srgbClr val="414141"/>
                </a:solidFill>
                <a:latin typeface="Arial"/>
                <a:cs typeface="Arial"/>
              </a:rPr>
              <a:t>Using a </a:t>
            </a:r>
            <a:r>
              <a:rPr lang="en-US" sz="1600" b="1" dirty="0">
                <a:solidFill>
                  <a:schemeClr val="accent1"/>
                </a:solidFill>
                <a:latin typeface="Arial"/>
                <a:cs typeface="Arial"/>
              </a:rPr>
              <a:t>guiding style </a:t>
            </a:r>
            <a:r>
              <a:rPr lang="en-US" sz="1600" dirty="0">
                <a:solidFill>
                  <a:srgbClr val="414141"/>
                </a:solidFill>
                <a:latin typeface="Arial"/>
                <a:cs typeface="Arial"/>
              </a:rPr>
              <a:t>(compared to directing)</a:t>
            </a:r>
            <a:endParaRPr lang="en-US" sz="1600" dirty="0">
              <a:solidFill>
                <a:srgbClr val="000000"/>
              </a:solidFill>
              <a:latin typeface="Arial"/>
              <a:cs typeface="Arial"/>
            </a:endParaRPr>
          </a:p>
          <a:p>
            <a:pPr marL="287655" indent="-288290">
              <a:spcAft>
                <a:spcPts val="1000"/>
              </a:spcAft>
            </a:pPr>
            <a:r>
              <a:rPr lang="en-US" sz="1600" b="1" dirty="0">
                <a:solidFill>
                  <a:schemeClr val="accent1"/>
                </a:solidFill>
                <a:latin typeface="Arial"/>
                <a:cs typeface="Arial"/>
              </a:rPr>
              <a:t>Rolling with resistance </a:t>
            </a:r>
          </a:p>
          <a:p>
            <a:pPr marL="287655" indent="-288290">
              <a:spcAft>
                <a:spcPts val="1000"/>
              </a:spcAft>
            </a:pPr>
            <a:r>
              <a:rPr lang="en-US" sz="1600" dirty="0">
                <a:solidFill>
                  <a:srgbClr val="414141"/>
                </a:solidFill>
                <a:latin typeface="Arial"/>
                <a:cs typeface="Arial"/>
              </a:rPr>
              <a:t>Trusting that the patient is the </a:t>
            </a:r>
            <a:r>
              <a:rPr lang="en-US" sz="1600" b="1" dirty="0">
                <a:solidFill>
                  <a:schemeClr val="accent1"/>
                </a:solidFill>
                <a:latin typeface="Arial"/>
                <a:cs typeface="Arial"/>
              </a:rPr>
              <a:t>best expert in their own life</a:t>
            </a:r>
          </a:p>
          <a:p>
            <a:pPr marL="287655" indent="-288290"/>
            <a:r>
              <a:rPr lang="en-US" sz="1600" dirty="0">
                <a:latin typeface="Arial"/>
                <a:cs typeface="Arial"/>
              </a:rPr>
              <a:t>Provide a </a:t>
            </a:r>
            <a:r>
              <a:rPr lang="en-US" sz="1600" b="1" dirty="0">
                <a:solidFill>
                  <a:srgbClr val="005EB8"/>
                </a:solidFill>
                <a:latin typeface="Arial"/>
                <a:cs typeface="Arial"/>
              </a:rPr>
              <a:t>summary</a:t>
            </a:r>
          </a:p>
        </p:txBody>
      </p:sp>
      <p:sp>
        <p:nvSpPr>
          <p:cNvPr id="5" name="Footer Placeholder 3">
            <a:extLst>
              <a:ext uri="{FF2B5EF4-FFF2-40B4-BE49-F238E27FC236}">
                <a16:creationId xmlns:a16="http://schemas.microsoft.com/office/drawing/2014/main" id="{F352A6B9-6BB7-BA67-5557-398E19D7B7D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365382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0F07281-8D2D-8A17-57EA-F2FDCAB39008}"/>
              </a:ext>
            </a:extLst>
          </p:cNvPr>
          <p:cNvGrpSpPr/>
          <p:nvPr/>
        </p:nvGrpSpPr>
        <p:grpSpPr>
          <a:xfrm>
            <a:off x="0" y="633046"/>
            <a:ext cx="9144000" cy="6224954"/>
            <a:chOff x="0" y="633046"/>
            <a:chExt cx="9144000" cy="6224954"/>
          </a:xfrm>
        </p:grpSpPr>
        <p:pic>
          <p:nvPicPr>
            <p:cNvPr id="3" name="Picture 2">
              <a:extLst>
                <a:ext uri="{FF2B5EF4-FFF2-40B4-BE49-F238E27FC236}">
                  <a16:creationId xmlns:a16="http://schemas.microsoft.com/office/drawing/2014/main" id="{F3A75E17-4B99-DAE0-DC3E-A13F35F3176F}"/>
                </a:ext>
              </a:extLst>
            </p:cNvPr>
            <p:cNvPicPr>
              <a:picLocks noChangeAspect="1"/>
            </p:cNvPicPr>
            <p:nvPr/>
          </p:nvPicPr>
          <p:blipFill rotWithShape="1">
            <a:blip r:embed="rId3"/>
            <a:srcRect t="3470" b="7624"/>
            <a:stretch/>
          </p:blipFill>
          <p:spPr>
            <a:xfrm>
              <a:off x="2273349" y="4590000"/>
              <a:ext cx="4597303" cy="2268000"/>
            </a:xfrm>
            <a:prstGeom prst="rect">
              <a:avLst/>
            </a:prstGeom>
            <a:effectLst>
              <a:outerShdw blurRad="254000" dist="38100" dir="5400000" algn="ctr" rotWithShape="0">
                <a:srgbClr val="000000">
                  <a:alpha val="25000"/>
                </a:srgbClr>
              </a:outerShdw>
            </a:effectLst>
          </p:spPr>
        </p:pic>
        <p:sp>
          <p:nvSpPr>
            <p:cNvPr id="4" name="Subtitle 2">
              <a:extLst>
                <a:ext uri="{FF2B5EF4-FFF2-40B4-BE49-F238E27FC236}">
                  <a16:creationId xmlns:a16="http://schemas.microsoft.com/office/drawing/2014/main" id="{A779E230-3DB1-A851-01CD-39F07A27693A}"/>
                </a:ext>
              </a:extLst>
            </p:cNvPr>
            <p:cNvSpPr txBox="1">
              <a:spLocks/>
            </p:cNvSpPr>
            <p:nvPr/>
          </p:nvSpPr>
          <p:spPr>
            <a:xfrm>
              <a:off x="0" y="633046"/>
              <a:ext cx="9144000" cy="1415562"/>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800"/>
                </a:lnSpc>
                <a:spcBef>
                  <a:spcPts val="0"/>
                </a:spcBef>
                <a:spcAft>
                  <a:spcPts val="0"/>
                </a:spcAft>
                <a:buNone/>
              </a:pPr>
              <a:r>
                <a:rPr lang="en-US" sz="3200" b="1"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Scaling questions</a:t>
              </a:r>
              <a:br>
                <a:rPr lang="en-US" sz="3200" dirty="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rPr>
              </a:br>
              <a:r>
                <a:rPr lang="en-US" sz="2000" dirty="0">
                  <a:solidFill>
                    <a:schemeClr val="accent3"/>
                  </a:solidFill>
                  <a:effectLst>
                    <a:outerShdw blurRad="254000" dist="76200" dir="5400000" algn="ctr" rotWithShape="0">
                      <a:srgbClr val="000000">
                        <a:alpha val="0"/>
                      </a:srgbClr>
                    </a:outerShdw>
                  </a:effectLst>
                  <a:latin typeface="Arial" panose="020B0604020202020204" pitchFamily="34" charset="0"/>
                  <a:cs typeface="Arial" panose="020B0604020202020204" pitchFamily="34" charset="0"/>
                </a:rPr>
                <a:t>On scale of 1–10 (1 = low, 10 = high)</a:t>
              </a:r>
            </a:p>
          </p:txBody>
        </p:sp>
        <p:sp>
          <p:nvSpPr>
            <p:cNvPr id="8" name="Content Placeholder 2">
              <a:extLst>
                <a:ext uri="{FF2B5EF4-FFF2-40B4-BE49-F238E27FC236}">
                  <a16:creationId xmlns:a16="http://schemas.microsoft.com/office/drawing/2014/main" id="{1B9B1528-2A9F-4CA6-AF29-705659B3AC42}"/>
                </a:ext>
              </a:extLst>
            </p:cNvPr>
            <p:cNvSpPr txBox="1">
              <a:spLocks/>
            </p:cNvSpPr>
            <p:nvPr/>
          </p:nvSpPr>
          <p:spPr bwMode="auto">
            <a:xfrm>
              <a:off x="0" y="2025162"/>
              <a:ext cx="9144000" cy="22215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spcBef>
                  <a:spcPts val="200"/>
                </a:spcBef>
                <a:spcAft>
                  <a:spcPts val="200"/>
                </a:spcAft>
                <a:buFont typeface="Lucida Grande" panose="020B0600040502020204" pitchFamily="34" charset="0"/>
                <a:buNone/>
              </a:pPr>
              <a:r>
                <a:rPr lang="en-US" sz="2200" b="1"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How</a:t>
              </a:r>
              <a:r>
                <a:rPr lang="en-US" sz="2200"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dirty="0">
                  <a:solidFill>
                    <a:schemeClr val="accent3"/>
                  </a:solidFill>
                  <a:effectLst>
                    <a:outerShdw blurRad="254000" dist="38100" dir="5400000" algn="ctr" rotWithShape="0">
                      <a:srgbClr val="000000">
                        <a:alpha val="0"/>
                      </a:srgbClr>
                    </a:outerShdw>
                  </a:effectLst>
                  <a:latin typeface="Arial" panose="020B0604020202020204" pitchFamily="34" charset="0"/>
                  <a:cs typeface="Arial" panose="020B0604020202020204" pitchFamily="34" charset="0"/>
                </a:rPr>
                <a:t>motivated</a:t>
              </a:r>
              <a:r>
                <a:rPr lang="en-US" sz="2200"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are you right now </a:t>
              </a:r>
              <a:br>
                <a:rPr lang="en-US" sz="2200"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br>
              <a:r>
                <a:rPr lang="en-US" sz="2200" b="1"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to make this change…</a:t>
              </a:r>
              <a:br>
                <a:rPr lang="en-US" sz="2200" b="1"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br>
              <a:endParaRPr lang="en-US" sz="2200"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endParaRPr>
            </a:p>
            <a:p>
              <a:pPr marL="0" indent="0" algn="ctr">
                <a:lnSpc>
                  <a:spcPts val="3000"/>
                </a:lnSpc>
                <a:spcBef>
                  <a:spcPts val="200"/>
                </a:spcBef>
                <a:spcAft>
                  <a:spcPts val="200"/>
                </a:spcAft>
                <a:buFont typeface="Lucida Grande" panose="020B0600040502020204" pitchFamily="34" charset="0"/>
                <a:buNone/>
              </a:pPr>
              <a:r>
                <a:rPr lang="en-US" sz="2200" b="1"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How</a:t>
              </a:r>
              <a:r>
                <a:rPr lang="en-US" sz="2200"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dirty="0">
                  <a:solidFill>
                    <a:schemeClr val="accent3"/>
                  </a:solidFill>
                  <a:effectLst>
                    <a:outerShdw blurRad="254000" dist="38100" dir="5400000" algn="ctr" rotWithShape="0">
                      <a:srgbClr val="000000">
                        <a:alpha val="0"/>
                      </a:srgbClr>
                    </a:outerShdw>
                  </a:effectLst>
                  <a:latin typeface="Arial" panose="020B0604020202020204" pitchFamily="34" charset="0"/>
                  <a:cs typeface="Arial" panose="020B0604020202020204" pitchFamily="34" charset="0"/>
                </a:rPr>
                <a:t>confident</a:t>
              </a:r>
              <a:r>
                <a:rPr lang="en-US" sz="2200"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are you right now that </a:t>
              </a:r>
              <a:br>
                <a:rPr lang="en-US" sz="2200" b="1"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br>
              <a:r>
                <a:rPr lang="en-US" sz="2200" b="1" dirty="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you will achieve this change…</a:t>
              </a:r>
            </a:p>
          </p:txBody>
        </p:sp>
      </p:grpSp>
    </p:spTree>
    <p:extLst>
      <p:ext uri="{BB962C8B-B14F-4D97-AF65-F5344CB8AC3E}">
        <p14:creationId xmlns:p14="http://schemas.microsoft.com/office/powerpoint/2010/main" val="373845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A52CCB-F377-9C10-045C-72BE6970A694}"/>
              </a:ext>
            </a:extLst>
          </p:cNvPr>
          <p:cNvSpPr/>
          <p:nvPr/>
        </p:nvSpPr>
        <p:spPr bwMode="auto">
          <a:xfrm>
            <a:off x="4733364" y="0"/>
            <a:ext cx="4410635" cy="6858000"/>
          </a:xfrm>
          <a:prstGeom prst="rect">
            <a:avLst/>
          </a:prstGeom>
          <a:gradFill>
            <a:gsLst>
              <a:gs pos="0">
                <a:schemeClr val="accent1">
                  <a:lumMod val="5000"/>
                  <a:lumOff val="95000"/>
                  <a:alpha val="0"/>
                </a:schemeClr>
              </a:gs>
              <a:gs pos="100000">
                <a:srgbClr val="DAE4F3"/>
              </a:gs>
            </a:gsLst>
            <a:lin ang="0" scaled="0"/>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8" name="Picture 7">
            <a:extLst>
              <a:ext uri="{FF2B5EF4-FFF2-40B4-BE49-F238E27FC236}">
                <a16:creationId xmlns:a16="http://schemas.microsoft.com/office/drawing/2014/main" id="{1F416850-474B-88EA-1754-1C4A7DF1D24B}"/>
              </a:ext>
            </a:extLst>
          </p:cNvPr>
          <p:cNvPicPr>
            <a:picLocks noChangeAspect="1"/>
          </p:cNvPicPr>
          <p:nvPr/>
        </p:nvPicPr>
        <p:blipFill rotWithShape="1">
          <a:blip r:embed="rId3">
            <a:alphaModFix amt="50000"/>
          </a:blip>
          <a:srcRect l="23513"/>
          <a:stretch/>
        </p:blipFill>
        <p:spPr>
          <a:xfrm flipH="1">
            <a:off x="0" y="0"/>
            <a:ext cx="6377553" cy="6858000"/>
          </a:xfrm>
          <a:prstGeom prst="rect">
            <a:avLst/>
          </a:prstGeom>
        </p:spPr>
      </p:pic>
      <p:sp>
        <p:nvSpPr>
          <p:cNvPr id="3" name="Text Placeholder 2">
            <a:extLst>
              <a:ext uri="{FF2B5EF4-FFF2-40B4-BE49-F238E27FC236}">
                <a16:creationId xmlns:a16="http://schemas.microsoft.com/office/drawing/2014/main" id="{13E4ED2C-217C-7FEF-EBE0-DBF4E49C636C}"/>
              </a:ext>
            </a:extLst>
          </p:cNvPr>
          <p:cNvSpPr>
            <a:spLocks noGrp="1"/>
          </p:cNvSpPr>
          <p:nvPr>
            <p:ph type="body" idx="4294967295"/>
          </p:nvPr>
        </p:nvSpPr>
        <p:spPr>
          <a:xfrm>
            <a:off x="3917113" y="1069615"/>
            <a:ext cx="4632325" cy="4718771"/>
          </a:xfrm>
        </p:spPr>
        <p:txBody>
          <a:bodyPr anchor="ctr"/>
          <a:lstStyle/>
          <a:p>
            <a:pPr>
              <a:lnSpc>
                <a:spcPts val="2500"/>
              </a:lnSpc>
              <a:spcBef>
                <a:spcPts val="0"/>
              </a:spcBef>
              <a:spcAft>
                <a:spcPts val="2200"/>
              </a:spcAft>
            </a:pPr>
            <a:r>
              <a:rPr lang="en-US" b="1" dirty="0">
                <a:solidFill>
                  <a:srgbClr val="005EB8"/>
                </a:solidFill>
              </a:rPr>
              <a:t>Personal experience</a:t>
            </a:r>
            <a:r>
              <a:rPr lang="en-US" dirty="0">
                <a:solidFill>
                  <a:srgbClr val="005EB8"/>
                </a:solidFill>
              </a:rPr>
              <a:t> </a:t>
            </a:r>
            <a:br>
              <a:rPr lang="en-US" dirty="0"/>
            </a:br>
            <a:r>
              <a:rPr lang="en-US" dirty="0"/>
              <a:t>(seeing results)</a:t>
            </a:r>
          </a:p>
          <a:p>
            <a:pPr>
              <a:lnSpc>
                <a:spcPts val="2500"/>
              </a:lnSpc>
              <a:spcBef>
                <a:spcPts val="0"/>
              </a:spcBef>
              <a:spcAft>
                <a:spcPts val="2200"/>
              </a:spcAft>
            </a:pPr>
            <a:r>
              <a:rPr lang="en-US" b="1" dirty="0">
                <a:solidFill>
                  <a:srgbClr val="005EB8"/>
                </a:solidFill>
              </a:rPr>
              <a:t>Vicarious experience</a:t>
            </a:r>
            <a:r>
              <a:rPr lang="en-US" dirty="0">
                <a:solidFill>
                  <a:srgbClr val="005EB8"/>
                </a:solidFill>
              </a:rPr>
              <a:t> </a:t>
            </a:r>
            <a:br>
              <a:rPr lang="en-US" dirty="0"/>
            </a:br>
            <a:r>
              <a:rPr lang="en-US" dirty="0"/>
              <a:t>(hearing about other experience)</a:t>
            </a:r>
          </a:p>
          <a:p>
            <a:pPr>
              <a:lnSpc>
                <a:spcPts val="2500"/>
              </a:lnSpc>
              <a:spcBef>
                <a:spcPts val="0"/>
              </a:spcBef>
              <a:spcAft>
                <a:spcPts val="2200"/>
              </a:spcAft>
            </a:pPr>
            <a:r>
              <a:rPr lang="en-US" b="1" dirty="0">
                <a:solidFill>
                  <a:srgbClr val="005EB8"/>
                </a:solidFill>
              </a:rPr>
              <a:t>Performance feedback</a:t>
            </a:r>
            <a:r>
              <a:rPr lang="en-US" dirty="0">
                <a:solidFill>
                  <a:srgbClr val="005EB8"/>
                </a:solidFill>
              </a:rPr>
              <a:t> </a:t>
            </a:r>
            <a:br>
              <a:rPr lang="en-US" dirty="0"/>
            </a:br>
            <a:r>
              <a:rPr lang="en-US" dirty="0"/>
              <a:t>(positive feedback)</a:t>
            </a:r>
          </a:p>
          <a:p>
            <a:pPr>
              <a:lnSpc>
                <a:spcPts val="2500"/>
              </a:lnSpc>
              <a:spcBef>
                <a:spcPts val="0"/>
              </a:spcBef>
              <a:spcAft>
                <a:spcPts val="2200"/>
              </a:spcAft>
            </a:pPr>
            <a:r>
              <a:rPr lang="en-US" b="1" dirty="0">
                <a:solidFill>
                  <a:srgbClr val="005EB8"/>
                </a:solidFill>
              </a:rPr>
              <a:t>Social support</a:t>
            </a:r>
            <a:r>
              <a:rPr lang="en-US" dirty="0">
                <a:solidFill>
                  <a:srgbClr val="005EB8"/>
                </a:solidFill>
              </a:rPr>
              <a:t> </a:t>
            </a:r>
            <a:br>
              <a:rPr lang="en-US" dirty="0"/>
            </a:br>
            <a:r>
              <a:rPr lang="en-US" dirty="0"/>
              <a:t>(cheerleader)</a:t>
            </a:r>
          </a:p>
        </p:txBody>
      </p:sp>
      <p:grpSp>
        <p:nvGrpSpPr>
          <p:cNvPr id="10" name="Group 9">
            <a:extLst>
              <a:ext uri="{FF2B5EF4-FFF2-40B4-BE49-F238E27FC236}">
                <a16:creationId xmlns:a16="http://schemas.microsoft.com/office/drawing/2014/main" id="{8C028001-B35E-F32E-1B93-0BAA9F6A50C5}"/>
              </a:ext>
            </a:extLst>
          </p:cNvPr>
          <p:cNvGrpSpPr/>
          <p:nvPr/>
        </p:nvGrpSpPr>
        <p:grpSpPr>
          <a:xfrm>
            <a:off x="684212" y="1069615"/>
            <a:ext cx="2726384" cy="4718771"/>
            <a:chOff x="684212" y="1069615"/>
            <a:chExt cx="2726384" cy="4718771"/>
          </a:xfrm>
          <a:effectLst>
            <a:outerShdw blurRad="317500" dist="76200" dir="5400000" algn="ctr" rotWithShape="0">
              <a:srgbClr val="000000">
                <a:alpha val="25000"/>
              </a:srgbClr>
            </a:outerShdw>
          </a:effectLst>
        </p:grpSpPr>
        <p:sp>
          <p:nvSpPr>
            <p:cNvPr id="9" name="Rectangle 8">
              <a:extLst>
                <a:ext uri="{FF2B5EF4-FFF2-40B4-BE49-F238E27FC236}">
                  <a16:creationId xmlns:a16="http://schemas.microsoft.com/office/drawing/2014/main" id="{5AC20326-625F-B8D0-2DAB-F7194CDBE363}"/>
                </a:ext>
              </a:extLst>
            </p:cNvPr>
            <p:cNvSpPr/>
            <p:nvPr/>
          </p:nvSpPr>
          <p:spPr bwMode="auto">
            <a:xfrm rot="18900000">
              <a:off x="2937897" y="3192651"/>
              <a:ext cx="472699" cy="472699"/>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Rounded Rectangle 4">
              <a:extLst>
                <a:ext uri="{FF2B5EF4-FFF2-40B4-BE49-F238E27FC236}">
                  <a16:creationId xmlns:a16="http://schemas.microsoft.com/office/drawing/2014/main" id="{6ABC2B62-341A-64C0-AE82-6A21281DF2EE}"/>
                </a:ext>
              </a:extLst>
            </p:cNvPr>
            <p:cNvSpPr/>
            <p:nvPr/>
          </p:nvSpPr>
          <p:spPr bwMode="auto">
            <a:xfrm>
              <a:off x="684212" y="1069615"/>
              <a:ext cx="2601429" cy="4718771"/>
            </a:xfrm>
            <a:prstGeom prst="roundRect">
              <a:avLst>
                <a:gd name="adj" fmla="val 8044"/>
              </a:avLst>
            </a:prstGeom>
            <a:solidFill>
              <a:schemeClr val="accent1"/>
            </a:solidFill>
            <a:ln w="9525">
              <a:noFill/>
              <a:miter lim="800000"/>
              <a:headEnd/>
              <a:tailEnd/>
            </a:ln>
            <a:effectLst/>
          </p:spPr>
          <p:txBody>
            <a:bodyPr rot="0" vert="horz" wrap="square" lIns="0" tIns="0" rIns="0" bIns="0" rtlCol="0" anchor="ctr" anchorCtr="0" upright="1">
              <a:noAutofit/>
            </a:bodyPr>
            <a:lstStyle/>
            <a:p>
              <a:pPr algn="ctr">
                <a:lnSpc>
                  <a:spcPts val="2500"/>
                </a:lnSpc>
                <a:spcAft>
                  <a:spcPts val="1250"/>
                </a:spcAft>
              </a:pPr>
              <a:r>
                <a:rPr lang="en-US" sz="2000" b="1" dirty="0">
                  <a:solidFill>
                    <a:schemeClr val="bg1"/>
                  </a:solidFill>
                  <a:effectLst/>
                  <a:latin typeface="Arial" panose="020B0604020202020204" pitchFamily="34" charset="0"/>
                  <a:ea typeface="Calibri"/>
                  <a:cs typeface="Arial" panose="020B0604020202020204" pitchFamily="34" charset="0"/>
                </a:rPr>
                <a:t>How you boost confidence</a:t>
              </a:r>
            </a:p>
          </p:txBody>
        </p:sp>
      </p:grpSp>
      <p:sp>
        <p:nvSpPr>
          <p:cNvPr id="4" name="Footer Placeholder 3">
            <a:extLst>
              <a:ext uri="{FF2B5EF4-FFF2-40B4-BE49-F238E27FC236}">
                <a16:creationId xmlns:a16="http://schemas.microsoft.com/office/drawing/2014/main" id="{F1A09145-D9C2-CD56-4969-999AC574FA06}"/>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58511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EB6627-17A9-C515-49E6-CD54057F20CA}"/>
              </a:ext>
            </a:extLst>
          </p:cNvPr>
          <p:cNvSpPr>
            <a:spLocks noGrp="1"/>
          </p:cNvSpPr>
          <p:nvPr>
            <p:ph type="body" idx="12"/>
          </p:nvPr>
        </p:nvSpPr>
        <p:spPr>
          <a:xfrm>
            <a:off x="353014" y="703120"/>
            <a:ext cx="7966604" cy="4191000"/>
          </a:xfrm>
        </p:spPr>
        <p:txBody>
          <a:bodyPr/>
          <a:lstStyle/>
          <a:p>
            <a:pPr>
              <a:buNone/>
            </a:pPr>
            <a:endParaRPr lang="en-US" dirty="0"/>
          </a:p>
          <a:p>
            <a:pPr>
              <a:buNone/>
            </a:pPr>
            <a:endParaRPr lang="en-US" dirty="0"/>
          </a:p>
          <a:p>
            <a:pPr>
              <a:buNone/>
            </a:pPr>
            <a:endParaRPr lang="en-US" sz="3200" b="1" dirty="0"/>
          </a:p>
          <a:p>
            <a:pPr>
              <a:buNone/>
            </a:pPr>
            <a:r>
              <a:rPr lang="en-US" sz="2200" b="1" dirty="0">
                <a:solidFill>
                  <a:schemeClr val="accent4"/>
                </a:solidFill>
              </a:rPr>
              <a:t>HOW </a:t>
            </a:r>
          </a:p>
          <a:p>
            <a:pPr>
              <a:buNone/>
            </a:pPr>
            <a:r>
              <a:rPr lang="en-US" sz="2200" b="1" dirty="0">
                <a:solidFill>
                  <a:schemeClr val="accent4"/>
                </a:solidFill>
              </a:rPr>
              <a:t>COULD YOU </a:t>
            </a:r>
          </a:p>
          <a:p>
            <a:pPr>
              <a:buNone/>
            </a:pPr>
            <a:r>
              <a:rPr lang="en-US" sz="2200" b="1" dirty="0">
                <a:solidFill>
                  <a:schemeClr val="accent4"/>
                </a:solidFill>
              </a:rPr>
              <a:t>RESPOND?</a:t>
            </a:r>
          </a:p>
          <a:p>
            <a:pPr>
              <a:buNone/>
            </a:pPr>
            <a:endParaRPr lang="en-US" sz="2400" b="1" dirty="0">
              <a:solidFill>
                <a:schemeClr val="accent4"/>
              </a:solidFill>
            </a:endParaRPr>
          </a:p>
        </p:txBody>
      </p:sp>
      <p:cxnSp>
        <p:nvCxnSpPr>
          <p:cNvPr id="6" name="Straight Connector 5">
            <a:extLst>
              <a:ext uri="{FF2B5EF4-FFF2-40B4-BE49-F238E27FC236}">
                <a16:creationId xmlns:a16="http://schemas.microsoft.com/office/drawing/2014/main" id="{4E489A34-3CB0-ED52-1ED6-4356BF1A1785}"/>
              </a:ext>
            </a:extLst>
          </p:cNvPr>
          <p:cNvCxnSpPr>
            <a:cxnSpLocks/>
          </p:cNvCxnSpPr>
          <p:nvPr/>
        </p:nvCxnSpPr>
        <p:spPr>
          <a:xfrm>
            <a:off x="2303660" y="1618250"/>
            <a:ext cx="0" cy="4191000"/>
          </a:xfrm>
          <a:prstGeom prst="line">
            <a:avLst/>
          </a:prstGeom>
        </p:spPr>
        <p:style>
          <a:lnRef idx="2">
            <a:schemeClr val="accent1"/>
          </a:lnRef>
          <a:fillRef idx="0">
            <a:schemeClr val="accent1"/>
          </a:fillRef>
          <a:effectRef idx="1">
            <a:schemeClr val="accent1"/>
          </a:effectRef>
          <a:fontRef idx="minor">
            <a:schemeClr val="tx1"/>
          </a:fontRef>
        </p:style>
      </p:cxnSp>
      <p:sp>
        <p:nvSpPr>
          <p:cNvPr id="5" name="Text Placeholder 2">
            <a:extLst>
              <a:ext uri="{FF2B5EF4-FFF2-40B4-BE49-F238E27FC236}">
                <a16:creationId xmlns:a16="http://schemas.microsoft.com/office/drawing/2014/main" id="{CEF5F03D-F6E7-D9E8-0BC0-6CFAB1F8A63A}"/>
              </a:ext>
            </a:extLst>
          </p:cNvPr>
          <p:cNvSpPr txBox="1">
            <a:spLocks/>
          </p:cNvSpPr>
          <p:nvPr/>
        </p:nvSpPr>
        <p:spPr bwMode="auto">
          <a:xfrm>
            <a:off x="2379860" y="1751600"/>
            <a:ext cx="6402181"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tabLst>
                <a:tab pos="301625" algn="l"/>
              </a:tabLst>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spcBef>
                <a:spcPts val="900"/>
              </a:spcBef>
              <a:spcAft>
                <a:spcPts val="900"/>
              </a:spcAft>
              <a:buFont typeface="+mj-lt"/>
              <a:buAutoNum type="arabicPeriod"/>
            </a:pPr>
            <a:r>
              <a:rPr lang="en-US" dirty="0"/>
              <a:t>“I really do want to give up, but it’s just not something I can take on right now.”</a:t>
            </a:r>
          </a:p>
          <a:p>
            <a:pPr marL="342900" indent="-342900">
              <a:spcBef>
                <a:spcPts val="900"/>
              </a:spcBef>
              <a:spcAft>
                <a:spcPts val="900"/>
              </a:spcAft>
              <a:buFont typeface="Lucida Grande" panose="020B0600040502020204" pitchFamily="34" charset="0"/>
              <a:buAutoNum type="arabicPeriod"/>
            </a:pPr>
            <a:r>
              <a:rPr lang="en-US" dirty="0"/>
              <a:t>“I just don’t think I will be able to manage. I find it really helps me cope with stress.”</a:t>
            </a:r>
          </a:p>
          <a:p>
            <a:pPr marL="342900" indent="-342900">
              <a:spcBef>
                <a:spcPts val="900"/>
              </a:spcBef>
              <a:spcAft>
                <a:spcPts val="900"/>
              </a:spcAft>
              <a:buFont typeface="Lucida Grande" panose="020B0600040502020204" pitchFamily="34" charset="0"/>
              <a:buAutoNum type="arabicPeriod"/>
            </a:pPr>
            <a:r>
              <a:rPr lang="en-US" dirty="0"/>
              <a:t>“Stopping smoking is the last thing on my mind right now!”</a:t>
            </a:r>
          </a:p>
          <a:p>
            <a:pPr marL="342900" indent="-342900">
              <a:spcBef>
                <a:spcPts val="900"/>
              </a:spcBef>
              <a:spcAft>
                <a:spcPts val="900"/>
              </a:spcAft>
              <a:buFont typeface="Lucida Grande" panose="020B0600040502020204" pitchFamily="34" charset="0"/>
              <a:buAutoNum type="arabicPeriod"/>
            </a:pPr>
            <a:r>
              <a:rPr lang="en-US" dirty="0"/>
              <a:t>“And what do you know about my smoking and my life? Have you ever smoked?”</a:t>
            </a:r>
          </a:p>
        </p:txBody>
      </p:sp>
      <p:sp>
        <p:nvSpPr>
          <p:cNvPr id="8" name="Title 1">
            <a:extLst>
              <a:ext uri="{FF2B5EF4-FFF2-40B4-BE49-F238E27FC236}">
                <a16:creationId xmlns:a16="http://schemas.microsoft.com/office/drawing/2014/main" id="{C4A0A375-B1F2-B608-91C6-0F1A980225B7}"/>
              </a:ext>
            </a:extLst>
          </p:cNvPr>
          <p:cNvSpPr>
            <a:spLocks noGrp="1"/>
          </p:cNvSpPr>
          <p:nvPr>
            <p:ph type="title"/>
          </p:nvPr>
        </p:nvSpPr>
        <p:spPr>
          <a:xfrm>
            <a:off x="571500" y="152400"/>
            <a:ext cx="7962900" cy="1066800"/>
          </a:xfrm>
        </p:spPr>
        <p:txBody>
          <a:bodyPr/>
          <a:lstStyle/>
          <a:p>
            <a:r>
              <a:rPr lang="en-US" dirty="0"/>
              <a:t>Applying skills to practice</a:t>
            </a:r>
          </a:p>
        </p:txBody>
      </p:sp>
      <p:sp>
        <p:nvSpPr>
          <p:cNvPr id="2" name="Footer Placeholder 3">
            <a:extLst>
              <a:ext uri="{FF2B5EF4-FFF2-40B4-BE49-F238E27FC236}">
                <a16:creationId xmlns:a16="http://schemas.microsoft.com/office/drawing/2014/main" id="{AB37B31F-F2FF-1065-AF48-14B3DE2A0BA9}"/>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4" name="TextBox 3">
            <a:extLst>
              <a:ext uri="{FF2B5EF4-FFF2-40B4-BE49-F238E27FC236}">
                <a16:creationId xmlns:a16="http://schemas.microsoft.com/office/drawing/2014/main" id="{DFE9B8A0-949E-766F-61FB-9210BABEFD1D}"/>
              </a:ext>
            </a:extLst>
          </p:cNvPr>
          <p:cNvSpPr txBox="1"/>
          <p:nvPr/>
        </p:nvSpPr>
        <p:spPr bwMode="auto">
          <a:xfrm>
            <a:off x="344730" y="4194102"/>
            <a:ext cx="1721933" cy="1066800"/>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a:t>
            </a:r>
            <a:r>
              <a:rPr lang="en-US" sz="2000" dirty="0">
                <a:solidFill>
                  <a:schemeClr val="bg2"/>
                </a:solidFill>
                <a:latin typeface="+mn-lt"/>
              </a:rPr>
              <a:t>1</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1</a:t>
            </a:r>
          </a:p>
        </p:txBody>
      </p:sp>
    </p:spTree>
    <p:extLst>
      <p:ext uri="{BB962C8B-B14F-4D97-AF65-F5344CB8AC3E}">
        <p14:creationId xmlns:p14="http://schemas.microsoft.com/office/powerpoint/2010/main" val="27780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7722B-DFA6-8B1F-1357-231ED1147C00}"/>
              </a:ext>
            </a:extLst>
          </p:cNvPr>
          <p:cNvSpPr>
            <a:spLocks noGrp="1"/>
          </p:cNvSpPr>
          <p:nvPr>
            <p:ph type="title"/>
          </p:nvPr>
        </p:nvSpPr>
        <p:spPr/>
        <p:txBody>
          <a:bodyPr/>
          <a:lstStyle/>
          <a:p>
            <a:r>
              <a:rPr lang="en-US" dirty="0"/>
              <a:t>Summary</a:t>
            </a:r>
          </a:p>
        </p:txBody>
      </p:sp>
      <p:sp>
        <p:nvSpPr>
          <p:cNvPr id="3" name="Text Placeholder 2">
            <a:extLst>
              <a:ext uri="{FF2B5EF4-FFF2-40B4-BE49-F238E27FC236}">
                <a16:creationId xmlns:a16="http://schemas.microsoft.com/office/drawing/2014/main" id="{62678B2A-DDF0-6881-50F0-204BD1B26B53}"/>
              </a:ext>
            </a:extLst>
          </p:cNvPr>
          <p:cNvSpPr>
            <a:spLocks noGrp="1"/>
          </p:cNvSpPr>
          <p:nvPr>
            <p:ph type="body" idx="12"/>
          </p:nvPr>
        </p:nvSpPr>
        <p:spPr/>
        <p:txBody>
          <a:bodyPr/>
          <a:lstStyle/>
          <a:p>
            <a:pPr marL="285750" indent="-285750">
              <a:spcAft>
                <a:spcPts val="1000"/>
              </a:spcAft>
              <a:buFont typeface="Century Gothic" panose="020B0502020202020204" pitchFamily="34" charset="0"/>
              <a:buChar char="■"/>
            </a:pPr>
            <a:r>
              <a:rPr lang="en-US" b="1" dirty="0">
                <a:solidFill>
                  <a:srgbClr val="005EB8"/>
                </a:solidFill>
              </a:rPr>
              <a:t>Building rapport</a:t>
            </a:r>
            <a:r>
              <a:rPr lang="en-US" dirty="0">
                <a:solidFill>
                  <a:srgbClr val="005EB8"/>
                </a:solidFill>
              </a:rPr>
              <a:t> </a:t>
            </a:r>
            <a:r>
              <a:rPr lang="en-US" dirty="0"/>
              <a:t>is the key that opens the door to effective 	communication and patient engagement</a:t>
            </a:r>
          </a:p>
          <a:p>
            <a:pPr marL="285750" indent="-285750">
              <a:spcAft>
                <a:spcPts val="1000"/>
              </a:spcAft>
              <a:buFont typeface="Century Gothic" panose="020B0502020202020204" pitchFamily="34" charset="0"/>
              <a:buChar char="■"/>
            </a:pPr>
            <a:r>
              <a:rPr lang="en-US" dirty="0"/>
              <a:t>Using the skills of </a:t>
            </a:r>
            <a:r>
              <a:rPr lang="en-US" b="1" dirty="0">
                <a:solidFill>
                  <a:srgbClr val="005EB8"/>
                </a:solidFill>
              </a:rPr>
              <a:t>reflective listening, scaling questions, </a:t>
            </a:r>
            <a:br>
              <a:rPr lang="en-US" b="1" dirty="0">
                <a:solidFill>
                  <a:srgbClr val="005EB8"/>
                </a:solidFill>
              </a:rPr>
            </a:br>
            <a:r>
              <a:rPr lang="en-US" b="1" dirty="0">
                <a:solidFill>
                  <a:srgbClr val="005EB8"/>
                </a:solidFill>
              </a:rPr>
              <a:t>	and summaries</a:t>
            </a:r>
            <a:r>
              <a:rPr lang="en-US" dirty="0">
                <a:solidFill>
                  <a:srgbClr val="005EB8"/>
                </a:solidFill>
              </a:rPr>
              <a:t> </a:t>
            </a:r>
            <a:r>
              <a:rPr lang="en-US" dirty="0"/>
              <a:t>can help build rapport and support motivation</a:t>
            </a:r>
          </a:p>
          <a:p>
            <a:pPr marL="285750" indent="-285750">
              <a:spcAft>
                <a:spcPts val="1000"/>
              </a:spcAft>
              <a:buFont typeface="Century Gothic" panose="020B0502020202020204" pitchFamily="34" charset="0"/>
              <a:buChar char="■"/>
            </a:pPr>
            <a:r>
              <a:rPr lang="en-US" dirty="0"/>
              <a:t>Being </a:t>
            </a:r>
            <a:r>
              <a:rPr lang="en-US" b="1" dirty="0">
                <a:solidFill>
                  <a:srgbClr val="005EB8"/>
                </a:solidFill>
              </a:rPr>
              <a:t>non-judgmental</a:t>
            </a:r>
            <a:r>
              <a:rPr lang="en-US" dirty="0">
                <a:solidFill>
                  <a:srgbClr val="005EB8"/>
                </a:solidFill>
              </a:rPr>
              <a:t> </a:t>
            </a:r>
            <a:r>
              <a:rPr lang="en-US" dirty="0"/>
              <a:t>and using techniques such as </a:t>
            </a:r>
            <a:br>
              <a:rPr lang="en-US" dirty="0"/>
            </a:br>
            <a:r>
              <a:rPr lang="en-US" dirty="0"/>
              <a:t>	open questions to </a:t>
            </a:r>
            <a:r>
              <a:rPr lang="en-US" b="1" dirty="0">
                <a:solidFill>
                  <a:srgbClr val="005EB8"/>
                </a:solidFill>
              </a:rPr>
              <a:t>elicit the patient views</a:t>
            </a:r>
            <a:r>
              <a:rPr lang="en-US" dirty="0">
                <a:solidFill>
                  <a:srgbClr val="005EB8"/>
                </a:solidFill>
              </a:rPr>
              <a:t> </a:t>
            </a:r>
            <a:r>
              <a:rPr lang="en-US" dirty="0"/>
              <a:t>are effective</a:t>
            </a:r>
          </a:p>
          <a:p>
            <a:pPr marL="285750" indent="-285750">
              <a:spcAft>
                <a:spcPts val="1000"/>
              </a:spcAft>
              <a:buFont typeface="Century Gothic" panose="020B0502020202020204" pitchFamily="34" charset="0"/>
              <a:buChar char="■"/>
            </a:pPr>
            <a:r>
              <a:rPr lang="en-US" dirty="0"/>
              <a:t>Acknowledge barriers and fears and address misconceptions</a:t>
            </a:r>
          </a:p>
          <a:p>
            <a:pPr marL="285750" indent="-285750">
              <a:spcAft>
                <a:spcPts val="1000"/>
              </a:spcAft>
              <a:buFont typeface="Century Gothic" panose="020B0502020202020204" pitchFamily="34" charset="0"/>
              <a:buChar char="■"/>
            </a:pPr>
            <a:r>
              <a:rPr lang="en-US" b="1" dirty="0">
                <a:solidFill>
                  <a:srgbClr val="005EB8"/>
                </a:solidFill>
              </a:rPr>
              <a:t>Roll with resistance</a:t>
            </a:r>
          </a:p>
        </p:txBody>
      </p:sp>
      <p:sp>
        <p:nvSpPr>
          <p:cNvPr id="4" name="Footer Placeholder 3">
            <a:extLst>
              <a:ext uri="{FF2B5EF4-FFF2-40B4-BE49-F238E27FC236}">
                <a16:creationId xmlns:a16="http://schemas.microsoft.com/office/drawing/2014/main" id="{48B8ACB9-F61C-228C-F18F-A67AE904A1EA}"/>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32418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33C355-53C8-9979-BED2-5DF8C2C35006}"/>
              </a:ext>
            </a:extLst>
          </p:cNvPr>
          <p:cNvSpPr>
            <a:spLocks noGrp="1"/>
          </p:cNvSpPr>
          <p:nvPr>
            <p:ph type="body" sz="quarter" idx="10"/>
          </p:nvPr>
        </p:nvSpPr>
        <p:spPr/>
        <p:txBody>
          <a:bodyPr/>
          <a:lstStyle/>
          <a:p>
            <a:r>
              <a:rPr lang="en-US" dirty="0"/>
              <a:t>Treating tobacco dependence: A new standard of care </a:t>
            </a:r>
            <a:br>
              <a:rPr lang="en-US" dirty="0"/>
            </a:br>
            <a:endParaRPr lang="en-US" dirty="0"/>
          </a:p>
        </p:txBody>
      </p:sp>
    </p:spTree>
    <p:extLst>
      <p:ext uri="{BB962C8B-B14F-4D97-AF65-F5344CB8AC3E}">
        <p14:creationId xmlns:p14="http://schemas.microsoft.com/office/powerpoint/2010/main" val="28170099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ACE0C9E-8050-7B44-22DF-F0A0D7CECC6B}"/>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Rectangle 10">
            <a:extLst>
              <a:ext uri="{FF2B5EF4-FFF2-40B4-BE49-F238E27FC236}">
                <a16:creationId xmlns:a16="http://schemas.microsoft.com/office/drawing/2014/main" id="{F20A744F-B6C2-4CD5-A68D-6C51F6AFB262}"/>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itle 1">
            <a:extLst>
              <a:ext uri="{FF2B5EF4-FFF2-40B4-BE49-F238E27FC236}">
                <a16:creationId xmlns:a16="http://schemas.microsoft.com/office/drawing/2014/main" id="{6006FD2C-F79F-3B2F-B0FC-DFDF5B4992BD}"/>
              </a:ext>
            </a:extLst>
          </p:cNvPr>
          <p:cNvSpPr txBox="1">
            <a:spLocks/>
          </p:cNvSpPr>
          <p:nvPr/>
        </p:nvSpPr>
        <p:spPr bwMode="auto">
          <a:xfrm>
            <a:off x="971550" y="453569"/>
            <a:ext cx="7200900" cy="72165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400" b="0" i="0" kern="1200">
                <a:solidFill>
                  <a:srgbClr val="00BCBF"/>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dirty="0">
                <a:solidFill>
                  <a:schemeClr val="bg1"/>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The calls to action have been numerous…</a:t>
            </a:r>
          </a:p>
        </p:txBody>
      </p:sp>
      <p:pic>
        <p:nvPicPr>
          <p:cNvPr id="3" name="Picture 2">
            <a:extLst>
              <a:ext uri="{FF2B5EF4-FFF2-40B4-BE49-F238E27FC236}">
                <a16:creationId xmlns:a16="http://schemas.microsoft.com/office/drawing/2014/main" id="{AD77F19E-4BC7-7548-C0AF-90901CEA96C3}"/>
              </a:ext>
            </a:extLst>
          </p:cNvPr>
          <p:cNvPicPr>
            <a:picLocks noChangeAspect="1"/>
          </p:cNvPicPr>
          <p:nvPr/>
        </p:nvPicPr>
        <p:blipFill>
          <a:blip r:embed="rId3"/>
          <a:stretch>
            <a:fillRect/>
          </a:stretch>
        </p:blipFill>
        <p:spPr>
          <a:xfrm>
            <a:off x="863695" y="1654382"/>
            <a:ext cx="1630284" cy="2307057"/>
          </a:xfrm>
          <a:prstGeom prst="rect">
            <a:avLst/>
          </a:prstGeom>
          <a:effectLst>
            <a:outerShdw blurRad="317500" dist="76200" dir="5400000" algn="ctr" rotWithShape="0">
              <a:srgbClr val="000000">
                <a:alpha val="30000"/>
              </a:srgbClr>
            </a:outerShdw>
          </a:effectLst>
        </p:spPr>
      </p:pic>
      <p:pic>
        <p:nvPicPr>
          <p:cNvPr id="4" name="Picture 3">
            <a:extLst>
              <a:ext uri="{FF2B5EF4-FFF2-40B4-BE49-F238E27FC236}">
                <a16:creationId xmlns:a16="http://schemas.microsoft.com/office/drawing/2014/main" id="{11427676-C66E-2204-74B0-A0195C700591}"/>
              </a:ext>
            </a:extLst>
          </p:cNvPr>
          <p:cNvPicPr>
            <a:picLocks noChangeAspect="1"/>
          </p:cNvPicPr>
          <p:nvPr/>
        </p:nvPicPr>
        <p:blipFill>
          <a:blip r:embed="rId4"/>
          <a:srcRect/>
          <a:stretch/>
        </p:blipFill>
        <p:spPr>
          <a:xfrm>
            <a:off x="4721248" y="1654382"/>
            <a:ext cx="1630283" cy="2307057"/>
          </a:xfrm>
          <a:prstGeom prst="rect">
            <a:avLst/>
          </a:prstGeom>
          <a:effectLst>
            <a:outerShdw blurRad="317500" dist="76200" dir="5400000" algn="ctr" rotWithShape="0">
              <a:srgbClr val="000000">
                <a:alpha val="30000"/>
              </a:srgbClr>
            </a:outerShdw>
          </a:effectLst>
        </p:spPr>
      </p:pic>
      <p:pic>
        <p:nvPicPr>
          <p:cNvPr id="5" name="Picture 4">
            <a:extLst>
              <a:ext uri="{FF2B5EF4-FFF2-40B4-BE49-F238E27FC236}">
                <a16:creationId xmlns:a16="http://schemas.microsoft.com/office/drawing/2014/main" id="{AC2051DB-9658-028D-AE49-42C79B7BDBAF}"/>
              </a:ext>
            </a:extLst>
          </p:cNvPr>
          <p:cNvPicPr>
            <a:picLocks noChangeAspect="1"/>
          </p:cNvPicPr>
          <p:nvPr/>
        </p:nvPicPr>
        <p:blipFill>
          <a:blip r:embed="rId5"/>
          <a:srcRect/>
          <a:stretch/>
        </p:blipFill>
        <p:spPr>
          <a:xfrm>
            <a:off x="6650023" y="1654382"/>
            <a:ext cx="1630283" cy="2307057"/>
          </a:xfrm>
          <a:prstGeom prst="rect">
            <a:avLst/>
          </a:prstGeom>
          <a:effectLst>
            <a:outerShdw blurRad="317500" dist="76200" dir="5400000" algn="ctr" rotWithShape="0">
              <a:srgbClr val="000000">
                <a:alpha val="30000"/>
              </a:srgbClr>
            </a:outerShdw>
          </a:effectLst>
        </p:spPr>
      </p:pic>
      <p:pic>
        <p:nvPicPr>
          <p:cNvPr id="15" name="Picture 14">
            <a:extLst>
              <a:ext uri="{FF2B5EF4-FFF2-40B4-BE49-F238E27FC236}">
                <a16:creationId xmlns:a16="http://schemas.microsoft.com/office/drawing/2014/main" id="{546B61E3-9D00-6841-68EF-3FD0F173EA72}"/>
              </a:ext>
            </a:extLst>
          </p:cNvPr>
          <p:cNvPicPr>
            <a:picLocks noChangeAspect="1"/>
          </p:cNvPicPr>
          <p:nvPr/>
        </p:nvPicPr>
        <p:blipFill>
          <a:blip r:embed="rId6"/>
          <a:srcRect/>
          <a:stretch/>
        </p:blipFill>
        <p:spPr>
          <a:xfrm>
            <a:off x="2792472" y="1654382"/>
            <a:ext cx="1630283" cy="2307057"/>
          </a:xfrm>
          <a:prstGeom prst="rect">
            <a:avLst/>
          </a:prstGeom>
          <a:effectLst>
            <a:outerShdw blurRad="317500" dist="76200" dir="5400000" algn="ctr" rotWithShape="0">
              <a:srgbClr val="000000">
                <a:alpha val="30000"/>
              </a:srgbClr>
            </a:outerShdw>
          </a:effectLst>
        </p:spPr>
      </p:pic>
      <p:pic>
        <p:nvPicPr>
          <p:cNvPr id="8" name="Picture 7" descr="Graphical user interface, text, application&#10;&#10;Description automatically generated">
            <a:extLst>
              <a:ext uri="{FF2B5EF4-FFF2-40B4-BE49-F238E27FC236}">
                <a16:creationId xmlns:a16="http://schemas.microsoft.com/office/drawing/2014/main" id="{313E407A-DC4D-F716-2DA6-73A0070CE487}"/>
              </a:ext>
            </a:extLst>
          </p:cNvPr>
          <p:cNvPicPr>
            <a:picLocks noChangeAspect="1"/>
          </p:cNvPicPr>
          <p:nvPr/>
        </p:nvPicPr>
        <p:blipFill rotWithShape="1">
          <a:blip r:embed="rId7"/>
          <a:srcRect l="3734"/>
          <a:stretch/>
        </p:blipFill>
        <p:spPr>
          <a:xfrm>
            <a:off x="5713945" y="3398005"/>
            <a:ext cx="1601972" cy="2307057"/>
          </a:xfrm>
          <a:prstGeom prst="rect">
            <a:avLst/>
          </a:prstGeom>
          <a:effectLst>
            <a:outerShdw blurRad="317500" dist="76200" dir="5400000" algn="ctr" rotWithShape="0">
              <a:srgbClr val="000000">
                <a:alpha val="30000"/>
              </a:srgbClr>
            </a:outerShdw>
          </a:effectLst>
        </p:spPr>
      </p:pic>
      <p:pic>
        <p:nvPicPr>
          <p:cNvPr id="9" name="long term plan">
            <a:extLst>
              <a:ext uri="{FF2B5EF4-FFF2-40B4-BE49-F238E27FC236}">
                <a16:creationId xmlns:a16="http://schemas.microsoft.com/office/drawing/2014/main" id="{67EA70B6-4E16-A25C-49A0-14AAEA5A00B9}"/>
              </a:ext>
            </a:extLst>
          </p:cNvPr>
          <p:cNvPicPr>
            <a:picLocks noChangeAspect="1"/>
          </p:cNvPicPr>
          <p:nvPr/>
        </p:nvPicPr>
        <p:blipFill>
          <a:blip r:embed="rId8"/>
          <a:srcRect/>
          <a:stretch/>
        </p:blipFill>
        <p:spPr>
          <a:xfrm>
            <a:off x="1828083" y="3398004"/>
            <a:ext cx="1630283" cy="2307057"/>
          </a:xfrm>
          <a:prstGeom prst="rect">
            <a:avLst/>
          </a:prstGeom>
          <a:effectLst>
            <a:outerShdw blurRad="317500" dist="76200" dir="5400000" algn="ctr" rotWithShape="0">
              <a:srgbClr val="000000">
                <a:alpha val="30000"/>
              </a:srgbClr>
            </a:outerShdw>
          </a:effectLst>
        </p:spPr>
      </p:pic>
      <p:pic>
        <p:nvPicPr>
          <p:cNvPr id="10" name="Picture 9">
            <a:extLst>
              <a:ext uri="{FF2B5EF4-FFF2-40B4-BE49-F238E27FC236}">
                <a16:creationId xmlns:a16="http://schemas.microsoft.com/office/drawing/2014/main" id="{AFD5ED25-FEA4-101B-7E57-3E67412FE361}"/>
              </a:ext>
            </a:extLst>
          </p:cNvPr>
          <p:cNvPicPr>
            <a:picLocks noChangeAspect="1"/>
          </p:cNvPicPr>
          <p:nvPr/>
        </p:nvPicPr>
        <p:blipFill>
          <a:blip r:embed="rId9"/>
          <a:srcRect/>
          <a:stretch/>
        </p:blipFill>
        <p:spPr>
          <a:xfrm>
            <a:off x="3756859" y="3398004"/>
            <a:ext cx="1630283" cy="2307057"/>
          </a:xfrm>
          <a:prstGeom prst="rect">
            <a:avLst/>
          </a:prstGeom>
          <a:effectLst>
            <a:outerShdw blurRad="317500" dist="76200" dir="5400000" algn="ctr" rotWithShape="0">
              <a:srgbClr val="000000">
                <a:alpha val="30000"/>
              </a:srgbClr>
            </a:outerShdw>
          </a:effectLst>
        </p:spPr>
      </p:pic>
    </p:spTree>
    <p:extLst>
      <p:ext uri="{BB962C8B-B14F-4D97-AF65-F5344CB8AC3E}">
        <p14:creationId xmlns:p14="http://schemas.microsoft.com/office/powerpoint/2010/main" val="136536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6000"/>
                            </p:stCondLst>
                            <p:childTnLst>
                              <p:par>
                                <p:cTn id="29" presetID="10" presetClass="entr" presetSubtype="0" fill="hold" nodeType="afterEffect">
                                  <p:stCondLst>
                                    <p:cond delay="5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7000"/>
                            </p:stCondLst>
                            <p:childTnLst>
                              <p:par>
                                <p:cTn id="33" presetID="10" presetClass="entr" presetSubtype="0" fill="hold" nodeType="afterEffect">
                                  <p:stCondLst>
                                    <p:cond delay="5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F97A3DC-0A1A-17D9-3B71-380BBB10DD7D}"/>
              </a:ext>
            </a:extLst>
          </p:cNvPr>
          <p:cNvSpPr txBox="1"/>
          <p:nvPr/>
        </p:nvSpPr>
        <p:spPr bwMode="auto">
          <a:xfrm>
            <a:off x="962162" y="1222612"/>
            <a:ext cx="6807201" cy="35923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buNone/>
            </a:pPr>
            <a:r>
              <a:rPr lang="en-US" sz="2800" b="1" dirty="0">
                <a:solidFill>
                  <a:schemeClr val="accent5">
                    <a:lumMod val="75000"/>
                  </a:schemeClr>
                </a:solidFill>
              </a:rPr>
              <a:t>Course Aim</a:t>
            </a:r>
          </a:p>
        </p:txBody>
      </p:sp>
      <p:sp>
        <p:nvSpPr>
          <p:cNvPr id="2" name="Footer Placeholder 3">
            <a:extLst>
              <a:ext uri="{FF2B5EF4-FFF2-40B4-BE49-F238E27FC236}">
                <a16:creationId xmlns:a16="http://schemas.microsoft.com/office/drawing/2014/main" id="{91968922-9717-710D-E8B5-16C4836A782C}"/>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b="1" dirty="0">
                <a:solidFill>
                  <a:schemeClr val="bg1"/>
                </a:solidFill>
              </a:rPr>
              <a:t>National Inpatient TDA Training Course</a:t>
            </a:r>
            <a:endParaRPr lang="en-US" sz="1000" dirty="0">
              <a:solidFill>
                <a:schemeClr val="bg1"/>
              </a:solidFill>
            </a:endParaRPr>
          </a:p>
        </p:txBody>
      </p:sp>
      <p:grpSp>
        <p:nvGrpSpPr>
          <p:cNvPr id="10" name="Group 9">
            <a:extLst>
              <a:ext uri="{FF2B5EF4-FFF2-40B4-BE49-F238E27FC236}">
                <a16:creationId xmlns:a16="http://schemas.microsoft.com/office/drawing/2014/main" id="{47C0F5A1-7C31-F761-45BC-8F3AC17AD757}"/>
              </a:ext>
            </a:extLst>
          </p:cNvPr>
          <p:cNvGrpSpPr/>
          <p:nvPr/>
        </p:nvGrpSpPr>
        <p:grpSpPr>
          <a:xfrm>
            <a:off x="1988524" y="644236"/>
            <a:ext cx="7145706" cy="6858000"/>
            <a:chOff x="0" y="0"/>
            <a:chExt cx="7145706" cy="6858000"/>
          </a:xfrm>
        </p:grpSpPr>
        <p:pic>
          <p:nvPicPr>
            <p:cNvPr id="12" name="smoke">
              <a:extLst>
                <a:ext uri="{FF2B5EF4-FFF2-40B4-BE49-F238E27FC236}">
                  <a16:creationId xmlns:a16="http://schemas.microsoft.com/office/drawing/2014/main" id="{AB812F8A-6EFE-7ECC-68CF-C0D5616BE839}"/>
                </a:ext>
              </a:extLst>
            </p:cNvPr>
            <p:cNvPicPr>
              <a:picLocks noChangeAspect="1"/>
            </p:cNvPicPr>
            <p:nvPr/>
          </p:nvPicPr>
          <p:blipFill rotWithShape="1">
            <a:blip r:embed="rId3">
              <a:alphaModFix amt="25000"/>
            </a:blip>
            <a:srcRect l="1" t="8839" r="65765" b="50707"/>
            <a:stretch/>
          </p:blipFill>
          <p:spPr>
            <a:xfrm>
              <a:off x="3897213" y="0"/>
              <a:ext cx="3248493" cy="6858000"/>
            </a:xfrm>
            <a:prstGeom prst="rect">
              <a:avLst/>
            </a:prstGeom>
          </p:spPr>
        </p:pic>
        <p:pic>
          <p:nvPicPr>
            <p:cNvPr id="13" name="smoke">
              <a:extLst>
                <a:ext uri="{FF2B5EF4-FFF2-40B4-BE49-F238E27FC236}">
                  <a16:creationId xmlns:a16="http://schemas.microsoft.com/office/drawing/2014/main" id="{1AAE5257-B88B-1267-57F7-596BA5624926}"/>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6" name="TextBox 5">
            <a:extLst>
              <a:ext uri="{FF2B5EF4-FFF2-40B4-BE49-F238E27FC236}">
                <a16:creationId xmlns:a16="http://schemas.microsoft.com/office/drawing/2014/main" id="{08D7B355-C076-0FEB-A4AE-489823FD7B04}"/>
              </a:ext>
            </a:extLst>
          </p:cNvPr>
          <p:cNvSpPr txBox="1"/>
          <p:nvPr/>
        </p:nvSpPr>
        <p:spPr bwMode="auto">
          <a:xfrm>
            <a:off x="657591" y="1990801"/>
            <a:ext cx="7695972" cy="155875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indent="0" algn="ctr">
              <a:lnSpc>
                <a:spcPts val="2400"/>
              </a:lnSpc>
              <a:buNone/>
            </a:pPr>
            <a:r>
              <a:rPr lang="en-US" sz="2000" b="1" dirty="0">
                <a:solidFill>
                  <a:schemeClr val="accent4"/>
                </a:solidFill>
              </a:rPr>
              <a:t>The aim of this course is to provide new and experienced Tobacco Dependence Advisers (TDAs) with the knowledge, skills and confidence to delivery specialist tobacco dependence treatment in inpatient mental health settings.</a:t>
            </a:r>
          </a:p>
        </p:txBody>
      </p:sp>
      <p:cxnSp>
        <p:nvCxnSpPr>
          <p:cNvPr id="16" name="Straight Connector 15">
            <a:extLst>
              <a:ext uri="{FF2B5EF4-FFF2-40B4-BE49-F238E27FC236}">
                <a16:creationId xmlns:a16="http://schemas.microsoft.com/office/drawing/2014/main" id="{13C4A304-936D-F3B1-B160-8934BA29B543}"/>
              </a:ext>
            </a:extLst>
          </p:cNvPr>
          <p:cNvCxnSpPr>
            <a:cxnSpLocks/>
          </p:cNvCxnSpPr>
          <p:nvPr/>
        </p:nvCxnSpPr>
        <p:spPr>
          <a:xfrm>
            <a:off x="1634013" y="3825872"/>
            <a:ext cx="5875971"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9FAFD602-3A5E-1945-67C5-9867411B9ACF}"/>
              </a:ext>
            </a:extLst>
          </p:cNvPr>
          <p:cNvSpPr txBox="1"/>
          <p:nvPr/>
        </p:nvSpPr>
        <p:spPr bwMode="auto">
          <a:xfrm>
            <a:off x="377963" y="3791926"/>
            <a:ext cx="7975600" cy="108964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285750" indent="-285750" algn="ctr">
              <a:lnSpc>
                <a:spcPts val="4850"/>
              </a:lnSpc>
              <a:spcAft>
                <a:spcPts val="0"/>
              </a:spcAft>
              <a:buClr>
                <a:schemeClr val="bg1"/>
              </a:buClr>
              <a:buFont typeface="Arial" panose="020B0604020202020204" pitchFamily="34" charset="0"/>
              <a:buChar char="•"/>
            </a:pPr>
            <a:r>
              <a:rPr lang="en-US" sz="2000" b="1" dirty="0">
                <a:solidFill>
                  <a:schemeClr val="accent5">
                    <a:lumMod val="75000"/>
                  </a:schemeClr>
                </a:solidFill>
                <a:latin typeface="Arial"/>
              </a:rPr>
              <a:t>Knowledge: </a:t>
            </a:r>
            <a:r>
              <a:rPr lang="en-US" sz="2000" dirty="0">
                <a:solidFill>
                  <a:schemeClr val="accent4"/>
                </a:solidFill>
                <a:latin typeface="Arial"/>
              </a:rPr>
              <a:t>Latest evidence-based practice</a:t>
            </a:r>
          </a:p>
          <a:p>
            <a:pPr marL="285750" indent="-285750" algn="ctr">
              <a:lnSpc>
                <a:spcPts val="4850"/>
              </a:lnSpc>
              <a:spcAft>
                <a:spcPts val="0"/>
              </a:spcAft>
              <a:buClr>
                <a:schemeClr val="bg1"/>
              </a:buClr>
              <a:buFont typeface="Arial" panose="020B0604020202020204" pitchFamily="34" charset="0"/>
              <a:buChar char="•"/>
            </a:pPr>
            <a:r>
              <a:rPr lang="en-US" sz="2000" b="1" dirty="0">
                <a:solidFill>
                  <a:schemeClr val="accent5">
                    <a:lumMod val="75000"/>
                  </a:schemeClr>
                </a:solidFill>
                <a:latin typeface="Arial"/>
              </a:rPr>
              <a:t>Skills: </a:t>
            </a:r>
            <a:r>
              <a:rPr lang="en-US" sz="2000" dirty="0">
                <a:solidFill>
                  <a:schemeClr val="accent4"/>
                </a:solidFill>
                <a:latin typeface="Arial"/>
              </a:rPr>
              <a:t>Demonstration, skills practice </a:t>
            </a:r>
            <a:endParaRPr lang="en-US" sz="2000" dirty="0">
              <a:solidFill>
                <a:schemeClr val="accent4"/>
              </a:solidFill>
            </a:endParaRPr>
          </a:p>
        </p:txBody>
      </p:sp>
    </p:spTree>
    <p:extLst>
      <p:ext uri="{BB962C8B-B14F-4D97-AF65-F5344CB8AC3E}">
        <p14:creationId xmlns:p14="http://schemas.microsoft.com/office/powerpoint/2010/main" val="27844182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Treating tobacco dependence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is one of the most important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interventions that can be provided </a:t>
            </a:r>
          </a:p>
          <a:p>
            <a:pPr algn="ctr">
              <a:lnSpc>
                <a:spcPts val="4000"/>
              </a:lnSpc>
              <a:spcBef>
                <a:spcPts val="0"/>
              </a:spcBef>
              <a:spcAft>
                <a:spcPts val="0"/>
              </a:spcAft>
              <a:buClr>
                <a:srgbClr val="C10C21"/>
              </a:buClr>
            </a:pPr>
            <a:r>
              <a:rPr lang="en-US" sz="2800" dirty="0">
                <a:solidFill>
                  <a:schemeClr val="bg2"/>
                </a:solidFill>
                <a:effectLst>
                  <a:outerShdw blurRad="254000" dist="63500" dir="5400000" algn="ctr" rotWithShape="0">
                    <a:srgbClr val="000000">
                      <a:alpha val="25000"/>
                    </a:srgbClr>
                  </a:outerShdw>
                </a:effectLst>
                <a:latin typeface="+mn-lt"/>
                <a:cs typeface="Segoe UI"/>
              </a:rPr>
              <a:t>to patients in mental health settings</a:t>
            </a:r>
            <a:endParaRPr lang="en-US" sz="2800" i="0" u="none" strike="noStrike" baseline="0" dirty="0">
              <a:solidFill>
                <a:schemeClr val="bg2"/>
              </a:solidFill>
              <a:effectLst>
                <a:outerShdw blurRad="254000" dist="63500" dir="5400000" algn="ctr" rotWithShape="0">
                  <a:srgbClr val="000000">
                    <a:alpha val="25000"/>
                  </a:srgbClr>
                </a:outerShdw>
              </a:effectLst>
              <a:latin typeface="+mn-lt"/>
              <a:cs typeface="Segoe UI"/>
            </a:endParaRPr>
          </a:p>
        </p:txBody>
      </p:sp>
    </p:spTree>
    <p:extLst>
      <p:ext uri="{BB962C8B-B14F-4D97-AF65-F5344CB8AC3E}">
        <p14:creationId xmlns:p14="http://schemas.microsoft.com/office/powerpoint/2010/main" val="339701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95D5D98-535E-B389-AC6A-D41965328373}"/>
              </a:ext>
            </a:extLst>
          </p:cNvPr>
          <p:cNvGrpSpPr/>
          <p:nvPr/>
        </p:nvGrpSpPr>
        <p:grpSpPr>
          <a:xfrm>
            <a:off x="2607733" y="0"/>
            <a:ext cx="6536267" cy="6858000"/>
            <a:chOff x="0" y="0"/>
            <a:chExt cx="6536267" cy="6858000"/>
          </a:xfrm>
        </p:grpSpPr>
        <p:pic>
          <p:nvPicPr>
            <p:cNvPr id="3" name="smoke">
              <a:extLst>
                <a:ext uri="{FF2B5EF4-FFF2-40B4-BE49-F238E27FC236}">
                  <a16:creationId xmlns:a16="http://schemas.microsoft.com/office/drawing/2014/main" id="{385F029A-5A3E-3136-C1AE-DDFEF973648D}"/>
                </a:ext>
              </a:extLst>
            </p:cNvPr>
            <p:cNvPicPr>
              <a:picLocks noChangeAspect="1"/>
            </p:cNvPicPr>
            <p:nvPr/>
          </p:nvPicPr>
          <p:blipFill rotWithShape="1">
            <a:blip r:embed="rId3">
              <a:alphaModFix amt="25000"/>
            </a:blip>
            <a:srcRect l="1" t="8839" r="72290" b="50707"/>
            <a:stretch/>
          </p:blipFill>
          <p:spPr>
            <a:xfrm>
              <a:off x="3906983" y="0"/>
              <a:ext cx="2629284" cy="6858000"/>
            </a:xfrm>
            <a:prstGeom prst="rect">
              <a:avLst/>
            </a:prstGeom>
          </p:spPr>
        </p:pic>
        <p:pic>
          <p:nvPicPr>
            <p:cNvPr id="5" name="smoke">
              <a:extLst>
                <a:ext uri="{FF2B5EF4-FFF2-40B4-BE49-F238E27FC236}">
                  <a16:creationId xmlns:a16="http://schemas.microsoft.com/office/drawing/2014/main" id="{D56F6D2E-76BE-AC16-9AEA-E1183BE7CF69}"/>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4" name="Subtitle 6">
            <a:extLst>
              <a:ext uri="{FF2B5EF4-FFF2-40B4-BE49-F238E27FC236}">
                <a16:creationId xmlns:a16="http://schemas.microsoft.com/office/drawing/2014/main" id="{E26932D2-7FC7-2057-54EE-AA4550B2CCC0}"/>
              </a:ext>
            </a:extLst>
          </p:cNvPr>
          <p:cNvSpPr txBox="1">
            <a:spLocks/>
          </p:cNvSpPr>
          <p:nvPr/>
        </p:nvSpPr>
        <p:spPr>
          <a:xfrm>
            <a:off x="297180" y="2397588"/>
            <a:ext cx="8355753" cy="2406112"/>
          </a:xfrm>
          <a:prstGeom prst="rect">
            <a:avLst/>
          </a:prstGeom>
          <a:noFill/>
        </p:spPr>
        <p:txBody>
          <a:bodyPr lIns="91440" tIns="45720" rIns="91440" bIns="45720"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buNone/>
            </a:pPr>
            <a:endParaRPr lang="en-US" sz="3000" b="1" dirty="0">
              <a:solidFill>
                <a:schemeClr val="accent1"/>
              </a:solidFill>
              <a:effectLst>
                <a:glow rad="635000">
                  <a:schemeClr val="bg1">
                    <a:alpha val="50000"/>
                  </a:schemeClr>
                </a:glow>
              </a:effectLst>
              <a:latin typeface="Arial"/>
              <a:cs typeface="Arial"/>
            </a:endParaRPr>
          </a:p>
          <a:p>
            <a:pPr marL="0" indent="0" algn="ctr">
              <a:lnSpc>
                <a:spcPts val="3000"/>
              </a:lnSpc>
              <a:buNone/>
            </a:pPr>
            <a:r>
              <a:rPr lang="en-US" sz="3000" b="1" dirty="0">
                <a:solidFill>
                  <a:schemeClr val="accent1"/>
                </a:solidFill>
                <a:effectLst>
                  <a:glow rad="635000">
                    <a:schemeClr val="bg1">
                      <a:alpha val="50000"/>
                    </a:schemeClr>
                  </a:glow>
                </a:effectLst>
                <a:latin typeface="Arial"/>
                <a:cs typeface="Arial"/>
              </a:rPr>
              <a:t>A new standard of care</a:t>
            </a:r>
            <a:r>
              <a:rPr lang="en-US" sz="2400" b="1" dirty="0">
                <a:effectLst>
                  <a:glow rad="635000">
                    <a:schemeClr val="bg1">
                      <a:alpha val="50000"/>
                    </a:schemeClr>
                  </a:glow>
                </a:effectLst>
                <a:latin typeface="Arial"/>
                <a:cs typeface="Arial"/>
              </a:rPr>
              <a:t> </a:t>
            </a:r>
            <a:endParaRPr lang="en-US" sz="2400" b="1" dirty="0">
              <a:effectLst>
                <a:glow rad="635000">
                  <a:srgbClr val="FFFFFF">
                    <a:alpha val="50000"/>
                  </a:srgbClr>
                </a:glow>
              </a:effectLst>
            </a:endParaRPr>
          </a:p>
          <a:p>
            <a:pPr marL="0" indent="0" algn="ctr">
              <a:lnSpc>
                <a:spcPts val="3000"/>
              </a:lnSpc>
              <a:buNone/>
            </a:pPr>
            <a:r>
              <a:rPr lang="en-US" sz="2400" dirty="0">
                <a:effectLst>
                  <a:glow rad="635000">
                    <a:schemeClr val="bg1">
                      <a:alpha val="50000"/>
                    </a:schemeClr>
                  </a:glow>
                </a:effectLst>
                <a:latin typeface="Arial"/>
                <a:cs typeface="Arial"/>
              </a:rPr>
              <a:t>Treating tobacco dependence in patients admitted </a:t>
            </a:r>
            <a:br>
              <a:rPr lang="en-US" sz="2400" dirty="0">
                <a:effectLst>
                  <a:glow rad="635000">
                    <a:schemeClr val="bg1">
                      <a:alpha val="50000"/>
                    </a:schemeClr>
                  </a:glow>
                </a:effectLst>
              </a:rPr>
            </a:br>
            <a:r>
              <a:rPr lang="en-US" sz="2400" dirty="0">
                <a:effectLst>
                  <a:glow rad="635000">
                    <a:schemeClr val="bg1">
                      <a:alpha val="50000"/>
                    </a:schemeClr>
                  </a:glow>
                </a:effectLst>
                <a:latin typeface="Arial"/>
                <a:cs typeface="Arial"/>
              </a:rPr>
              <a:t>to hospital leads to substantial benefits for both </a:t>
            </a:r>
            <a:br>
              <a:rPr lang="en-US" sz="2400" dirty="0">
                <a:effectLst>
                  <a:glow rad="635000">
                    <a:schemeClr val="bg1">
                      <a:alpha val="50000"/>
                    </a:schemeClr>
                  </a:glow>
                </a:effectLst>
              </a:rPr>
            </a:br>
            <a:r>
              <a:rPr lang="en-US" sz="2400" dirty="0">
                <a:effectLst>
                  <a:glow rad="635000">
                    <a:schemeClr val="bg1">
                      <a:alpha val="50000"/>
                    </a:schemeClr>
                  </a:glow>
                </a:effectLst>
                <a:latin typeface="Arial"/>
                <a:cs typeface="Arial"/>
              </a:rPr>
              <a:t>the individual and the healthcare system and is now </a:t>
            </a:r>
            <a:br>
              <a:rPr lang="en-US" sz="2400" dirty="0">
                <a:effectLst>
                  <a:glow rad="635000">
                    <a:schemeClr val="bg1">
                      <a:alpha val="50000"/>
                    </a:schemeClr>
                  </a:glow>
                </a:effectLst>
              </a:rPr>
            </a:br>
            <a:r>
              <a:rPr lang="en-US" sz="2500" b="1" dirty="0">
                <a:solidFill>
                  <a:schemeClr val="accent1"/>
                </a:solidFill>
                <a:effectLst>
                  <a:glow rad="635000">
                    <a:schemeClr val="bg1">
                      <a:alpha val="50000"/>
                    </a:schemeClr>
                  </a:glow>
                </a:effectLst>
                <a:latin typeface="Arial"/>
                <a:cs typeface="Arial"/>
              </a:rPr>
              <a:t>a standard of care in the NHS</a:t>
            </a:r>
          </a:p>
          <a:p>
            <a:pPr marL="0" indent="0" algn="ctr">
              <a:lnSpc>
                <a:spcPts val="3000"/>
              </a:lnSpc>
              <a:buNone/>
            </a:pPr>
            <a:endParaRPr lang="en-US" sz="2500" b="1" dirty="0">
              <a:solidFill>
                <a:schemeClr val="accent1"/>
              </a:solidFill>
              <a:effectLst>
                <a:glow rad="635000">
                  <a:schemeClr val="bg1">
                    <a:alpha val="50000"/>
                  </a:schemeClr>
                </a:glow>
              </a:effectLst>
              <a:latin typeface="Arial"/>
              <a:cs typeface="Arial"/>
            </a:endParaRPr>
          </a:p>
          <a:p>
            <a:pPr marL="0" indent="0" algn="ctr">
              <a:lnSpc>
                <a:spcPts val="3000"/>
              </a:lnSpc>
              <a:buNone/>
            </a:pPr>
            <a:r>
              <a:rPr lang="en-CA" sz="2800" dirty="0">
                <a:solidFill>
                  <a:srgbClr val="3F3F3F"/>
                </a:solidFill>
                <a:effectLst/>
                <a:latin typeface="Helvetica" pitchFamily="2" charset="0"/>
              </a:rPr>
              <a:t>A new ambition to be </a:t>
            </a:r>
            <a:r>
              <a:rPr lang="en-CA" sz="2800" b="1" dirty="0">
                <a:solidFill>
                  <a:srgbClr val="0070C0"/>
                </a:solidFill>
                <a:effectLst/>
                <a:latin typeface="Helvetica" pitchFamily="2" charset="0"/>
              </a:rPr>
              <a:t>completely smokefree by 2030 </a:t>
            </a:r>
            <a:r>
              <a:rPr lang="en-CA" sz="2800" dirty="0">
                <a:effectLst/>
                <a:latin typeface="Helvetica" pitchFamily="2" charset="0"/>
              </a:rPr>
              <a:t>–</a:t>
            </a:r>
            <a:r>
              <a:rPr lang="en-CA" sz="2800" b="1" dirty="0">
                <a:solidFill>
                  <a:srgbClr val="0070C0"/>
                </a:solidFill>
                <a:effectLst/>
                <a:latin typeface="Helvetica" pitchFamily="2" charset="0"/>
              </a:rPr>
              <a:t> </a:t>
            </a:r>
            <a:r>
              <a:rPr lang="en-CA" sz="2800" dirty="0">
                <a:solidFill>
                  <a:srgbClr val="3F3F3F"/>
                </a:solidFill>
                <a:effectLst/>
                <a:latin typeface="Helvetica" pitchFamily="2" charset="0"/>
              </a:rPr>
              <a:t>this means a smoking prevalence of 5%</a:t>
            </a:r>
          </a:p>
          <a:p>
            <a:pPr marL="0" indent="0" algn="ctr">
              <a:lnSpc>
                <a:spcPts val="3000"/>
              </a:lnSpc>
              <a:buNone/>
            </a:pPr>
            <a:endParaRPr lang="en-US" sz="2500" b="1" dirty="0">
              <a:solidFill>
                <a:schemeClr val="accent1"/>
              </a:solidFill>
              <a:effectLst>
                <a:glow rad="635000">
                  <a:schemeClr val="bg1">
                    <a:alpha val="50000"/>
                  </a:schemeClr>
                </a:glow>
              </a:effectLst>
              <a:latin typeface="Arial"/>
              <a:cs typeface="Arial"/>
            </a:endParaRPr>
          </a:p>
          <a:p>
            <a:pPr marL="0" indent="0" algn="ctr">
              <a:lnSpc>
                <a:spcPts val="3000"/>
              </a:lnSpc>
              <a:buNone/>
            </a:pPr>
            <a:endParaRPr lang="en-US" sz="2500" b="1" dirty="0">
              <a:solidFill>
                <a:schemeClr val="accent1"/>
              </a:solidFill>
              <a:effectLst>
                <a:glow rad="635000">
                  <a:srgbClr val="FFFFFF">
                    <a:alpha val="50000"/>
                  </a:srgbClr>
                </a:glow>
              </a:effectLst>
              <a:latin typeface="Arial"/>
              <a:cs typeface="Arial"/>
            </a:endParaRPr>
          </a:p>
          <a:p>
            <a:pPr marL="0" indent="0" algn="ctr">
              <a:lnSpc>
                <a:spcPts val="3000"/>
              </a:lnSpc>
              <a:buNone/>
            </a:pPr>
            <a:endParaRPr lang="en-US" sz="2500" b="1" dirty="0">
              <a:solidFill>
                <a:schemeClr val="accent1"/>
              </a:solidFill>
              <a:effectLst>
                <a:glow rad="635000">
                  <a:srgbClr val="FFFFFF">
                    <a:alpha val="50000"/>
                  </a:srgbClr>
                </a:glow>
              </a:effectLst>
            </a:endParaRPr>
          </a:p>
          <a:p>
            <a:pPr marL="0" indent="0" algn="ctr">
              <a:lnSpc>
                <a:spcPts val="3000"/>
              </a:lnSpc>
              <a:buNone/>
            </a:pPr>
            <a:endParaRPr lang="en-US" sz="2500" b="1" dirty="0">
              <a:solidFill>
                <a:schemeClr val="accent1"/>
              </a:solidFill>
              <a:effectLst>
                <a:glow rad="635000">
                  <a:srgbClr val="FFFFFF">
                    <a:alpha val="50000"/>
                  </a:srgbClr>
                </a:glow>
              </a:effectLst>
            </a:endParaRPr>
          </a:p>
        </p:txBody>
      </p:sp>
      <p:sp>
        <p:nvSpPr>
          <p:cNvPr id="6" name="Footer Placeholder 3">
            <a:extLst>
              <a:ext uri="{FF2B5EF4-FFF2-40B4-BE49-F238E27FC236}">
                <a16:creationId xmlns:a16="http://schemas.microsoft.com/office/drawing/2014/main" id="{E496081B-E62D-1D0E-FEC2-6E30F0EE448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4608595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538E8-CB24-179F-2A24-9AC1EA922157}"/>
              </a:ext>
            </a:extLst>
          </p:cNvPr>
          <p:cNvSpPr>
            <a:spLocks noGrp="1"/>
          </p:cNvSpPr>
          <p:nvPr>
            <p:ph type="title"/>
          </p:nvPr>
        </p:nvSpPr>
        <p:spPr/>
        <p:txBody>
          <a:bodyPr/>
          <a:lstStyle/>
          <a:p>
            <a:r>
              <a:rPr lang="en-US" dirty="0"/>
              <a:t>The NHS Long Term Plan</a:t>
            </a:r>
          </a:p>
        </p:txBody>
      </p:sp>
      <p:sp>
        <p:nvSpPr>
          <p:cNvPr id="3" name="Text Placeholder 2">
            <a:extLst>
              <a:ext uri="{FF2B5EF4-FFF2-40B4-BE49-F238E27FC236}">
                <a16:creationId xmlns:a16="http://schemas.microsoft.com/office/drawing/2014/main" id="{0148DE1D-81EF-609D-EBFD-7151532F3AB9}"/>
              </a:ext>
            </a:extLst>
          </p:cNvPr>
          <p:cNvSpPr>
            <a:spLocks noGrp="1"/>
          </p:cNvSpPr>
          <p:nvPr>
            <p:ph type="body" idx="12"/>
          </p:nvPr>
        </p:nvSpPr>
        <p:spPr>
          <a:xfrm>
            <a:off x="517104" y="1519750"/>
            <a:ext cx="8309904" cy="4307632"/>
          </a:xfrm>
        </p:spPr>
        <p:txBody>
          <a:bodyPr/>
          <a:lstStyle/>
          <a:p>
            <a:pPr>
              <a:lnSpc>
                <a:spcPts val="2600"/>
              </a:lnSpc>
              <a:spcAft>
                <a:spcPts val="1200"/>
              </a:spcAft>
              <a:buNone/>
            </a:pPr>
            <a:r>
              <a:rPr lang="en-US" b="1" dirty="0">
                <a:latin typeface="Arial"/>
                <a:cs typeface="Arial"/>
              </a:rPr>
              <a:t>Important that every patient admitted </a:t>
            </a:r>
            <a:br>
              <a:rPr lang="en-US" b="1" dirty="0"/>
            </a:br>
            <a:r>
              <a:rPr lang="en-US" b="1" dirty="0">
                <a:latin typeface="Arial"/>
                <a:cs typeface="Arial"/>
              </a:rPr>
              <a:t>to acute, mental health and maternity settings are:</a:t>
            </a:r>
            <a:endParaRPr lang="en-US" dirty="0">
              <a:latin typeface="Arial"/>
              <a:cs typeface="Arial"/>
            </a:endParaRPr>
          </a:p>
          <a:p>
            <a:pPr marL="285750" indent="-285750">
              <a:lnSpc>
                <a:spcPts val="2600"/>
              </a:lnSpc>
            </a:pPr>
            <a:r>
              <a:rPr lang="en-US" dirty="0">
                <a:latin typeface="Arial"/>
                <a:cs typeface="Arial"/>
              </a:rPr>
              <a:t>Have smoking status identified and documented</a:t>
            </a:r>
          </a:p>
          <a:p>
            <a:pPr marL="285750" indent="-285750">
              <a:lnSpc>
                <a:spcPts val="2600"/>
              </a:lnSpc>
            </a:pPr>
            <a:r>
              <a:rPr lang="en-US" dirty="0">
                <a:latin typeface="Arial"/>
                <a:cs typeface="Arial"/>
              </a:rPr>
              <a:t>Given an opt-out referral to the tobacco dependence team</a:t>
            </a:r>
          </a:p>
          <a:p>
            <a:pPr marL="285750" indent="-285750">
              <a:lnSpc>
                <a:spcPts val="2600"/>
              </a:lnSpc>
            </a:pPr>
            <a:r>
              <a:rPr lang="en-US" dirty="0">
                <a:latin typeface="Arial"/>
                <a:cs typeface="Arial"/>
              </a:rPr>
              <a:t>Provided tailored behavioural support and prompt access to pharmacotherapy</a:t>
            </a:r>
          </a:p>
          <a:p>
            <a:pPr marL="285750" indent="-285750">
              <a:lnSpc>
                <a:spcPts val="2600"/>
              </a:lnSpc>
              <a:spcAft>
                <a:spcPts val="1200"/>
              </a:spcAft>
            </a:pPr>
            <a:r>
              <a:rPr lang="en-US" dirty="0">
                <a:latin typeface="Arial"/>
                <a:cs typeface="Arial"/>
              </a:rPr>
              <a:t>Provided with a discharge package, including Transfer of Care </a:t>
            </a:r>
            <a:br>
              <a:rPr lang="en-US" dirty="0"/>
            </a:br>
            <a:r>
              <a:rPr lang="en-US" dirty="0">
                <a:latin typeface="Arial"/>
                <a:cs typeface="Arial"/>
              </a:rPr>
              <a:t>	to receive continued support</a:t>
            </a:r>
          </a:p>
          <a:p>
            <a:pPr>
              <a:spcBef>
                <a:spcPts val="1200"/>
              </a:spcBef>
              <a:buNone/>
            </a:pPr>
            <a:r>
              <a:rPr lang="en-CA" b="1" dirty="0">
                <a:solidFill>
                  <a:srgbClr val="005EB8"/>
                </a:solidFill>
                <a:effectLst/>
                <a:latin typeface="Helvetica" pitchFamily="2" charset="0"/>
              </a:rPr>
              <a:t>Specialist mental health services will include the option for those who smoke to switch to vapes while in mental health inpatient settings.</a:t>
            </a:r>
          </a:p>
        </p:txBody>
      </p:sp>
      <p:pic>
        <p:nvPicPr>
          <p:cNvPr id="5" name="Picture 4">
            <a:extLst>
              <a:ext uri="{FF2B5EF4-FFF2-40B4-BE49-F238E27FC236}">
                <a16:creationId xmlns:a16="http://schemas.microsoft.com/office/drawing/2014/main" id="{2F92D0C4-45D9-30AB-FBBC-84C53FF21A72}"/>
              </a:ext>
            </a:extLst>
          </p:cNvPr>
          <p:cNvPicPr>
            <a:picLocks noChangeAspect="1"/>
          </p:cNvPicPr>
          <p:nvPr/>
        </p:nvPicPr>
        <p:blipFill>
          <a:blip r:embed="rId3"/>
          <a:srcRect/>
          <a:stretch/>
        </p:blipFill>
        <p:spPr>
          <a:xfrm>
            <a:off x="7290680" y="1812909"/>
            <a:ext cx="1211903" cy="558364"/>
          </a:xfrm>
          <a:prstGeom prst="rect">
            <a:avLst/>
          </a:prstGeom>
        </p:spPr>
      </p:pic>
      <p:sp>
        <p:nvSpPr>
          <p:cNvPr id="4" name="Footer Placeholder 3">
            <a:extLst>
              <a:ext uri="{FF2B5EF4-FFF2-40B4-BE49-F238E27FC236}">
                <a16:creationId xmlns:a16="http://schemas.microsoft.com/office/drawing/2014/main" id="{C8AE94A1-6B96-5A14-A4DC-D79E99BBC9E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489180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29600" cy="865188"/>
          </a:xfrm>
        </p:spPr>
        <p:txBody>
          <a:bodyPr/>
          <a:lstStyle/>
          <a:p>
            <a:pPr algn="ctr"/>
            <a:r>
              <a:rPr lang="en-GB" altLang="en-US" sz="2800" dirty="0">
                <a:latin typeface="Calibri"/>
                <a:ea typeface="ＭＳ Ｐゴシック"/>
                <a:cs typeface="Arial"/>
              </a:rPr>
              <a:t>Inpatient pathway</a:t>
            </a:r>
            <a:endParaRPr lang="en-GB" altLang="en-US" sz="2800" b="0" dirty="0">
              <a:latin typeface="Calibri"/>
              <a:ea typeface="ＭＳ Ｐゴシック"/>
              <a:cs typeface="Arial"/>
            </a:endParaRPr>
          </a:p>
        </p:txBody>
      </p:sp>
      <p:sp>
        <p:nvSpPr>
          <p:cNvPr id="3" name="Footer Placeholder 3">
            <a:extLst>
              <a:ext uri="{FF2B5EF4-FFF2-40B4-BE49-F238E27FC236}">
                <a16:creationId xmlns:a16="http://schemas.microsoft.com/office/drawing/2014/main" id="{CE2B1FFB-405A-1F42-AD83-6340B55E63F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pic>
        <p:nvPicPr>
          <p:cNvPr id="4" name="Picture 3">
            <a:extLst>
              <a:ext uri="{FF2B5EF4-FFF2-40B4-BE49-F238E27FC236}">
                <a16:creationId xmlns:a16="http://schemas.microsoft.com/office/drawing/2014/main" id="{093D9980-2D6C-C12A-83F3-5E2B3FDC6750}"/>
              </a:ext>
            </a:extLst>
          </p:cNvPr>
          <p:cNvPicPr>
            <a:picLocks noChangeAspect="1"/>
          </p:cNvPicPr>
          <p:nvPr/>
        </p:nvPicPr>
        <p:blipFill>
          <a:blip r:embed="rId3"/>
          <a:srcRect/>
          <a:stretch/>
        </p:blipFill>
        <p:spPr>
          <a:xfrm>
            <a:off x="515823" y="2478837"/>
            <a:ext cx="8050362" cy="2321714"/>
          </a:xfrm>
          <a:prstGeom prst="rect">
            <a:avLst/>
          </a:prstGeom>
        </p:spPr>
      </p:pic>
      <p:pic>
        <p:nvPicPr>
          <p:cNvPr id="6" name="Picture 5">
            <a:extLst>
              <a:ext uri="{FF2B5EF4-FFF2-40B4-BE49-F238E27FC236}">
                <a16:creationId xmlns:a16="http://schemas.microsoft.com/office/drawing/2014/main" id="{D3AB6067-434C-366B-80C8-070593C03AE4}"/>
              </a:ext>
            </a:extLst>
          </p:cNvPr>
          <p:cNvPicPr>
            <a:picLocks noChangeAspect="1"/>
          </p:cNvPicPr>
          <p:nvPr/>
        </p:nvPicPr>
        <p:blipFill>
          <a:blip r:embed="rId4"/>
          <a:srcRect/>
          <a:stretch/>
        </p:blipFill>
        <p:spPr>
          <a:xfrm>
            <a:off x="515823" y="2478837"/>
            <a:ext cx="8050362" cy="2321713"/>
          </a:xfrm>
          <a:prstGeom prst="rect">
            <a:avLst/>
          </a:prstGeom>
        </p:spPr>
      </p:pic>
      <p:pic>
        <p:nvPicPr>
          <p:cNvPr id="7" name="Picture 6">
            <a:extLst>
              <a:ext uri="{FF2B5EF4-FFF2-40B4-BE49-F238E27FC236}">
                <a16:creationId xmlns:a16="http://schemas.microsoft.com/office/drawing/2014/main" id="{A061DC47-DD40-1D33-30DC-9F6DE0E3356F}"/>
              </a:ext>
            </a:extLst>
          </p:cNvPr>
          <p:cNvPicPr>
            <a:picLocks noChangeAspect="1"/>
          </p:cNvPicPr>
          <p:nvPr/>
        </p:nvPicPr>
        <p:blipFill>
          <a:blip r:embed="rId5"/>
          <a:srcRect/>
          <a:stretch/>
        </p:blipFill>
        <p:spPr>
          <a:xfrm>
            <a:off x="515823" y="2478837"/>
            <a:ext cx="8050362" cy="2321713"/>
          </a:xfrm>
          <a:prstGeom prst="rect">
            <a:avLst/>
          </a:prstGeom>
        </p:spPr>
      </p:pic>
      <p:pic>
        <p:nvPicPr>
          <p:cNvPr id="8" name="Picture 7">
            <a:extLst>
              <a:ext uri="{FF2B5EF4-FFF2-40B4-BE49-F238E27FC236}">
                <a16:creationId xmlns:a16="http://schemas.microsoft.com/office/drawing/2014/main" id="{FD954EDC-D5E7-CF71-C81E-9C5E6D7A47FC}"/>
              </a:ext>
            </a:extLst>
          </p:cNvPr>
          <p:cNvPicPr>
            <a:picLocks noChangeAspect="1"/>
          </p:cNvPicPr>
          <p:nvPr/>
        </p:nvPicPr>
        <p:blipFill>
          <a:blip r:embed="rId6"/>
          <a:srcRect/>
          <a:stretch/>
        </p:blipFill>
        <p:spPr>
          <a:xfrm>
            <a:off x="515823" y="2478837"/>
            <a:ext cx="8050362" cy="2321713"/>
          </a:xfrm>
          <a:prstGeom prst="rect">
            <a:avLst/>
          </a:prstGeom>
        </p:spPr>
      </p:pic>
      <p:pic>
        <p:nvPicPr>
          <p:cNvPr id="9" name="Picture 8">
            <a:extLst>
              <a:ext uri="{FF2B5EF4-FFF2-40B4-BE49-F238E27FC236}">
                <a16:creationId xmlns:a16="http://schemas.microsoft.com/office/drawing/2014/main" id="{69723A69-6DBE-0F50-19AA-35EABC0F21CD}"/>
              </a:ext>
            </a:extLst>
          </p:cNvPr>
          <p:cNvPicPr>
            <a:picLocks noChangeAspect="1"/>
          </p:cNvPicPr>
          <p:nvPr/>
        </p:nvPicPr>
        <p:blipFill>
          <a:blip r:embed="rId7"/>
          <a:srcRect/>
          <a:stretch/>
        </p:blipFill>
        <p:spPr>
          <a:xfrm>
            <a:off x="515823" y="2478837"/>
            <a:ext cx="8050362" cy="2321713"/>
          </a:xfrm>
          <a:prstGeom prst="rect">
            <a:avLst/>
          </a:prstGeom>
        </p:spPr>
      </p:pic>
      <p:pic>
        <p:nvPicPr>
          <p:cNvPr id="10" name="Picture 9">
            <a:extLst>
              <a:ext uri="{FF2B5EF4-FFF2-40B4-BE49-F238E27FC236}">
                <a16:creationId xmlns:a16="http://schemas.microsoft.com/office/drawing/2014/main" id="{AAD6C141-592C-6CB4-45AF-45276D5210F3}"/>
              </a:ext>
            </a:extLst>
          </p:cNvPr>
          <p:cNvPicPr>
            <a:picLocks noChangeAspect="1"/>
          </p:cNvPicPr>
          <p:nvPr/>
        </p:nvPicPr>
        <p:blipFill>
          <a:blip r:embed="rId8"/>
          <a:srcRect/>
          <a:stretch/>
        </p:blipFill>
        <p:spPr>
          <a:xfrm>
            <a:off x="515823" y="2478837"/>
            <a:ext cx="8050362" cy="2321713"/>
          </a:xfrm>
          <a:prstGeom prst="rect">
            <a:avLst/>
          </a:prstGeom>
        </p:spPr>
      </p:pic>
    </p:spTree>
    <p:extLst>
      <p:ext uri="{BB962C8B-B14F-4D97-AF65-F5344CB8AC3E}">
        <p14:creationId xmlns:p14="http://schemas.microsoft.com/office/powerpoint/2010/main" val="194955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0C5A3-A4F6-2FCD-8DDC-B3B442E9E4A3}"/>
              </a:ext>
            </a:extLst>
          </p:cNvPr>
          <p:cNvSpPr>
            <a:spLocks noGrp="1"/>
          </p:cNvSpPr>
          <p:nvPr>
            <p:ph type="title"/>
          </p:nvPr>
        </p:nvSpPr>
        <p:spPr/>
        <p:txBody>
          <a:bodyPr/>
          <a:lstStyle/>
          <a:p>
            <a:r>
              <a:rPr lang="en-US" dirty="0"/>
              <a:t>Smokefree sites</a:t>
            </a:r>
          </a:p>
        </p:txBody>
      </p:sp>
      <p:sp>
        <p:nvSpPr>
          <p:cNvPr id="3" name="Text Placeholder 2">
            <a:extLst>
              <a:ext uri="{FF2B5EF4-FFF2-40B4-BE49-F238E27FC236}">
                <a16:creationId xmlns:a16="http://schemas.microsoft.com/office/drawing/2014/main" id="{BD3636F8-4F4A-2A27-CE63-5BE2CC68E1C8}"/>
              </a:ext>
            </a:extLst>
          </p:cNvPr>
          <p:cNvSpPr>
            <a:spLocks noGrp="1"/>
          </p:cNvSpPr>
          <p:nvPr>
            <p:ph type="body" idx="12"/>
          </p:nvPr>
        </p:nvSpPr>
        <p:spPr>
          <a:xfrm>
            <a:off x="567796" y="1680820"/>
            <a:ext cx="7966604" cy="4191000"/>
          </a:xfrm>
        </p:spPr>
        <p:txBody>
          <a:bodyPr/>
          <a:lstStyle/>
          <a:p>
            <a:pPr marL="287655" indent="-288290"/>
            <a:r>
              <a:rPr lang="en-US" dirty="0">
                <a:latin typeface="Arial"/>
                <a:cs typeface="Arial"/>
              </a:rPr>
              <a:t>Absence of smoking triggers </a:t>
            </a:r>
          </a:p>
          <a:p>
            <a:pPr marL="287655" indent="-288290"/>
            <a:r>
              <a:rPr lang="en-US" dirty="0">
                <a:latin typeface="Arial"/>
                <a:cs typeface="Arial"/>
              </a:rPr>
              <a:t>A focus on recovery and concern for personal health </a:t>
            </a:r>
          </a:p>
          <a:p>
            <a:pPr marL="287655" indent="-288290"/>
            <a:r>
              <a:rPr lang="en-US" dirty="0">
                <a:latin typeface="Arial"/>
                <a:cs typeface="Arial"/>
              </a:rPr>
              <a:t>Availability of specialist tobacco dependence support </a:t>
            </a:r>
          </a:p>
          <a:p>
            <a:pPr marL="287655" indent="-288290"/>
            <a:r>
              <a:rPr lang="en-US" dirty="0">
                <a:latin typeface="Arial"/>
                <a:cs typeface="Arial"/>
              </a:rPr>
              <a:t>Access to free tobacco dependence aids, including nicotine vapes and support to use them correctly </a:t>
            </a:r>
          </a:p>
          <a:p>
            <a:pPr marL="287655" indent="-288290">
              <a:spcBef>
                <a:spcPts val="600"/>
              </a:spcBef>
              <a:spcAft>
                <a:spcPts val="1200"/>
              </a:spcAft>
            </a:pPr>
            <a:r>
              <a:rPr lang="en-US" dirty="0">
                <a:latin typeface="Arial"/>
                <a:cs typeface="Arial"/>
              </a:rPr>
              <a:t>Support the use of digital support (smokefree apps)</a:t>
            </a:r>
            <a:endParaRPr lang="en-US" dirty="0"/>
          </a:p>
          <a:p>
            <a:pPr marL="0" indent="0">
              <a:buNone/>
            </a:pPr>
            <a:r>
              <a:rPr lang="en-US" sz="2400" dirty="0">
                <a:solidFill>
                  <a:schemeClr val="accent1"/>
                </a:solidFill>
                <a:latin typeface="Arial"/>
                <a:cs typeface="Arial"/>
              </a:rPr>
              <a:t>Smokefree patients, staff, visitors, contractors</a:t>
            </a:r>
            <a:r>
              <a:rPr lang="en-US" sz="2400" b="1" dirty="0">
                <a:solidFill>
                  <a:schemeClr val="accent1"/>
                </a:solidFill>
                <a:latin typeface="Arial"/>
                <a:cs typeface="Arial"/>
              </a:rPr>
              <a:t> = Smokefree site </a:t>
            </a:r>
          </a:p>
        </p:txBody>
      </p:sp>
      <p:sp>
        <p:nvSpPr>
          <p:cNvPr id="5" name="Footer Placeholder 3">
            <a:extLst>
              <a:ext uri="{FF2B5EF4-FFF2-40B4-BE49-F238E27FC236}">
                <a16:creationId xmlns:a16="http://schemas.microsoft.com/office/drawing/2014/main" id="{1BF01B52-8723-749E-3EFE-7DD17227C966}"/>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76290269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35F3E-BFC5-DCBD-AE58-D1E458109304}"/>
              </a:ext>
            </a:extLst>
          </p:cNvPr>
          <p:cNvSpPr>
            <a:spLocks noGrp="1"/>
          </p:cNvSpPr>
          <p:nvPr>
            <p:ph type="title"/>
          </p:nvPr>
        </p:nvSpPr>
        <p:spPr>
          <a:xfrm>
            <a:off x="591730" y="152400"/>
            <a:ext cx="7962900" cy="1066800"/>
          </a:xfrm>
        </p:spPr>
        <p:txBody>
          <a:bodyPr/>
          <a:lstStyle/>
          <a:p>
            <a:r>
              <a:rPr lang="en-US" dirty="0"/>
              <a:t>NHS Standard Treatment </a:t>
            </a:r>
            <a:r>
              <a:rPr lang="en-US" b="0" dirty="0"/>
              <a:t>Plan (STP)</a:t>
            </a:r>
          </a:p>
        </p:txBody>
      </p:sp>
      <p:sp>
        <p:nvSpPr>
          <p:cNvPr id="3" name="Text Placeholder 2">
            <a:extLst>
              <a:ext uri="{FF2B5EF4-FFF2-40B4-BE49-F238E27FC236}">
                <a16:creationId xmlns:a16="http://schemas.microsoft.com/office/drawing/2014/main" id="{6E598211-BA7A-6070-8F95-0D0613E6696A}"/>
              </a:ext>
            </a:extLst>
          </p:cNvPr>
          <p:cNvSpPr>
            <a:spLocks noGrp="1"/>
          </p:cNvSpPr>
          <p:nvPr>
            <p:ph type="body" idx="12"/>
          </p:nvPr>
        </p:nvSpPr>
        <p:spPr>
          <a:xfrm>
            <a:off x="571499" y="1752600"/>
            <a:ext cx="4612683" cy="3912031"/>
          </a:xfrm>
        </p:spPr>
        <p:txBody>
          <a:bodyPr anchor="ctr"/>
          <a:lstStyle/>
          <a:p>
            <a:pPr marL="0" indent="0">
              <a:spcAft>
                <a:spcPts val="1500"/>
              </a:spcAft>
              <a:buNone/>
            </a:pPr>
            <a:r>
              <a:rPr lang="en-US" sz="2200" b="1" dirty="0">
                <a:solidFill>
                  <a:schemeClr val="accent1"/>
                </a:solidFill>
              </a:rPr>
              <a:t>Clinical tool to support delivery </a:t>
            </a:r>
            <a:br>
              <a:rPr lang="en-US" sz="2200" b="1" dirty="0">
                <a:solidFill>
                  <a:schemeClr val="accent1"/>
                </a:solidFill>
              </a:rPr>
            </a:br>
            <a:r>
              <a:rPr lang="en-US" sz="2200" b="1" dirty="0">
                <a:solidFill>
                  <a:schemeClr val="accent1"/>
                </a:solidFill>
              </a:rPr>
              <a:t>of the Inpatient Tobacco </a:t>
            </a:r>
            <a:br>
              <a:rPr lang="en-US" sz="2200" b="1" dirty="0">
                <a:solidFill>
                  <a:schemeClr val="accent1"/>
                </a:solidFill>
              </a:rPr>
            </a:br>
            <a:r>
              <a:rPr lang="en-US" sz="2200" b="1" dirty="0">
                <a:solidFill>
                  <a:schemeClr val="accent1"/>
                </a:solidFill>
              </a:rPr>
              <a:t>Dependence Treatment Bundle</a:t>
            </a:r>
            <a:r>
              <a:rPr lang="en-US" b="1" dirty="0">
                <a:solidFill>
                  <a:schemeClr val="accent1"/>
                </a:solidFill>
              </a:rPr>
              <a:t> </a:t>
            </a:r>
          </a:p>
          <a:p>
            <a:pPr marL="0" indent="0">
              <a:spcAft>
                <a:spcPts val="1500"/>
              </a:spcAft>
              <a:buNone/>
            </a:pPr>
            <a:br>
              <a:rPr lang="en-US" dirty="0"/>
            </a:br>
            <a:r>
              <a:rPr lang="en-US" sz="2000" b="1" dirty="0">
                <a:solidFill>
                  <a:schemeClr val="accent1"/>
                </a:solidFill>
              </a:rPr>
              <a:t>www.ncsct.co.uk </a:t>
            </a:r>
            <a:br>
              <a:rPr lang="en-US" sz="2000" b="1" dirty="0"/>
            </a:br>
            <a:r>
              <a:rPr lang="en-US" dirty="0"/>
              <a:t>[via NHS section of website]</a:t>
            </a:r>
          </a:p>
        </p:txBody>
      </p:sp>
      <p:pic>
        <p:nvPicPr>
          <p:cNvPr id="6" name="Picture 5">
            <a:extLst>
              <a:ext uri="{FF2B5EF4-FFF2-40B4-BE49-F238E27FC236}">
                <a16:creationId xmlns:a16="http://schemas.microsoft.com/office/drawing/2014/main" id="{34C6F401-64C6-F999-E448-CC8D481CC09B}"/>
              </a:ext>
            </a:extLst>
          </p:cNvPr>
          <p:cNvPicPr>
            <a:picLocks noChangeAspect="1"/>
          </p:cNvPicPr>
          <p:nvPr/>
        </p:nvPicPr>
        <p:blipFill>
          <a:blip r:embed="rId3"/>
          <a:stretch>
            <a:fillRect/>
          </a:stretch>
        </p:blipFill>
        <p:spPr>
          <a:xfrm>
            <a:off x="5890434" y="1996698"/>
            <a:ext cx="2556654" cy="3613689"/>
          </a:xfrm>
          <a:prstGeom prst="rect">
            <a:avLst/>
          </a:prstGeom>
          <a:effectLst>
            <a:outerShdw blurRad="254000" dist="63500" dir="5400000" algn="ctr" rotWithShape="0">
              <a:srgbClr val="000000">
                <a:alpha val="15000"/>
              </a:srgbClr>
            </a:outerShdw>
          </a:effectLst>
        </p:spPr>
      </p:pic>
      <p:sp>
        <p:nvSpPr>
          <p:cNvPr id="4" name="Footer Placeholder 3">
            <a:extLst>
              <a:ext uri="{FF2B5EF4-FFF2-40B4-BE49-F238E27FC236}">
                <a16:creationId xmlns:a16="http://schemas.microsoft.com/office/drawing/2014/main" id="{6448D4A3-6413-F7F4-8173-555853DF4289}"/>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5235069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AA584A-22DD-E9BF-5232-17464A27F8B3}"/>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C4531C3A-AC8D-0E52-165B-9B8BBC903276}"/>
              </a:ext>
            </a:extLst>
          </p:cNvPr>
          <p:cNvSpPr>
            <a:spLocks noGrp="1"/>
          </p:cNvSpPr>
          <p:nvPr>
            <p:ph type="title" idx="4294967295"/>
          </p:nvPr>
        </p:nvSpPr>
        <p:spPr>
          <a:xfrm>
            <a:off x="0" y="88900"/>
            <a:ext cx="9144000" cy="1131888"/>
          </a:xfrm>
        </p:spPr>
        <p:txBody>
          <a:bodyPr/>
          <a:lstStyle/>
          <a:p>
            <a:pPr algn="ctr"/>
            <a:r>
              <a:rPr lang="en-US" b="1" dirty="0">
                <a:solidFill>
                  <a:schemeClr val="accent1"/>
                </a:solidFill>
              </a:rPr>
              <a:t>Tobacco Dependence Treatment Care Bundles</a:t>
            </a:r>
            <a:endParaRPr lang="en-US" dirty="0">
              <a:solidFill>
                <a:schemeClr val="accent1"/>
              </a:solidFill>
            </a:endParaRPr>
          </a:p>
        </p:txBody>
      </p:sp>
      <p:sp>
        <p:nvSpPr>
          <p:cNvPr id="79" name="TextBox 78">
            <a:extLst>
              <a:ext uri="{FF2B5EF4-FFF2-40B4-BE49-F238E27FC236}">
                <a16:creationId xmlns:a16="http://schemas.microsoft.com/office/drawing/2014/main" id="{16BD2193-336B-3192-10F8-419BF201F4DB}"/>
              </a:ext>
            </a:extLst>
          </p:cNvPr>
          <p:cNvSpPr txBox="1"/>
          <p:nvPr/>
        </p:nvSpPr>
        <p:spPr bwMode="auto">
          <a:xfrm>
            <a:off x="9919855" y="3738101"/>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pic>
        <p:nvPicPr>
          <p:cNvPr id="4" name="Graphic 3">
            <a:extLst>
              <a:ext uri="{FF2B5EF4-FFF2-40B4-BE49-F238E27FC236}">
                <a16:creationId xmlns:a16="http://schemas.microsoft.com/office/drawing/2014/main" id="{A164BDFF-249C-F356-9BCB-DCE20306858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0" y="0"/>
            <a:ext cx="9144000" cy="6858000"/>
          </a:xfrm>
          <a:prstGeom prst="rect">
            <a:avLst/>
          </a:prstGeom>
          <a:effectLst>
            <a:outerShdw blurRad="317500" dist="76200" dir="5400000" algn="ctr" rotWithShape="0">
              <a:srgbClr val="000000">
                <a:alpha val="25000"/>
              </a:srgbClr>
            </a:outerShdw>
          </a:effectLst>
        </p:spPr>
      </p:pic>
    </p:spTree>
    <p:extLst>
      <p:ext uri="{BB962C8B-B14F-4D97-AF65-F5344CB8AC3E}">
        <p14:creationId xmlns:p14="http://schemas.microsoft.com/office/powerpoint/2010/main" val="258082733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C3FD1-3880-B797-8B9D-0337FE1967E6}"/>
              </a:ext>
            </a:extLst>
          </p:cNvPr>
          <p:cNvSpPr>
            <a:spLocks noGrp="1"/>
          </p:cNvSpPr>
          <p:nvPr>
            <p:ph type="title"/>
          </p:nvPr>
        </p:nvSpPr>
        <p:spPr/>
        <p:txBody>
          <a:bodyPr/>
          <a:lstStyle/>
          <a:p>
            <a:r>
              <a:rPr lang="en-US" dirty="0"/>
              <a:t>What are the support options for people </a:t>
            </a:r>
            <a:br>
              <a:rPr lang="en-US" dirty="0"/>
            </a:br>
            <a:r>
              <a:rPr lang="en-US" dirty="0"/>
              <a:t>who smoke in inpatient settings?</a:t>
            </a:r>
          </a:p>
        </p:txBody>
      </p:sp>
      <p:sp>
        <p:nvSpPr>
          <p:cNvPr id="5" name="Footer Placeholder 3">
            <a:extLst>
              <a:ext uri="{FF2B5EF4-FFF2-40B4-BE49-F238E27FC236}">
                <a16:creationId xmlns:a16="http://schemas.microsoft.com/office/drawing/2014/main" id="{37D4E9EF-55AB-C5CA-804B-3C46FAFE2C24}"/>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9" name="TextBox 8">
            <a:extLst>
              <a:ext uri="{FF2B5EF4-FFF2-40B4-BE49-F238E27FC236}">
                <a16:creationId xmlns:a16="http://schemas.microsoft.com/office/drawing/2014/main" id="{5EAB75D4-BFC0-C83B-2948-621754B7801A}"/>
              </a:ext>
            </a:extLst>
          </p:cNvPr>
          <p:cNvSpPr txBox="1"/>
          <p:nvPr/>
        </p:nvSpPr>
        <p:spPr bwMode="auto">
          <a:xfrm flipH="1">
            <a:off x="608805" y="5681505"/>
            <a:ext cx="5164667" cy="365125"/>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300" b="0" i="0" u="none" strike="noStrike" kern="1200" cap="none" spc="0" normalizeH="0" baseline="0" noProof="0" dirty="0">
                <a:ln>
                  <a:noFill/>
                </a:ln>
                <a:solidFill>
                  <a:srgbClr val="051D39"/>
                </a:solidFill>
                <a:effectLst/>
                <a:uLnTx/>
                <a:uFillTx/>
                <a:latin typeface="+mn-lt"/>
                <a:ea typeface="Geneva" pitchFamily="-109" charset="0"/>
                <a:cs typeface="Geneva" pitchFamily="-109" charset="0"/>
              </a:rPr>
              <a:t>Source: SLAM Smokefree </a:t>
            </a:r>
            <a:r>
              <a:rPr lang="en-US" sz="1300" dirty="0">
                <a:solidFill>
                  <a:srgbClr val="051D39"/>
                </a:solidFill>
                <a:latin typeface="+mn-lt"/>
              </a:rPr>
              <a:t>P</a:t>
            </a:r>
            <a:r>
              <a:rPr kumimoji="0" lang="en-US" sz="1300" b="0" i="0" u="none" strike="noStrike" kern="1200" cap="none" spc="0" normalizeH="0" baseline="0" noProof="0" dirty="0">
                <a:ln>
                  <a:noFill/>
                </a:ln>
                <a:solidFill>
                  <a:srgbClr val="051D39"/>
                </a:solidFill>
                <a:effectLst/>
                <a:uLnTx/>
                <a:uFillTx/>
                <a:latin typeface="+mn-lt"/>
                <a:ea typeface="Geneva" pitchFamily="-109" charset="0"/>
                <a:cs typeface="Geneva" pitchFamily="-109" charset="0"/>
              </a:rPr>
              <a:t>olicy.</a:t>
            </a:r>
          </a:p>
        </p:txBody>
      </p:sp>
      <p:sp>
        <p:nvSpPr>
          <p:cNvPr id="10" name="Rounded Rectangle 9">
            <a:extLst>
              <a:ext uri="{FF2B5EF4-FFF2-40B4-BE49-F238E27FC236}">
                <a16:creationId xmlns:a16="http://schemas.microsoft.com/office/drawing/2014/main" id="{661B7FB6-2BFE-150F-216E-E32FCCDFCB44}"/>
              </a:ext>
            </a:extLst>
          </p:cNvPr>
          <p:cNvSpPr/>
          <p:nvPr/>
        </p:nvSpPr>
        <p:spPr bwMode="auto">
          <a:xfrm>
            <a:off x="684212" y="2008224"/>
            <a:ext cx="2402945" cy="3066820"/>
          </a:xfrm>
          <a:prstGeom prst="roundRect">
            <a:avLst>
              <a:gd name="adj" fmla="val 8334"/>
            </a:avLst>
          </a:prstGeom>
          <a:solidFill>
            <a:srgbClr val="EA4300"/>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Temporarily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abstain from smoking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without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support</a:t>
            </a:r>
          </a:p>
        </p:txBody>
      </p:sp>
      <p:sp>
        <p:nvSpPr>
          <p:cNvPr id="11" name="Rounded Rectangle 10">
            <a:extLst>
              <a:ext uri="{FF2B5EF4-FFF2-40B4-BE49-F238E27FC236}">
                <a16:creationId xmlns:a16="http://schemas.microsoft.com/office/drawing/2014/main" id="{76B20CB5-3436-AEA7-A7C0-11C7586831E0}"/>
              </a:ext>
            </a:extLst>
          </p:cNvPr>
          <p:cNvSpPr/>
          <p:nvPr/>
        </p:nvSpPr>
        <p:spPr bwMode="auto">
          <a:xfrm>
            <a:off x="3370527" y="2008224"/>
            <a:ext cx="2402945" cy="3066820"/>
          </a:xfrm>
          <a:prstGeom prst="roundRect">
            <a:avLst>
              <a:gd name="adj" fmla="val 8334"/>
            </a:avLst>
          </a:prstGeom>
          <a:solidFill>
            <a:srgbClr val="FF9E00"/>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Temporarily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abstain from smoking with pharmacological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&amp; psychological support </a:t>
            </a:r>
          </a:p>
        </p:txBody>
      </p:sp>
      <p:sp>
        <p:nvSpPr>
          <p:cNvPr id="12" name="Rounded Rectangle 11">
            <a:extLst>
              <a:ext uri="{FF2B5EF4-FFF2-40B4-BE49-F238E27FC236}">
                <a16:creationId xmlns:a16="http://schemas.microsoft.com/office/drawing/2014/main" id="{CDD29CA9-FFC0-3C80-FB82-726DCAA218A4}"/>
              </a:ext>
            </a:extLst>
          </p:cNvPr>
          <p:cNvSpPr/>
          <p:nvPr/>
        </p:nvSpPr>
        <p:spPr bwMode="auto">
          <a:xfrm>
            <a:off x="6056843" y="2008224"/>
            <a:ext cx="2402945" cy="3066820"/>
          </a:xfrm>
          <a:prstGeom prst="roundRect">
            <a:avLst>
              <a:gd name="adj" fmla="val 8334"/>
            </a:avLst>
          </a:prstGeom>
          <a:solidFill>
            <a:srgbClr val="92D23A"/>
          </a:solidFill>
          <a:ln w="9525">
            <a:noFill/>
            <a:miter lim="800000"/>
            <a:headEnd/>
            <a:tailEnd/>
          </a:ln>
          <a:effectLst>
            <a:outerShdw blurRad="317500" dist="63500" dir="5400000" algn="ctr" rotWithShape="0">
              <a:srgbClr val="000000">
                <a:alpha val="25000"/>
              </a:srgbClr>
            </a:outerShdw>
          </a:effectLst>
        </p:spPr>
        <p:txBody>
          <a:bodyPr rot="0" vert="horz" wrap="square" lIns="180000" tIns="180000" rIns="180000" bIns="180000" rtlCol="0" anchor="ctr" anchorCtr="0" upright="1">
            <a:noAutofit/>
          </a:bodyPr>
          <a:lstStyle/>
          <a:p>
            <a:pPr algn="ctr">
              <a:lnSpc>
                <a:spcPts val="2200"/>
              </a:lnSpc>
              <a:spcAft>
                <a:spcPts val="0"/>
              </a:spcAft>
            </a:pPr>
            <a:r>
              <a:rPr lang="en-US" sz="1600" b="1" dirty="0">
                <a:solidFill>
                  <a:schemeClr val="bg1"/>
                </a:solidFill>
                <a:effectLst/>
                <a:latin typeface="+mn-lt"/>
                <a:ea typeface="Calibri"/>
                <a:cs typeface="Times New Roman"/>
              </a:rPr>
              <a:t>Take the opportunity to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stop smoking using pharmacological </a:t>
            </a:r>
            <a:br>
              <a:rPr lang="en-US" sz="1600" b="1" dirty="0">
                <a:solidFill>
                  <a:schemeClr val="bg1"/>
                </a:solidFill>
                <a:effectLst/>
                <a:latin typeface="+mn-lt"/>
                <a:ea typeface="Calibri"/>
                <a:cs typeface="Times New Roman"/>
              </a:rPr>
            </a:br>
            <a:r>
              <a:rPr lang="en-US" sz="1600" b="1" dirty="0">
                <a:solidFill>
                  <a:schemeClr val="bg1"/>
                </a:solidFill>
                <a:effectLst/>
                <a:latin typeface="+mn-lt"/>
                <a:ea typeface="Calibri"/>
                <a:cs typeface="Times New Roman"/>
              </a:rPr>
              <a:t>&amp; behavioural support</a:t>
            </a:r>
          </a:p>
        </p:txBody>
      </p:sp>
    </p:spTree>
    <p:extLst>
      <p:ext uri="{BB962C8B-B14F-4D97-AF65-F5344CB8AC3E}">
        <p14:creationId xmlns:p14="http://schemas.microsoft.com/office/powerpoint/2010/main" val="2740694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9C16B49-4E24-1C33-1BDC-DFDA9314162A}"/>
              </a:ext>
            </a:extLst>
          </p:cNvPr>
          <p:cNvSpPr/>
          <p:nvPr/>
        </p:nvSpPr>
        <p:spPr bwMode="auto">
          <a:xfrm>
            <a:off x="4842850" y="1796432"/>
            <a:ext cx="3604238" cy="4046018"/>
          </a:xfrm>
          <a:prstGeom prst="rect">
            <a:avLst/>
          </a:prstGeom>
          <a:solidFill>
            <a:schemeClr val="bg1"/>
          </a:solidFill>
          <a:ln w="9525">
            <a:noFill/>
            <a:miter lim="800000"/>
            <a:headEnd/>
            <a:tailEnd/>
          </a:ln>
          <a:effectLst>
            <a:outerShdw blurRad="317500" dist="63500" dir="5400000" algn="ctr" rotWithShape="0">
              <a:srgbClr val="000000">
                <a:alpha val="1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6" name="Rectangle 25">
            <a:extLst>
              <a:ext uri="{FF2B5EF4-FFF2-40B4-BE49-F238E27FC236}">
                <a16:creationId xmlns:a16="http://schemas.microsoft.com/office/drawing/2014/main" id="{B0948A2A-62A5-B0F4-6830-E9A664DDD98E}"/>
              </a:ext>
            </a:extLst>
          </p:cNvPr>
          <p:cNvSpPr/>
          <p:nvPr/>
        </p:nvSpPr>
        <p:spPr bwMode="auto">
          <a:xfrm>
            <a:off x="684213" y="1796433"/>
            <a:ext cx="3604238" cy="4046018"/>
          </a:xfrm>
          <a:prstGeom prst="rect">
            <a:avLst/>
          </a:prstGeom>
          <a:solidFill>
            <a:schemeClr val="bg1"/>
          </a:solidFill>
          <a:ln w="9525">
            <a:noFill/>
            <a:miter lim="800000"/>
            <a:headEnd/>
            <a:tailEnd/>
          </a:ln>
          <a:effectLst>
            <a:outerShdw blurRad="317500" dist="63500" dir="5400000" algn="ctr" rotWithShape="0">
              <a:srgbClr val="000000">
                <a:alpha val="1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 name="Rectangle 6">
            <a:extLst>
              <a:ext uri="{FF2B5EF4-FFF2-40B4-BE49-F238E27FC236}">
                <a16:creationId xmlns:a16="http://schemas.microsoft.com/office/drawing/2014/main" id="{B2B1176C-4E24-DA1A-24BA-3863E08908C3}"/>
              </a:ext>
            </a:extLst>
          </p:cNvPr>
          <p:cNvSpPr/>
          <p:nvPr/>
        </p:nvSpPr>
        <p:spPr bwMode="auto">
          <a:xfrm>
            <a:off x="4842850" y="1796433"/>
            <a:ext cx="3604238" cy="4046018"/>
          </a:xfrm>
          <a:prstGeom prst="rect">
            <a:avLst/>
          </a:prstGeom>
          <a:solidFill>
            <a:srgbClr val="94D23A">
              <a:alpha val="15000"/>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9" name="Rectangle 18">
            <a:extLst>
              <a:ext uri="{FF2B5EF4-FFF2-40B4-BE49-F238E27FC236}">
                <a16:creationId xmlns:a16="http://schemas.microsoft.com/office/drawing/2014/main" id="{C3706811-B65E-2365-669E-4E395F0DEA6A}"/>
              </a:ext>
            </a:extLst>
          </p:cNvPr>
          <p:cNvSpPr/>
          <p:nvPr/>
        </p:nvSpPr>
        <p:spPr bwMode="auto">
          <a:xfrm>
            <a:off x="684213" y="1796433"/>
            <a:ext cx="3604238" cy="4046018"/>
          </a:xfrm>
          <a:prstGeom prst="rect">
            <a:avLst/>
          </a:prstGeom>
          <a:solidFill>
            <a:srgbClr val="EC0127">
              <a:alpha val="15000"/>
            </a:srgbClr>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Rectangle 13">
            <a:extLst>
              <a:ext uri="{FF2B5EF4-FFF2-40B4-BE49-F238E27FC236}">
                <a16:creationId xmlns:a16="http://schemas.microsoft.com/office/drawing/2014/main" id="{2F7E2FF0-7967-3AEE-BFF1-D99156950AED}"/>
              </a:ext>
            </a:extLst>
          </p:cNvPr>
          <p:cNvSpPr/>
          <p:nvPr/>
        </p:nvSpPr>
        <p:spPr bwMode="auto">
          <a:xfrm>
            <a:off x="4842850" y="1796432"/>
            <a:ext cx="3604238" cy="648872"/>
          </a:xfrm>
          <a:prstGeom prst="rect">
            <a:avLst/>
          </a:prstGeom>
          <a:solidFill>
            <a:srgbClr val="94D23A"/>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9E61C35E-313A-798D-E40C-174F4FD35DEF}"/>
              </a:ext>
            </a:extLst>
          </p:cNvPr>
          <p:cNvSpPr>
            <a:spLocks noGrp="1"/>
          </p:cNvSpPr>
          <p:nvPr>
            <p:ph type="title"/>
          </p:nvPr>
        </p:nvSpPr>
        <p:spPr/>
        <p:txBody>
          <a:bodyPr/>
          <a:lstStyle/>
          <a:p>
            <a:r>
              <a:rPr lang="en-US" dirty="0"/>
              <a:t>Changing the stigma, attitudes and culture</a:t>
            </a:r>
          </a:p>
        </p:txBody>
      </p:sp>
      <p:sp>
        <p:nvSpPr>
          <p:cNvPr id="5" name="Text Placeholder 2">
            <a:extLst>
              <a:ext uri="{FF2B5EF4-FFF2-40B4-BE49-F238E27FC236}">
                <a16:creationId xmlns:a16="http://schemas.microsoft.com/office/drawing/2014/main" id="{DA6D4E56-3151-18DA-9C0B-98C1BAF51A65}"/>
              </a:ext>
            </a:extLst>
          </p:cNvPr>
          <p:cNvSpPr txBox="1">
            <a:spLocks/>
          </p:cNvSpPr>
          <p:nvPr/>
        </p:nvSpPr>
        <p:spPr bwMode="auto">
          <a:xfrm>
            <a:off x="4974581" y="2588967"/>
            <a:ext cx="3313124" cy="31793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2000"/>
              </a:lnSpc>
              <a:spcAft>
                <a:spcPts val="300"/>
              </a:spcAft>
              <a:buClr>
                <a:srgbClr val="94D23A"/>
              </a:buClr>
            </a:pPr>
            <a:r>
              <a:rPr lang="en-US" sz="1600" dirty="0"/>
              <a:t>Medical management</a:t>
            </a:r>
          </a:p>
          <a:p>
            <a:pPr marL="285750" indent="-285750">
              <a:lnSpc>
                <a:spcPts val="2000"/>
              </a:lnSpc>
              <a:spcAft>
                <a:spcPts val="300"/>
              </a:spcAft>
              <a:buClr>
                <a:srgbClr val="94D23A"/>
              </a:buClr>
            </a:pPr>
            <a:r>
              <a:rPr lang="en-US" sz="1600" dirty="0"/>
              <a:t>Clinical condition</a:t>
            </a:r>
          </a:p>
          <a:p>
            <a:pPr marL="285750" indent="-285750">
              <a:lnSpc>
                <a:spcPts val="2000"/>
              </a:lnSpc>
              <a:spcAft>
                <a:spcPts val="300"/>
              </a:spcAft>
              <a:buClr>
                <a:srgbClr val="94D23A"/>
              </a:buClr>
            </a:pPr>
            <a:r>
              <a:rPr lang="en-US" sz="1600" dirty="0"/>
              <a:t>Chronic disease management/ maintenance</a:t>
            </a:r>
          </a:p>
          <a:p>
            <a:pPr marL="285750" indent="-285750">
              <a:lnSpc>
                <a:spcPts val="2000"/>
              </a:lnSpc>
              <a:spcAft>
                <a:spcPts val="300"/>
              </a:spcAft>
              <a:buClr>
                <a:srgbClr val="94D23A"/>
              </a:buClr>
            </a:pPr>
            <a:r>
              <a:rPr lang="en-US" sz="1600" dirty="0"/>
              <a:t>Nicotine is safe</a:t>
            </a:r>
          </a:p>
          <a:p>
            <a:pPr marL="285750" indent="-285750">
              <a:lnSpc>
                <a:spcPts val="2000"/>
              </a:lnSpc>
              <a:spcAft>
                <a:spcPts val="300"/>
              </a:spcAft>
              <a:buClr>
                <a:srgbClr val="94D23A"/>
              </a:buClr>
            </a:pPr>
            <a:r>
              <a:rPr lang="en-US" sz="1600" dirty="0"/>
              <a:t>Treatments work</a:t>
            </a:r>
          </a:p>
          <a:p>
            <a:pPr marL="285750" indent="-285750">
              <a:lnSpc>
                <a:spcPts val="2000"/>
              </a:lnSpc>
              <a:spcAft>
                <a:spcPts val="300"/>
              </a:spcAft>
              <a:buClr>
                <a:srgbClr val="94D23A"/>
              </a:buClr>
            </a:pPr>
            <a:r>
              <a:rPr lang="en-US" sz="1600" dirty="0"/>
              <a:t>Never give up on giving up</a:t>
            </a:r>
          </a:p>
          <a:p>
            <a:pPr marL="285750" indent="-285750">
              <a:lnSpc>
                <a:spcPts val="2000"/>
              </a:lnSpc>
              <a:spcAft>
                <a:spcPts val="300"/>
              </a:spcAft>
              <a:buClr>
                <a:srgbClr val="94D23A"/>
              </a:buClr>
            </a:pPr>
            <a:r>
              <a:rPr lang="en-US" sz="1600" dirty="0"/>
              <a:t>Every clinicians’ </a:t>
            </a:r>
            <a:r>
              <a:rPr lang="en-US" sz="1600" b="1" dirty="0"/>
              <a:t>responsibility </a:t>
            </a:r>
            <a:br>
              <a:rPr lang="en-US" sz="1600" b="1" dirty="0"/>
            </a:br>
            <a:r>
              <a:rPr lang="en-US" sz="1600" b="1" dirty="0"/>
              <a:t>to treat tobacco dependence</a:t>
            </a:r>
          </a:p>
        </p:txBody>
      </p:sp>
      <p:sp>
        <p:nvSpPr>
          <p:cNvPr id="13" name="Text Placeholder 2">
            <a:extLst>
              <a:ext uri="{FF2B5EF4-FFF2-40B4-BE49-F238E27FC236}">
                <a16:creationId xmlns:a16="http://schemas.microsoft.com/office/drawing/2014/main" id="{0D508D07-FE04-BC8B-6BE6-538646B664C3}"/>
              </a:ext>
            </a:extLst>
          </p:cNvPr>
          <p:cNvSpPr txBox="1">
            <a:spLocks/>
          </p:cNvSpPr>
          <p:nvPr/>
        </p:nvSpPr>
        <p:spPr bwMode="auto">
          <a:xfrm>
            <a:off x="4974581" y="1932195"/>
            <a:ext cx="2897972" cy="4387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Aft>
                <a:spcPts val="300"/>
              </a:spcAft>
              <a:buFont typeface="Lucida Grande" panose="020B0600040502020204" pitchFamily="34" charset="0"/>
              <a:buNone/>
            </a:pPr>
            <a:r>
              <a:rPr lang="en-US" b="1" dirty="0">
                <a:solidFill>
                  <a:schemeClr val="bg1"/>
                </a:solidFill>
              </a:rPr>
              <a:t>Positive message</a:t>
            </a:r>
            <a:endParaRPr lang="en-US" sz="1600" b="1" dirty="0">
              <a:solidFill>
                <a:schemeClr val="bg1"/>
              </a:solidFill>
            </a:endParaRPr>
          </a:p>
        </p:txBody>
      </p:sp>
      <p:sp>
        <p:nvSpPr>
          <p:cNvPr id="20" name="Rectangle 19">
            <a:extLst>
              <a:ext uri="{FF2B5EF4-FFF2-40B4-BE49-F238E27FC236}">
                <a16:creationId xmlns:a16="http://schemas.microsoft.com/office/drawing/2014/main" id="{AA754268-BCA5-D08A-6B24-4F45B5EF89FB}"/>
              </a:ext>
            </a:extLst>
          </p:cNvPr>
          <p:cNvSpPr/>
          <p:nvPr/>
        </p:nvSpPr>
        <p:spPr bwMode="auto">
          <a:xfrm>
            <a:off x="684213" y="1796433"/>
            <a:ext cx="3604238" cy="648872"/>
          </a:xfrm>
          <a:prstGeom prst="rect">
            <a:avLst/>
          </a:prstGeom>
          <a:solidFill>
            <a:srgbClr val="EC012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1" name="Text Placeholder 2">
            <a:extLst>
              <a:ext uri="{FF2B5EF4-FFF2-40B4-BE49-F238E27FC236}">
                <a16:creationId xmlns:a16="http://schemas.microsoft.com/office/drawing/2014/main" id="{1B17FEC6-C3F9-7440-CA87-34ADD16B1591}"/>
              </a:ext>
            </a:extLst>
          </p:cNvPr>
          <p:cNvSpPr txBox="1">
            <a:spLocks/>
          </p:cNvSpPr>
          <p:nvPr/>
        </p:nvSpPr>
        <p:spPr bwMode="auto">
          <a:xfrm>
            <a:off x="815944" y="2588967"/>
            <a:ext cx="3313124" cy="31793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000"/>
              </a:lnSpc>
              <a:spcAft>
                <a:spcPts val="300"/>
              </a:spcAft>
              <a:buClr>
                <a:srgbClr val="EC0127"/>
              </a:buClr>
            </a:pPr>
            <a:r>
              <a:rPr lang="en-US" sz="1600" dirty="0"/>
              <a:t>You </a:t>
            </a:r>
            <a:r>
              <a:rPr lang="en-US" sz="1600" b="1" dirty="0"/>
              <a:t>must</a:t>
            </a:r>
            <a:r>
              <a:rPr lang="en-US" sz="1600" dirty="0"/>
              <a:t> stop</a:t>
            </a:r>
          </a:p>
          <a:p>
            <a:pPr>
              <a:lnSpc>
                <a:spcPts val="2000"/>
              </a:lnSpc>
              <a:spcAft>
                <a:spcPts val="300"/>
              </a:spcAft>
              <a:buClr>
                <a:srgbClr val="EC0127"/>
              </a:buClr>
            </a:pPr>
            <a:r>
              <a:rPr lang="en-US" sz="1600" dirty="0"/>
              <a:t>Willpower alone</a:t>
            </a:r>
          </a:p>
          <a:p>
            <a:pPr>
              <a:lnSpc>
                <a:spcPts val="2000"/>
              </a:lnSpc>
              <a:spcAft>
                <a:spcPts val="300"/>
              </a:spcAft>
              <a:buClr>
                <a:srgbClr val="EC0127"/>
              </a:buClr>
            </a:pPr>
            <a:r>
              <a:rPr lang="en-US" sz="1600" dirty="0"/>
              <a:t>Too late to treat</a:t>
            </a:r>
          </a:p>
          <a:p>
            <a:pPr>
              <a:lnSpc>
                <a:spcPts val="2000"/>
              </a:lnSpc>
              <a:spcAft>
                <a:spcPts val="300"/>
              </a:spcAft>
              <a:buClr>
                <a:srgbClr val="EC0127"/>
              </a:buClr>
            </a:pPr>
            <a:r>
              <a:rPr lang="en-US" sz="1600" dirty="0"/>
              <a:t>Your fault if you fail</a:t>
            </a:r>
          </a:p>
          <a:p>
            <a:pPr>
              <a:lnSpc>
                <a:spcPts val="2000"/>
              </a:lnSpc>
              <a:spcAft>
                <a:spcPts val="300"/>
              </a:spcAft>
              <a:buClr>
                <a:srgbClr val="EC0127"/>
              </a:buClr>
            </a:pPr>
            <a:r>
              <a:rPr lang="en-US" sz="1600" dirty="0"/>
              <a:t>Nicotine is harmful</a:t>
            </a:r>
          </a:p>
          <a:p>
            <a:pPr>
              <a:lnSpc>
                <a:spcPts val="2000"/>
              </a:lnSpc>
              <a:spcAft>
                <a:spcPts val="300"/>
              </a:spcAft>
              <a:buClr>
                <a:srgbClr val="EC0127"/>
              </a:buClr>
            </a:pPr>
            <a:r>
              <a:rPr lang="en-US" sz="1600" dirty="0"/>
              <a:t>Lifestyle choice</a:t>
            </a:r>
          </a:p>
          <a:p>
            <a:pPr>
              <a:lnSpc>
                <a:spcPts val="2000"/>
              </a:lnSpc>
              <a:spcAft>
                <a:spcPts val="300"/>
              </a:spcAft>
              <a:buClr>
                <a:srgbClr val="EC0127"/>
              </a:buClr>
            </a:pPr>
            <a:r>
              <a:rPr lang="en-US" sz="1600" dirty="0"/>
              <a:t>Behavioural change</a:t>
            </a:r>
          </a:p>
          <a:p>
            <a:pPr>
              <a:lnSpc>
                <a:spcPts val="2000"/>
              </a:lnSpc>
              <a:spcAft>
                <a:spcPts val="300"/>
              </a:spcAft>
              <a:buClr>
                <a:srgbClr val="EC0127"/>
              </a:buClr>
            </a:pPr>
            <a:r>
              <a:rPr lang="en-US" sz="1600" b="1" dirty="0"/>
              <a:t>Someone else’s role</a:t>
            </a:r>
          </a:p>
        </p:txBody>
      </p:sp>
      <p:sp>
        <p:nvSpPr>
          <p:cNvPr id="22" name="Text Placeholder 2">
            <a:extLst>
              <a:ext uri="{FF2B5EF4-FFF2-40B4-BE49-F238E27FC236}">
                <a16:creationId xmlns:a16="http://schemas.microsoft.com/office/drawing/2014/main" id="{C7AC25B8-4A04-D7FC-0D1B-0522373E0651}"/>
              </a:ext>
            </a:extLst>
          </p:cNvPr>
          <p:cNvSpPr txBox="1">
            <a:spLocks/>
          </p:cNvSpPr>
          <p:nvPr/>
        </p:nvSpPr>
        <p:spPr bwMode="auto">
          <a:xfrm>
            <a:off x="815944" y="1932195"/>
            <a:ext cx="2897972" cy="4387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Aft>
                <a:spcPts val="300"/>
              </a:spcAft>
              <a:buFont typeface="Lucida Grande" panose="020B0600040502020204" pitchFamily="34" charset="0"/>
              <a:buNone/>
            </a:pPr>
            <a:r>
              <a:rPr lang="en-US" b="1" dirty="0">
                <a:solidFill>
                  <a:schemeClr val="bg1"/>
                </a:solidFill>
              </a:rPr>
              <a:t>Negative message</a:t>
            </a:r>
            <a:endParaRPr lang="en-US" sz="1600" b="1" dirty="0">
              <a:solidFill>
                <a:schemeClr val="bg1"/>
              </a:solidFill>
            </a:endParaRPr>
          </a:p>
        </p:txBody>
      </p:sp>
      <p:pic>
        <p:nvPicPr>
          <p:cNvPr id="24" name="Picture 23">
            <a:extLst>
              <a:ext uri="{FF2B5EF4-FFF2-40B4-BE49-F238E27FC236}">
                <a16:creationId xmlns:a16="http://schemas.microsoft.com/office/drawing/2014/main" id="{7ABAD3A4-76E5-32A5-00EE-AF255D2CAEEF}"/>
              </a:ext>
            </a:extLst>
          </p:cNvPr>
          <p:cNvPicPr>
            <a:picLocks noChangeAspect="1"/>
          </p:cNvPicPr>
          <p:nvPr/>
        </p:nvPicPr>
        <p:blipFill>
          <a:blip r:embed="rId3"/>
          <a:srcRect/>
          <a:stretch/>
        </p:blipFill>
        <p:spPr>
          <a:xfrm>
            <a:off x="7818763" y="1713525"/>
            <a:ext cx="810705" cy="810705"/>
          </a:xfrm>
          <a:prstGeom prst="rect">
            <a:avLst/>
          </a:prstGeom>
          <a:effectLst>
            <a:outerShdw blurRad="254000" dist="63500" dir="5400000" algn="ctr" rotWithShape="0">
              <a:srgbClr val="000000">
                <a:alpha val="25000"/>
              </a:srgbClr>
            </a:outerShdw>
          </a:effectLst>
        </p:spPr>
      </p:pic>
      <p:pic>
        <p:nvPicPr>
          <p:cNvPr id="28" name="Picture 27">
            <a:extLst>
              <a:ext uri="{FF2B5EF4-FFF2-40B4-BE49-F238E27FC236}">
                <a16:creationId xmlns:a16="http://schemas.microsoft.com/office/drawing/2014/main" id="{DE69EA9E-37B1-CEDD-3873-E7E3636BD54E}"/>
              </a:ext>
            </a:extLst>
          </p:cNvPr>
          <p:cNvPicPr>
            <a:picLocks noChangeAspect="1"/>
          </p:cNvPicPr>
          <p:nvPr/>
        </p:nvPicPr>
        <p:blipFill>
          <a:blip r:embed="rId4"/>
          <a:srcRect/>
          <a:stretch/>
        </p:blipFill>
        <p:spPr>
          <a:xfrm>
            <a:off x="3660126" y="1713525"/>
            <a:ext cx="810705" cy="810705"/>
          </a:xfrm>
          <a:prstGeom prst="rect">
            <a:avLst/>
          </a:prstGeom>
          <a:effectLst>
            <a:outerShdw blurRad="254000" dist="63500" dir="5400000" algn="ctr" rotWithShape="0">
              <a:srgbClr val="000000">
                <a:alpha val="25000"/>
              </a:srgbClr>
            </a:outerShdw>
          </a:effectLst>
        </p:spPr>
      </p:pic>
      <p:sp>
        <p:nvSpPr>
          <p:cNvPr id="4" name="Footer Placeholder 3">
            <a:extLst>
              <a:ext uri="{FF2B5EF4-FFF2-40B4-BE49-F238E27FC236}">
                <a16:creationId xmlns:a16="http://schemas.microsoft.com/office/drawing/2014/main" id="{4F7C89FA-AEBF-E0A7-BE8C-44B26D6251E1}"/>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0349150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FF4FFE-531A-2F4C-A108-EBDB1A8DC47E}"/>
              </a:ext>
            </a:extLst>
          </p:cNvPr>
          <p:cNvPicPr>
            <a:picLocks noChangeAspect="1"/>
          </p:cNvPicPr>
          <p:nvPr/>
        </p:nvPicPr>
        <p:blipFill>
          <a:blip r:embed="rId3"/>
          <a:srcRect/>
          <a:stretch/>
        </p:blipFill>
        <p:spPr>
          <a:xfrm>
            <a:off x="0" y="0"/>
            <a:ext cx="9144000" cy="6858000"/>
          </a:xfrm>
          <a:prstGeom prst="rect">
            <a:avLst/>
          </a:prstGeom>
        </p:spPr>
      </p:pic>
      <p:sp>
        <p:nvSpPr>
          <p:cNvPr id="7" name="Subtitle 1">
            <a:extLst>
              <a:ext uri="{FF2B5EF4-FFF2-40B4-BE49-F238E27FC236}">
                <a16:creationId xmlns:a16="http://schemas.microsoft.com/office/drawing/2014/main" id="{2E89F922-595E-3E49-926D-E91DD3229D7C}"/>
              </a:ext>
            </a:extLst>
          </p:cNvPr>
          <p:cNvSpPr>
            <a:spLocks noGrp="1"/>
          </p:cNvSpPr>
          <p:nvPr>
            <p:ph type="subTitle" idx="1"/>
          </p:nvPr>
        </p:nvSpPr>
        <p:spPr>
          <a:xfrm>
            <a:off x="0" y="1100665"/>
            <a:ext cx="9144000" cy="4614333"/>
          </a:xfrm>
        </p:spPr>
        <p:txBody>
          <a:bodyPr/>
          <a:lstStyle/>
          <a:p>
            <a:r>
              <a:rPr lang="en-US" dirty="0">
                <a:solidFill>
                  <a:srgbClr val="A46C49"/>
                </a:solidFill>
                <a:effectLst>
                  <a:outerShdw blurRad="254000" dist="38100" dir="5400000" algn="ctr" rotWithShape="0">
                    <a:srgbClr val="000000">
                      <a:alpha val="15000"/>
                    </a:srgbClr>
                  </a:outerShdw>
                </a:effectLst>
              </a:rPr>
              <a:t>Lunch</a:t>
            </a:r>
          </a:p>
        </p:txBody>
      </p:sp>
    </p:spTree>
    <p:extLst>
      <p:ext uri="{BB962C8B-B14F-4D97-AF65-F5344CB8AC3E}">
        <p14:creationId xmlns:p14="http://schemas.microsoft.com/office/powerpoint/2010/main" val="3135661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93D52-BC3B-BB88-77F6-9BDAE8665457}"/>
              </a:ext>
            </a:extLst>
          </p:cNvPr>
          <p:cNvSpPr>
            <a:spLocks noGrp="1"/>
          </p:cNvSpPr>
          <p:nvPr>
            <p:ph type="title"/>
          </p:nvPr>
        </p:nvSpPr>
        <p:spPr/>
        <p:txBody>
          <a:bodyPr/>
          <a:lstStyle/>
          <a:p>
            <a:r>
              <a:rPr lang="en-US" dirty="0"/>
              <a:t>At the end of this course you will be able to:</a:t>
            </a:r>
          </a:p>
        </p:txBody>
      </p:sp>
      <p:sp>
        <p:nvSpPr>
          <p:cNvPr id="3" name="Text Placeholder 2">
            <a:extLst>
              <a:ext uri="{FF2B5EF4-FFF2-40B4-BE49-F238E27FC236}">
                <a16:creationId xmlns:a16="http://schemas.microsoft.com/office/drawing/2014/main" id="{BAB2D921-5036-50A6-1C85-DA676BDD0E06}"/>
              </a:ext>
            </a:extLst>
          </p:cNvPr>
          <p:cNvSpPr>
            <a:spLocks noGrp="1"/>
          </p:cNvSpPr>
          <p:nvPr>
            <p:ph type="body" idx="12"/>
          </p:nvPr>
        </p:nvSpPr>
        <p:spPr>
          <a:xfrm>
            <a:off x="571500" y="1591174"/>
            <a:ext cx="8336526" cy="4191000"/>
          </a:xfrm>
        </p:spPr>
        <p:txBody>
          <a:bodyPr/>
          <a:lstStyle/>
          <a:p>
            <a:pPr marL="287020" indent="-287020">
              <a:lnSpc>
                <a:spcPts val="2600"/>
              </a:lnSpc>
              <a:tabLst>
                <a:tab pos="568325" algn="l"/>
              </a:tabLst>
            </a:pPr>
            <a:r>
              <a:rPr lang="en-US" sz="1600" b="1" dirty="0"/>
              <a:t>Address tobacco use among persons with mental illness as a priority</a:t>
            </a:r>
          </a:p>
          <a:p>
            <a:pPr marL="287020" indent="-287020">
              <a:lnSpc>
                <a:spcPts val="2600"/>
              </a:lnSpc>
              <a:tabLst>
                <a:tab pos="568325" algn="l"/>
              </a:tabLst>
            </a:pPr>
            <a:r>
              <a:rPr lang="en-US" sz="1600" b="1" dirty="0"/>
              <a:t>Engage patients in treatment </a:t>
            </a:r>
          </a:p>
          <a:p>
            <a:pPr marL="287020" indent="-287020">
              <a:lnSpc>
                <a:spcPts val="2600"/>
              </a:lnSpc>
              <a:tabLst>
                <a:tab pos="568325" algn="l"/>
              </a:tabLst>
            </a:pPr>
            <a:r>
              <a:rPr lang="en-US" sz="1600" b="1" dirty="0"/>
              <a:t>Carry out assessments and develop patient-centered treatment plans</a:t>
            </a:r>
          </a:p>
          <a:p>
            <a:pPr marL="287020" indent="-287020">
              <a:lnSpc>
                <a:spcPts val="2600"/>
              </a:lnSpc>
              <a:tabLst>
                <a:tab pos="568325" algn="l"/>
              </a:tabLst>
            </a:pPr>
            <a:r>
              <a:rPr lang="en-US" sz="1600" b="1" dirty="0"/>
              <a:t>Provide follow-up support during admissions </a:t>
            </a:r>
          </a:p>
          <a:p>
            <a:pPr marL="287020" indent="-287020">
              <a:lnSpc>
                <a:spcPts val="2600"/>
              </a:lnSpc>
              <a:tabLst>
                <a:tab pos="568325" algn="l"/>
              </a:tabLst>
            </a:pPr>
            <a:r>
              <a:rPr lang="en-US" sz="1600" b="1" dirty="0"/>
              <a:t>Deliver behavioural support, covering:</a:t>
            </a:r>
          </a:p>
          <a:p>
            <a:pPr marL="285750" indent="-17145">
              <a:lnSpc>
                <a:spcPct val="100000"/>
              </a:lnSpc>
              <a:buFont typeface="Courier New" panose="02070309020205020404" pitchFamily="49" charset="0"/>
              <a:buChar char="o"/>
              <a:tabLst>
                <a:tab pos="307975" algn="l"/>
                <a:tab pos="617538" algn="l"/>
                <a:tab pos="708025" algn="l"/>
              </a:tabLst>
            </a:pPr>
            <a:r>
              <a:rPr lang="en-US" sz="1600" b="1" dirty="0">
                <a:solidFill>
                  <a:schemeClr val="accent5">
                    <a:lumMod val="75000"/>
                  </a:schemeClr>
                </a:solidFill>
              </a:rPr>
              <a:t>   Addressing motivation in relation to tobacco dependence</a:t>
            </a:r>
          </a:p>
          <a:p>
            <a:pPr marL="285750" indent="-17145">
              <a:lnSpc>
                <a:spcPct val="100000"/>
              </a:lnSpc>
              <a:buFont typeface="Courier New" panose="02070309020205020404" pitchFamily="49" charset="0"/>
              <a:buChar char="o"/>
              <a:tabLst>
                <a:tab pos="307975" algn="l"/>
                <a:tab pos="617538" algn="l"/>
                <a:tab pos="708025" algn="l"/>
              </a:tabLst>
            </a:pPr>
            <a:r>
              <a:rPr lang="en-US" sz="1600" b="1" dirty="0">
                <a:solidFill>
                  <a:schemeClr val="accent5">
                    <a:lumMod val="75000"/>
                  </a:schemeClr>
                </a:solidFill>
              </a:rPr>
              <a:t>   Applying effective communication skills</a:t>
            </a:r>
          </a:p>
          <a:p>
            <a:pPr marL="285750" indent="-17145">
              <a:lnSpc>
                <a:spcPct val="100000"/>
              </a:lnSpc>
              <a:buFont typeface="Courier New" panose="02070309020205020404" pitchFamily="49" charset="0"/>
              <a:buChar char="o"/>
              <a:tabLst>
                <a:tab pos="307975" algn="l"/>
                <a:tab pos="617538" algn="l"/>
                <a:tab pos="708025" algn="l"/>
              </a:tabLst>
            </a:pPr>
            <a:r>
              <a:rPr lang="en-US" sz="1600" b="1" dirty="0">
                <a:solidFill>
                  <a:schemeClr val="accent5">
                    <a:lumMod val="75000"/>
                  </a:schemeClr>
                </a:solidFill>
              </a:rPr>
              <a:t>   Identifying and utilising key behaviour change techniques</a:t>
            </a:r>
            <a:endParaRPr lang="en-US" b="1" dirty="0">
              <a:solidFill>
                <a:schemeClr val="accent5">
                  <a:lumMod val="75000"/>
                </a:schemeClr>
              </a:solidFill>
            </a:endParaRPr>
          </a:p>
          <a:p>
            <a:pPr marL="285750" indent="-17145">
              <a:lnSpc>
                <a:spcPct val="100000"/>
              </a:lnSpc>
              <a:buFont typeface="Courier New" panose="02070309020205020404" pitchFamily="49" charset="0"/>
              <a:buChar char="o"/>
              <a:tabLst>
                <a:tab pos="307975" algn="l"/>
                <a:tab pos="617538" algn="l"/>
                <a:tab pos="708025" algn="l"/>
              </a:tabLst>
            </a:pPr>
            <a:r>
              <a:rPr lang="en-US" sz="1600" b="1" dirty="0">
                <a:solidFill>
                  <a:schemeClr val="accent5">
                    <a:lumMod val="75000"/>
                  </a:schemeClr>
                </a:solidFill>
              </a:rPr>
              <a:t>   Promoting effective use of stop smoking medication</a:t>
            </a:r>
          </a:p>
          <a:p>
            <a:pPr marL="267970" indent="-267970">
              <a:lnSpc>
                <a:spcPts val="2600"/>
              </a:lnSpc>
              <a:tabLst>
                <a:tab pos="255588" algn="l"/>
              </a:tabLst>
            </a:pPr>
            <a:r>
              <a:rPr lang="en-US" sz="1600" b="1" dirty="0"/>
              <a:t>Address patient scenarios that you are likely to encounter	</a:t>
            </a:r>
          </a:p>
        </p:txBody>
      </p:sp>
      <p:sp>
        <p:nvSpPr>
          <p:cNvPr id="6" name="Footer Placeholder 3">
            <a:extLst>
              <a:ext uri="{FF2B5EF4-FFF2-40B4-BE49-F238E27FC236}">
                <a16:creationId xmlns:a16="http://schemas.microsoft.com/office/drawing/2014/main" id="{0B141F5D-C420-96E5-D15B-7697D3434C90}"/>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2161893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974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5">
            <a:extLst>
              <a:ext uri="{FF2B5EF4-FFF2-40B4-BE49-F238E27FC236}">
                <a16:creationId xmlns:a16="http://schemas.microsoft.com/office/drawing/2014/main" id="{14351B13-0A61-8434-47EC-F3D665AD8F3A}"/>
              </a:ext>
            </a:extLst>
          </p:cNvPr>
          <p:cNvSpPr/>
          <p:nvPr/>
        </p:nvSpPr>
        <p:spPr>
          <a:xfrm>
            <a:off x="-1" y="4217050"/>
            <a:ext cx="9144002"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2" name="Title 1">
            <a:extLst>
              <a:ext uri="{FF2B5EF4-FFF2-40B4-BE49-F238E27FC236}">
                <a16:creationId xmlns:a16="http://schemas.microsoft.com/office/drawing/2014/main" id="{07D22437-DAA3-DB4B-9EA2-E3B4F338AA37}"/>
              </a:ext>
            </a:extLst>
          </p:cNvPr>
          <p:cNvSpPr>
            <a:spLocks noGrp="1"/>
          </p:cNvSpPr>
          <p:nvPr>
            <p:ph type="title"/>
          </p:nvPr>
        </p:nvSpPr>
        <p:spPr>
          <a:xfrm>
            <a:off x="571500" y="152400"/>
            <a:ext cx="7962900" cy="1066800"/>
          </a:xfrm>
        </p:spPr>
        <p:txBody>
          <a:bodyPr/>
          <a:lstStyle/>
          <a:p>
            <a:r>
              <a:rPr lang="en-US" dirty="0"/>
              <a:t>Course programme – Day 1</a:t>
            </a:r>
          </a:p>
        </p:txBody>
      </p:sp>
      <p:sp>
        <p:nvSpPr>
          <p:cNvPr id="9" name="object 5">
            <a:extLst>
              <a:ext uri="{FF2B5EF4-FFF2-40B4-BE49-F238E27FC236}">
                <a16:creationId xmlns:a16="http://schemas.microsoft.com/office/drawing/2014/main" id="{F9901AF4-6D6A-5E1D-BD44-F64677DA076F}"/>
              </a:ext>
            </a:extLst>
          </p:cNvPr>
          <p:cNvSpPr/>
          <p:nvPr/>
        </p:nvSpPr>
        <p:spPr>
          <a:xfrm>
            <a:off x="9198" y="3167404"/>
            <a:ext cx="9128077"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8" name="object 5">
            <a:extLst>
              <a:ext uri="{FF2B5EF4-FFF2-40B4-BE49-F238E27FC236}">
                <a16:creationId xmlns:a16="http://schemas.microsoft.com/office/drawing/2014/main" id="{712768F2-63BD-89F0-4EC6-22EAC6AF7AB0}"/>
              </a:ext>
            </a:extLst>
          </p:cNvPr>
          <p:cNvSpPr/>
          <p:nvPr/>
        </p:nvSpPr>
        <p:spPr>
          <a:xfrm>
            <a:off x="-2" y="2065118"/>
            <a:ext cx="9144002"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6" name="Footer Placeholder 3">
            <a:extLst>
              <a:ext uri="{FF2B5EF4-FFF2-40B4-BE49-F238E27FC236}">
                <a16:creationId xmlns:a16="http://schemas.microsoft.com/office/drawing/2014/main" id="{F5B1B838-0BDE-1D0F-406F-2F9A07585A5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5" name="object 5">
            <a:extLst>
              <a:ext uri="{FF2B5EF4-FFF2-40B4-BE49-F238E27FC236}">
                <a16:creationId xmlns:a16="http://schemas.microsoft.com/office/drawing/2014/main" id="{06BBA7D1-F822-8164-D58F-A5E86A814CC5}"/>
              </a:ext>
            </a:extLst>
          </p:cNvPr>
          <p:cNvSpPr/>
          <p:nvPr/>
        </p:nvSpPr>
        <p:spPr>
          <a:xfrm>
            <a:off x="-8963" y="5409354"/>
            <a:ext cx="9144002" cy="623491"/>
          </a:xfrm>
          <a:custGeom>
            <a:avLst/>
            <a:gdLst/>
            <a:ahLst/>
            <a:cxnLst/>
            <a:rect l="l" t="t" r="r" b="b"/>
            <a:pathLst>
              <a:path w="19224625" h="911225">
                <a:moveTo>
                  <a:pt x="19224545" y="0"/>
                </a:moveTo>
                <a:lnTo>
                  <a:pt x="0" y="0"/>
                </a:lnTo>
                <a:lnTo>
                  <a:pt x="0" y="910967"/>
                </a:lnTo>
                <a:lnTo>
                  <a:pt x="19224545" y="910967"/>
                </a:lnTo>
                <a:lnTo>
                  <a:pt x="19224545" y="0"/>
                </a:lnTo>
                <a:close/>
              </a:path>
            </a:pathLst>
          </a:custGeom>
          <a:solidFill>
            <a:srgbClr val="000000">
              <a:alpha val="5000"/>
            </a:srgbClr>
          </a:solidFill>
        </p:spPr>
        <p:txBody>
          <a:bodyPr wrap="square" lIns="0" tIns="0" rIns="0" bIns="0" rtlCol="0"/>
          <a:lstStyle/>
          <a:p>
            <a:endParaRPr dirty="0"/>
          </a:p>
        </p:txBody>
      </p:sp>
      <p:sp>
        <p:nvSpPr>
          <p:cNvPr id="3" name="Content Placeholder 2">
            <a:extLst>
              <a:ext uri="{FF2B5EF4-FFF2-40B4-BE49-F238E27FC236}">
                <a16:creationId xmlns:a16="http://schemas.microsoft.com/office/drawing/2014/main" id="{9373AFD9-AD04-C244-8005-5E18830B15EC}"/>
              </a:ext>
            </a:extLst>
          </p:cNvPr>
          <p:cNvSpPr>
            <a:spLocks noGrp="1"/>
          </p:cNvSpPr>
          <p:nvPr>
            <p:ph type="body" idx="12"/>
          </p:nvPr>
        </p:nvSpPr>
        <p:spPr>
          <a:xfrm>
            <a:off x="588961" y="1585141"/>
            <a:ext cx="7966075" cy="4191000"/>
          </a:xfrm>
        </p:spPr>
        <p:txBody>
          <a:bodyPr/>
          <a:lstStyle/>
          <a:p>
            <a:pPr>
              <a:lnSpc>
                <a:spcPct val="150000"/>
              </a:lnSpc>
            </a:pPr>
            <a:r>
              <a:rPr lang="en-US" dirty="0"/>
              <a:t>Smoking and mental health: a call to action </a:t>
            </a:r>
          </a:p>
          <a:p>
            <a:pPr>
              <a:lnSpc>
                <a:spcPct val="150000"/>
              </a:lnSpc>
            </a:pPr>
            <a:r>
              <a:rPr lang="en-US" dirty="0"/>
              <a:t>Understanding tobacco dependence</a:t>
            </a:r>
          </a:p>
          <a:p>
            <a:pPr>
              <a:lnSpc>
                <a:spcPct val="150000"/>
              </a:lnSpc>
            </a:pPr>
            <a:r>
              <a:rPr lang="en-US" dirty="0"/>
              <a:t>Treating tobacco dependence: a new standard of care in inpatient MH</a:t>
            </a:r>
          </a:p>
          <a:p>
            <a:pPr>
              <a:lnSpc>
                <a:spcPct val="150000"/>
              </a:lnSpc>
            </a:pPr>
            <a:r>
              <a:rPr lang="en-US" dirty="0"/>
              <a:t>Core communication skills and behaviour change techniques</a:t>
            </a:r>
          </a:p>
          <a:p>
            <a:pPr>
              <a:lnSpc>
                <a:spcPct val="150000"/>
              </a:lnSpc>
            </a:pPr>
            <a:r>
              <a:rPr lang="en-US" dirty="0"/>
              <a:t>Point of admission care </a:t>
            </a:r>
          </a:p>
          <a:p>
            <a:pPr>
              <a:lnSpc>
                <a:spcPct val="150000"/>
              </a:lnSpc>
            </a:pPr>
            <a:r>
              <a:rPr lang="en-US" dirty="0"/>
              <a:t>Engaging patients in treatment: best practices</a:t>
            </a:r>
          </a:p>
          <a:p>
            <a:pPr>
              <a:lnSpc>
                <a:spcPct val="150000"/>
              </a:lnSpc>
            </a:pPr>
            <a:r>
              <a:rPr lang="en-US" dirty="0"/>
              <a:t>Tobacco dependence aids (vapes, NRT, nicotine analogues)</a:t>
            </a:r>
          </a:p>
          <a:p>
            <a:pPr>
              <a:lnSpc>
                <a:spcPct val="150000"/>
              </a:lnSpc>
            </a:pPr>
            <a:r>
              <a:rPr lang="en-US" dirty="0"/>
              <a:t>Challenging conversations: responding to staff scenarios </a:t>
            </a:r>
          </a:p>
          <a:p>
            <a:pPr marL="0" indent="0">
              <a:lnSpc>
                <a:spcPts val="2600"/>
              </a:lnSpc>
              <a:buNone/>
            </a:pPr>
            <a:endParaRPr lang="en-US" dirty="0"/>
          </a:p>
        </p:txBody>
      </p:sp>
    </p:spTree>
    <p:extLst>
      <p:ext uri="{BB962C8B-B14F-4D97-AF65-F5344CB8AC3E}">
        <p14:creationId xmlns:p14="http://schemas.microsoft.com/office/powerpoint/2010/main" val="502054928"/>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8BBB81-6AEA-4426-8E76-71D6865F0A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217EB30-09B1-4979-B1A1-B37845726F0F}">
  <ds:schemaRefs>
    <ds:schemaRef ds:uri="http://purl.org/dc/terms/"/>
    <ds:schemaRef ds:uri="http://schemas.microsoft.com/office/2006/documentManagement/types"/>
    <ds:schemaRef ds:uri="http://schemas.microsoft.com/office/infopath/2007/PartnerControls"/>
    <ds:schemaRef ds:uri="http://www.w3.org/XML/1998/namespace"/>
    <ds:schemaRef ds:uri="http://purl.org/dc/elements/1.1/"/>
    <ds:schemaRef ds:uri="http://schemas.microsoft.com/office/2006/metadata/properties"/>
    <ds:schemaRef ds:uri="http://schemas.openxmlformats.org/package/2006/metadata/core-properties"/>
    <ds:schemaRef ds:uri="6f9764a4-8270-4f29-bbff-a467630dd90c"/>
    <ds:schemaRef ds:uri="f08a3a01-a810-4981-84de-513e48da387b"/>
    <ds:schemaRef ds:uri="http://purl.org/dc/dcmitype/"/>
  </ds:schemaRefs>
</ds:datastoreItem>
</file>

<file path=customXml/itemProps3.xml><?xml version="1.0" encoding="utf-8"?>
<ds:datastoreItem xmlns:ds="http://schemas.openxmlformats.org/officeDocument/2006/customXml" ds:itemID="{5B0F4E2F-5FF2-41A8-9876-E11730B021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140</TotalTime>
  <Words>17208</Words>
  <Application>Microsoft Office PowerPoint</Application>
  <PresentationFormat>On-screen Show (4:3)</PresentationFormat>
  <Paragraphs>1414</Paragraphs>
  <Slides>80</Slides>
  <Notes>79</Notes>
  <HiddenSlides>0</HiddenSlides>
  <MMClips>1</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NCSCT</vt:lpstr>
      <vt:lpstr>PowerPoint Presentation</vt:lpstr>
      <vt:lpstr>PowerPoint Presentation</vt:lpstr>
      <vt:lpstr>Digital housekeeping</vt:lpstr>
      <vt:lpstr>Housekeeping</vt:lpstr>
      <vt:lpstr>Group agreement</vt:lpstr>
      <vt:lpstr>PowerPoint Presentation</vt:lpstr>
      <vt:lpstr>PowerPoint Presentation</vt:lpstr>
      <vt:lpstr>At the end of this course you will be able to:</vt:lpstr>
      <vt:lpstr>Course programme – Day 1</vt:lpstr>
      <vt:lpstr>Course programme – Day 2</vt:lpstr>
      <vt:lpstr>PowerPoint Presentation</vt:lpstr>
      <vt:lpstr>Big inequalities in smoking rates</vt:lpstr>
      <vt:lpstr>PowerPoint Presentation</vt:lpstr>
      <vt:lpstr>PowerPoint Presentation</vt:lpstr>
      <vt:lpstr>PowerPoint Presentation</vt:lpstr>
      <vt:lpstr>PowerPoint Presentation</vt:lpstr>
      <vt:lpstr>Smoking and mental illness</vt:lpstr>
      <vt:lpstr>PowerPoint Presentation</vt:lpstr>
      <vt:lpstr>PowerPoint Presentation</vt:lpstr>
      <vt:lpstr>PowerPoint Presentation</vt:lpstr>
      <vt:lpstr>PowerPoint Presentation</vt:lpstr>
      <vt:lpstr>Stopping smoking does not adversely affect mental health</vt:lpstr>
      <vt:lpstr>Benefits of stopping</vt:lpstr>
      <vt:lpstr>PowerPoint Presentation</vt:lpstr>
      <vt:lpstr>PowerPoint Presentation</vt:lpstr>
      <vt:lpstr>PowerPoint Presentation</vt:lpstr>
      <vt:lpstr>What works?</vt:lpstr>
      <vt:lpstr>Common challenges for people with mental illness</vt:lpstr>
      <vt:lpstr>PowerPoint Presentation</vt:lpstr>
      <vt:lpstr>PowerPoint Presentation</vt:lpstr>
      <vt:lpstr>Facilitating smoking</vt:lpstr>
      <vt:lpstr>PowerPoint Presentation</vt:lpstr>
      <vt:lpstr>Paul’s story: Stopping smoking  while dealing with a mental health condition</vt:lpstr>
      <vt:lpstr>PowerPoint Presentation</vt:lpstr>
      <vt:lpstr>What is tobacco dependence?</vt:lpstr>
      <vt:lpstr>PowerPoint Presentation</vt:lpstr>
      <vt:lpstr>Tobacco dependence</vt:lpstr>
      <vt:lpstr>What dependence looks like:  withdrawal symptoms and urges to smoke</vt:lpstr>
      <vt:lpstr>What does withdrawal look like for people with SMI?</vt:lpstr>
      <vt:lpstr>Nicotine levels over the course of day….</vt:lpstr>
      <vt:lpstr>PowerPoint Presentation</vt:lpstr>
      <vt:lpstr>PowerPoint Presentation</vt:lpstr>
      <vt:lpstr>PowerPoint Presentation</vt:lpstr>
      <vt:lpstr>Summary</vt:lpstr>
      <vt:lpstr>PowerPoint Presentation</vt:lpstr>
      <vt:lpstr>PowerPoint Presentation</vt:lpstr>
      <vt:lpstr>Behavioural support</vt:lpstr>
      <vt:lpstr>The importance of behavioural support</vt:lpstr>
      <vt:lpstr>PowerPoint Presentation</vt:lpstr>
      <vt:lpstr>Additional BCTs</vt:lpstr>
      <vt:lpstr>Additional BCTs</vt:lpstr>
      <vt:lpstr>PowerPoint Presentation</vt:lpstr>
      <vt:lpstr>PowerPoint Presentation</vt:lpstr>
      <vt:lpstr>Supporting stopping using core communication skills</vt:lpstr>
      <vt:lpstr>PowerPoint Presentation</vt:lpstr>
      <vt:lpstr>PowerPoint Presentation</vt:lpstr>
      <vt:lpstr>Core communication skills</vt:lpstr>
      <vt:lpstr>PowerPoint Presentation</vt:lpstr>
      <vt:lpstr>PowerPoint Presentation</vt:lpstr>
      <vt:lpstr>PowerPoint Presentation</vt:lpstr>
      <vt:lpstr>PowerPoint Presentation</vt:lpstr>
      <vt:lpstr>PowerPoint Presentation</vt:lpstr>
      <vt:lpstr>We help patients by: </vt:lpstr>
      <vt:lpstr>PowerPoint Presentation</vt:lpstr>
      <vt:lpstr>PowerPoint Presentation</vt:lpstr>
      <vt:lpstr>Applying skills to practice</vt:lpstr>
      <vt:lpstr>Summary</vt:lpstr>
      <vt:lpstr>PowerPoint Presentation</vt:lpstr>
      <vt:lpstr>PowerPoint Presentation</vt:lpstr>
      <vt:lpstr>PowerPoint Presentation</vt:lpstr>
      <vt:lpstr>PowerPoint Presentation</vt:lpstr>
      <vt:lpstr>The NHS Long Term Plan</vt:lpstr>
      <vt:lpstr>Inpatient pathway</vt:lpstr>
      <vt:lpstr>Smokefree sites</vt:lpstr>
      <vt:lpstr>NHS Standard Treatment Plan (STP)</vt:lpstr>
      <vt:lpstr>Tobacco Dependence Treatment Care Bundles</vt:lpstr>
      <vt:lpstr>What are the support options for people  who smoke in inpatient settings?</vt:lpstr>
      <vt:lpstr>Changing the stigma, attitudes and culture</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601</cp:revision>
  <cp:lastPrinted>2021-04-19T06:44:37Z</cp:lastPrinted>
  <dcterms:created xsi:type="dcterms:W3CDTF">2019-04-01T09:21:54Z</dcterms:created>
  <dcterms:modified xsi:type="dcterms:W3CDTF">2024-03-04T15:39:05Z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